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154" d="100"/>
          <a:sy n="154" d="100"/>
        </p:scale>
        <p:origin x="40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0DF4-DB70-41B0-8913-21DFCEA3B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4D19-218F-46DA-99DA-0578608A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89F1F-4CFE-4357-B6CE-B7D160C2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83E2-13BD-4799-8B55-7A107380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60929-2609-4779-AA09-31D763C1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53704-0332-4C70-84D9-68122FA34E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99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1374-4EB4-427D-9538-DE8EAB22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76688-11BA-41A6-8B6D-DE5D3C6B4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7DF26-1EEE-48A5-87B1-A1C86856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ADFF-E51E-4A94-B33C-3CE887D0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88AF-D7AF-42C0-BB0E-B1854B74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EB3CA-D6DB-43DD-8D16-C9F14E6FC6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51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CA9F7-FD6F-47CC-B009-1573AD3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D46A4-0A8F-4D79-AC0E-978E8CA31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3307-686D-4D20-9AE6-D84EFB20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D4CC-00E8-4F28-8452-D7772474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2ABD-EBBE-4B03-9D42-616A64A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9E275-A0E5-42DD-ACF3-551B62F9E4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49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3D1B-A7E1-418A-A292-6873B103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FDF07-87FB-4ED2-81CD-4FE49C02ED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E9B17-031D-4CDD-98C7-78A9B23059C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24528-2969-4F56-BBC9-C3A6FF221D5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5A160B-0CCD-467A-B354-A1903BEB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60CD23-495C-4FA9-BEAA-23269183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625E59-68F9-489D-B5A8-57CDEF49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DA314B-8C91-4D87-BD1A-806B46238D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330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8E0D-9CEE-4F07-97FF-D379C30B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B3A06-625D-4648-B9A2-60C05E0BE1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CEC86-A79B-4931-97EE-F35E332BF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D49A3-2F60-4A5A-B559-1430231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20143-EB9F-4F94-98B3-4C6B5A04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C5D8F-1A6F-442B-AAB3-48151EAC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53CAA-5B1D-47CD-BD5C-A08BF49273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759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D33E-71AC-4C59-B49C-B935357F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F44A-3FE0-4E53-9593-BAAE6A8EB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77007-25E6-4CC2-A7CF-DC75D84C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8807-C44C-48BC-8D99-BB64537E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3FB23-728C-470F-AC65-AB96FDCC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E91D1-6379-4974-9DA2-1FE9AECE5B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765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888B-9A7D-4411-893F-A1A941F7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5793-1E98-4735-9BA4-ED47C40D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B4EF-01A4-4D0D-8D29-585577B6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5402-CB04-46B7-AE77-E063FA24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F0C-9DC6-48A7-BC66-E11D4EAC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E5249-4D42-47DD-B6A7-22B02F106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10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84BB-1D37-42B4-8974-12F319E1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3CC7-94C0-4D94-A913-D034D03FC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9EC20-FA2A-4340-B202-E8F0BB93C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F871F-C83B-4FBB-A628-2E47A021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C25C4-0492-4981-9DDE-B531E19C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A9C4-47F3-4915-8CB0-C79FD71D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7986-1BB6-4A87-B740-4590412EB2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171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DDFE-3B60-4A8F-9DE8-318652BA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6D8FF-6988-44F3-A8DF-F4FCCE33A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8C014-157F-407B-92AD-05AB1C450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A96C0-805C-40BB-B70C-14C92E722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3614C-B5AC-4FEA-8CF4-5AE8839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36A22-B17B-4B43-BE12-37307A32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711A6-D02C-4B8C-BA18-973A76A0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D9863-448C-4529-AB50-D9A8FAB2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B1808-6A32-4001-8732-4B87BF6544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02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BA7D-39FD-47CF-A715-E96A02D6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E1D54-4C61-4B5B-85C8-06748741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E7F2B-2990-4C43-B995-85744DE8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348B8-5CF8-46AD-9C54-48ED1087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8262-7C23-4461-A81B-4232B4BBBD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15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56DEA-6F66-4D0C-864A-F7B25083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BDA22-34F3-4499-9DD6-6D887CFF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DCEF-65FA-4F8C-B70B-37F70805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B89DC-17AC-48BD-ADD6-6E9514EC38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218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DC20-D96D-421F-B2A4-2EF2F847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7CDD-0E97-4D26-9A6A-A264C4CF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5405A-A227-4E8F-8D60-667BFB8B0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1DA0A-0640-4AD9-9580-0BC78D52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7D4A9-6362-46AE-AEEF-B13AB274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41799-9A2F-4A34-8D00-CE4ACBAE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93CC8-AFF4-4271-B041-FD304EBE77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412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6B6-3BCF-4BBA-8C60-F0E27989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BDB4D-1C06-4CC0-A0A4-92EFD4F7F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D617-D3CA-4FE6-A950-B4B5892FB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F2CD-6C1E-47C0-A4B8-860AF01B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F5859-C43B-4F7E-BA52-3E92F760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0BC4C-34BA-4F04-9207-F01022F3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85CB-6F19-4944-9D47-AB1F0236F5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57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410DAA-54AA-4326-B8C3-777191605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77EEAC-8C91-4942-B282-41CE27508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A67B86-4F5D-4FBD-92AF-57590B6167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6B9C6E-0FD5-493A-9D04-4FE99096A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84D1C2-E490-425C-A3EA-F95B568430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38419A-793F-4F96-9A3F-5759F8C2D1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eter\Desktop\Metalica%20-%20Nothing%20Else%20Matters.mp3" TargetMode="Externa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oft.si/asoft/index.php?option=com_content&amp;view=article&amp;id=25&amp;Itemid=25" TargetMode="External"/><Relationship Id="rId2" Type="http://schemas.openxmlformats.org/officeDocument/2006/relationships/hyperlink" Target="http://www.mojdenar.com/alea/dokumenti/dokument.asp?id=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Luknjana_kartica" TargetMode="External"/><Relationship Id="rId4" Type="http://schemas.openxmlformats.org/officeDocument/2006/relationships/hyperlink" Target="http://www.izpadanje-las.com/digitalni-tisk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FA6AA76-4E64-4F9F-BE0C-A2875C7DD9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4000"/>
              <a:t>PISARNIŠKO POSLOVANJE</a:t>
            </a:r>
            <a:br>
              <a:rPr lang="sl-SI" altLang="sl-SI" sz="4000"/>
            </a:br>
            <a:r>
              <a:rPr lang="sl-SI" altLang="sl-SI" sz="4000"/>
              <a:t>&amp;</a:t>
            </a:r>
            <a:br>
              <a:rPr lang="sl-SI" altLang="sl-SI" sz="4000"/>
            </a:br>
            <a:r>
              <a:rPr lang="sl-SI" altLang="sl-SI" sz="4000"/>
              <a:t>ZALOŽNIŠTVO IN TISK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EFAEF8-3EB9-4097-A45E-F7D278D84D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2000" dirty="0"/>
          </a:p>
        </p:txBody>
      </p:sp>
      <p:pic>
        <p:nvPicPr>
          <p:cNvPr id="2053" name="Metalica - Nothing Else Matters.mp3">
            <a:hlinkClick r:id="" action="ppaction://media"/>
            <a:extLst>
              <a:ext uri="{FF2B5EF4-FFF2-40B4-BE49-F238E27FC236}">
                <a16:creationId xmlns:a16="http://schemas.microsoft.com/office/drawing/2014/main" id="{04F65EFD-3324-4305-8025-4864EF1192D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Cj03595310000[1]">
            <a:extLst>
              <a:ext uri="{FF2B5EF4-FFF2-40B4-BE49-F238E27FC236}">
                <a16:creationId xmlns:a16="http://schemas.microsoft.com/office/drawing/2014/main" id="{344142EC-78F4-47AB-AD58-BF7BF0C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1512888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MCj03615060000[1]">
            <a:extLst>
              <a:ext uri="{FF2B5EF4-FFF2-40B4-BE49-F238E27FC236}">
                <a16:creationId xmlns:a16="http://schemas.microsoft.com/office/drawing/2014/main" id="{047E9DE0-B614-4800-A712-617368C5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18256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>
            <a:extLst>
              <a:ext uri="{FF2B5EF4-FFF2-40B4-BE49-F238E27FC236}">
                <a16:creationId xmlns:a16="http://schemas.microsoft.com/office/drawing/2014/main" id="{C74F13AE-213E-4832-8B42-631C6D691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Industrija</a:t>
            </a:r>
          </a:p>
        </p:txBody>
      </p:sp>
      <p:pic>
        <p:nvPicPr>
          <p:cNvPr id="21517" name="Picture 13">
            <a:extLst>
              <a:ext uri="{FF2B5EF4-FFF2-40B4-BE49-F238E27FC236}">
                <a16:creationId xmlns:a16="http://schemas.microsoft.com/office/drawing/2014/main" id="{51DD80D9-3189-48A8-9467-4E0325EAB2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797425"/>
            <a:ext cx="2190750" cy="155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6" name="Rectangle 12">
            <a:extLst>
              <a:ext uri="{FF2B5EF4-FFF2-40B4-BE49-F238E27FC236}">
                <a16:creationId xmlns:a16="http://schemas.microsoft.com/office/drawing/2014/main" id="{A8131ADF-9714-4CE4-B6A4-499431A0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7643813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Numerično krmiljeni stroji</a:t>
            </a:r>
          </a:p>
          <a:p>
            <a:r>
              <a:rPr lang="sl-SI" altLang="sl-SI"/>
              <a:t>Prilagodljivi obdelovalni sistem</a:t>
            </a:r>
          </a:p>
          <a:p>
            <a:r>
              <a:rPr lang="sl-SI" altLang="sl-SI"/>
              <a:t>Računalniško načrtovanje</a:t>
            </a:r>
          </a:p>
          <a:p>
            <a:r>
              <a:rPr lang="sl-SI" altLang="sl-SI"/>
              <a:t>Računalniško vodena proizvodnja</a:t>
            </a:r>
          </a:p>
          <a:p>
            <a:r>
              <a:rPr lang="sl-SI" altLang="sl-SI"/>
              <a:t>Računalniško odprt inženiring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21521" name="Picture 17">
            <a:extLst>
              <a:ext uri="{FF2B5EF4-FFF2-40B4-BE49-F238E27FC236}">
                <a16:creationId xmlns:a16="http://schemas.microsoft.com/office/drawing/2014/main" id="{18BEC6B7-E72B-45E8-891E-C718AB6E18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797425"/>
            <a:ext cx="2095500" cy="157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07DCD88-6A81-4F5D-B60F-BA840A189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Založništvo in tisk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F150D3D-3272-4B7B-9B05-497D81A453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2836863"/>
          </a:xfrm>
        </p:spPr>
        <p:txBody>
          <a:bodyPr/>
          <a:lstStyle/>
          <a:p>
            <a:r>
              <a:rPr lang="sl-SI" altLang="sl-SI" sz="2800"/>
              <a:t>Klasično tiskanje in založništvo se zamenjuje z elektronskim</a:t>
            </a:r>
          </a:p>
          <a:p>
            <a:r>
              <a:rPr lang="sl-SI" altLang="sl-SI" sz="2800"/>
              <a:t>Papir se zamenjuje z elektronskimi mediji</a:t>
            </a:r>
          </a:p>
        </p:txBody>
      </p:sp>
      <p:pic>
        <p:nvPicPr>
          <p:cNvPr id="22537" name="Picture 9" descr="MCIN00952_0000[1]">
            <a:extLst>
              <a:ext uri="{FF2B5EF4-FFF2-40B4-BE49-F238E27FC236}">
                <a16:creationId xmlns:a16="http://schemas.microsoft.com/office/drawing/2014/main" id="{52C4FF00-4C6E-4A09-AE63-8CC34533FE2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205038"/>
            <a:ext cx="2371725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3" name="Picture 15" descr="MCj04404000000[1]">
            <a:extLst>
              <a:ext uri="{FF2B5EF4-FFF2-40B4-BE49-F238E27FC236}">
                <a16:creationId xmlns:a16="http://schemas.microsoft.com/office/drawing/2014/main" id="{4CA3F5D4-D9BB-48A4-B39F-3DD75A1E86C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292600"/>
            <a:ext cx="21875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4CC034-E446-4995-B81E-20C9BBB03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Tradicionalno poslovanje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AA723E1-3378-447F-A460-768B4F7809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Priprava in širjenje podatkov na papirju</a:t>
            </a:r>
          </a:p>
          <a:p>
            <a:r>
              <a:rPr lang="sl-SI" altLang="sl-SI" sz="2800"/>
              <a:t>Danes se celoten postopek izvede računalniško</a:t>
            </a:r>
          </a:p>
        </p:txBody>
      </p:sp>
      <p:pic>
        <p:nvPicPr>
          <p:cNvPr id="35846" name="Picture 6" descr="MCj04369960000[1]">
            <a:extLst>
              <a:ext uri="{FF2B5EF4-FFF2-40B4-BE49-F238E27FC236}">
                <a16:creationId xmlns:a16="http://schemas.microsoft.com/office/drawing/2014/main" id="{ED7C15C8-D466-4273-9B08-59B730AF01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1773238"/>
            <a:ext cx="3521075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396FF08-FFD3-4F06-8A0F-3D396B254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Digitalni tisk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BC15C26-F310-418E-AD50-BD73947D65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541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Najnovejša verzija tiskanja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Majhne naklade in kratek čas izdelave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Prilagojeno tiskanje</a:t>
            </a:r>
          </a:p>
        </p:txBody>
      </p:sp>
      <p:pic>
        <p:nvPicPr>
          <p:cNvPr id="36872" name="Picture 8" descr="digitalni-tisk">
            <a:extLst>
              <a:ext uri="{FF2B5EF4-FFF2-40B4-BE49-F238E27FC236}">
                <a16:creationId xmlns:a16="http://schemas.microsoft.com/office/drawing/2014/main" id="{3AE37396-4F9B-4314-BFF7-721715C526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357563"/>
            <a:ext cx="4392612" cy="305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653B1AD-B847-498F-A6DD-BE3F16609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Digitalni tisk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4D95071-9A77-4D62-9C93-E8263FFA6E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Klasične medije nadomeščajo elektronski</a:t>
            </a:r>
          </a:p>
          <a:p>
            <a:pPr>
              <a:buFontTx/>
              <a:buNone/>
            </a:pPr>
            <a:endParaRPr lang="sl-SI" altLang="sl-SI" sz="2800"/>
          </a:p>
        </p:txBody>
      </p:sp>
      <p:pic>
        <p:nvPicPr>
          <p:cNvPr id="41988" name="Picture 4" descr="MCj04350510000[1]">
            <a:extLst>
              <a:ext uri="{FF2B5EF4-FFF2-40B4-BE49-F238E27FC236}">
                <a16:creationId xmlns:a16="http://schemas.microsoft.com/office/drawing/2014/main" id="{D4E53A95-2B56-4B84-AA6B-AEAE7B0A4EE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644900"/>
            <a:ext cx="202882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 descr="MCj04415410000[1]">
            <a:extLst>
              <a:ext uri="{FF2B5EF4-FFF2-40B4-BE49-F238E27FC236}">
                <a16:creationId xmlns:a16="http://schemas.microsoft.com/office/drawing/2014/main" id="{5B07F4C4-6497-4009-963D-66E21E264D7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933825"/>
            <a:ext cx="22177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3" name="Picture 9" descr="MCj03539210000[1]">
            <a:extLst>
              <a:ext uri="{FF2B5EF4-FFF2-40B4-BE49-F238E27FC236}">
                <a16:creationId xmlns:a16="http://schemas.microsoft.com/office/drawing/2014/main" id="{64A20969-0765-468C-9C1A-98F4111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21431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2237223-5A99-40BD-80C0-B12CCB892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2785C9-E4F5-4815-BF88-97424A70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WECHTERSBACH, R. 2005. Informatika: učbenik za srednje izobraževanje. Ljubljana. Založba Saji. Str. 91-94 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hlinkClick r:id="rId2"/>
              </a:rPr>
              <a:t>http://www.mojdenar.com/alea/dokumenti/dokument.asp?id=36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>
                <a:hlinkClick r:id="rId3"/>
              </a:rPr>
              <a:t>http://www.asoft.si/asoft/index.php?option=com_content&amp;view=article&amp;id=25&amp;Itemid=25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>
                <a:hlinkClick r:id="rId4"/>
              </a:rPr>
              <a:t>http://www.izpadanje-las.com/digitalni-tisk.html</a:t>
            </a: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 u="sng">
                <a:hlinkClick r:id="rId5"/>
              </a:rPr>
              <a:t>http://sl.wikipedia.org/wiki/Luknjana_kartica</a:t>
            </a:r>
            <a:endParaRPr lang="sl-SI" altLang="sl-SI" sz="2800" u="sng"/>
          </a:p>
          <a:p>
            <a:pPr>
              <a:lnSpc>
                <a:spcPct val="80000"/>
              </a:lnSpc>
            </a:pPr>
            <a:r>
              <a:rPr lang="sl-SI" altLang="sl-SI" sz="2800" u="sng"/>
              <a:t>http://en.wikipedia.org/wiki/Computer_numerical_control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6ECAB0-2B00-4904-8710-C00591516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Kazalo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3ECF35-2684-4871-9198-EFC0BBF5D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sl-SI" altLang="sl-SI"/>
              <a:t>Pisarniško poslovanje</a:t>
            </a:r>
          </a:p>
          <a:p>
            <a:pPr marL="990600" lvl="1" indent="-533400"/>
            <a:r>
              <a:rPr lang="sl-SI" altLang="sl-SI"/>
              <a:t>Mehanizacija pisarne</a:t>
            </a:r>
          </a:p>
          <a:p>
            <a:pPr marL="990600" lvl="1" indent="-533400"/>
            <a:r>
              <a:rPr lang="sl-SI" altLang="sl-SI"/>
              <a:t>Osnovna skupina programov</a:t>
            </a:r>
          </a:p>
          <a:p>
            <a:pPr marL="990600" lvl="1" indent="-533400"/>
            <a:r>
              <a:rPr lang="sl-SI" altLang="sl-SI"/>
              <a:t>Posebna skupina programov</a:t>
            </a:r>
          </a:p>
          <a:p>
            <a:pPr marL="990600" lvl="1" indent="-533400"/>
            <a:r>
              <a:rPr lang="sl-SI" altLang="sl-SI"/>
              <a:t>Industrija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324982F8-35E8-4AC9-8C37-B7048805E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sl-SI" altLang="sl-SI"/>
              <a:t>2.  Založništvo in tisk</a:t>
            </a:r>
          </a:p>
          <a:p>
            <a:pPr marL="990600" lvl="1" indent="-533400"/>
            <a:r>
              <a:rPr lang="sl-SI" altLang="sl-SI"/>
              <a:t>Tradicionalno poslovanje</a:t>
            </a:r>
          </a:p>
          <a:p>
            <a:pPr marL="990600" lvl="1" indent="-533400"/>
            <a:r>
              <a:rPr lang="sl-SI" altLang="sl-SI"/>
              <a:t>Digitalni tisk</a:t>
            </a:r>
          </a:p>
          <a:p>
            <a:pPr marL="609600" indent="-609600">
              <a:buFontTx/>
              <a:buNone/>
            </a:pPr>
            <a:endParaRPr lang="sl-SI" altLang="sl-SI"/>
          </a:p>
          <a:p>
            <a:pPr marL="609600" indent="-609600">
              <a:buFontTx/>
              <a:buNone/>
            </a:pPr>
            <a:r>
              <a:rPr lang="sl-SI" altLang="sl-SI"/>
              <a:t>3. Viri</a:t>
            </a:r>
          </a:p>
          <a:p>
            <a:pPr marL="990600" lvl="1" indent="-533400">
              <a:buFontTx/>
              <a:buNone/>
            </a:pPr>
            <a:endParaRPr lang="sl-SI" altLang="sl-SI"/>
          </a:p>
          <a:p>
            <a:pPr marL="990600" lvl="1" indent="-533400">
              <a:buFontTx/>
              <a:buNone/>
            </a:pPr>
            <a:endParaRPr lang="sl-SI" altLang="sl-SI"/>
          </a:p>
          <a:p>
            <a:pPr marL="990600" lvl="1" indent="-533400">
              <a:buFontTx/>
              <a:buAutoNum type="arabicPeriod"/>
            </a:pPr>
            <a:endParaRPr lang="sl-SI" altLang="sl-SI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D1D5DC5-F244-4FD0-B5AF-B8A793E37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/>
              <a:t>Kazalo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0C4348E-C2DE-42AA-A102-C47F6F9EA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Pisarniško poslovanje</a:t>
            </a:r>
          </a:p>
        </p:txBody>
      </p:sp>
      <p:pic>
        <p:nvPicPr>
          <p:cNvPr id="5125" name="Picture 5" descr="pp1">
            <a:extLst>
              <a:ext uri="{FF2B5EF4-FFF2-40B4-BE49-F238E27FC236}">
                <a16:creationId xmlns:a16="http://schemas.microsoft.com/office/drawing/2014/main" id="{7E798AFE-B473-4501-82D2-C40D4403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002087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D44310-9EC0-438D-BD53-4C9170B69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Mehanizacija pisarne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C79A34F-C16E-4EE0-99A3-38F53639A7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Začela se je z uvedbo pisalnega stroja in telegrafa</a:t>
            </a:r>
          </a:p>
        </p:txBody>
      </p:sp>
      <p:pic>
        <p:nvPicPr>
          <p:cNvPr id="6152" name="Picture 8" descr="Pisalni_stroj_1157698">
            <a:extLst>
              <a:ext uri="{FF2B5EF4-FFF2-40B4-BE49-F238E27FC236}">
                <a16:creationId xmlns:a16="http://schemas.microsoft.com/office/drawing/2014/main" id="{F94EE7C0-9389-4154-9196-43973ACA2ED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852738"/>
            <a:ext cx="275272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11" descr="z2-1telekom">
            <a:extLst>
              <a:ext uri="{FF2B5EF4-FFF2-40B4-BE49-F238E27FC236}">
                <a16:creationId xmlns:a16="http://schemas.microsoft.com/office/drawing/2014/main" id="{70CCCECD-564C-4C56-B442-9F6E159FAEF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716338"/>
            <a:ext cx="2663825" cy="2289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8899CC22-DC52-4D49-BD59-C75D0C5BAF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Po drugi svetovni vojni se je razmahnila elektronska oprema</a:t>
            </a:r>
          </a:p>
        </p:txBody>
      </p:sp>
      <p:pic>
        <p:nvPicPr>
          <p:cNvPr id="10245" name="Picture 5" descr="racunalnik_kaput">
            <a:extLst>
              <a:ext uri="{FF2B5EF4-FFF2-40B4-BE49-F238E27FC236}">
                <a16:creationId xmlns:a16="http://schemas.microsoft.com/office/drawing/2014/main" id="{573B7A1E-DECD-4D9D-94EA-0E083EB7E2A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3032125" cy="304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 descr="MCj03317220000[1]">
            <a:extLst>
              <a:ext uri="{FF2B5EF4-FFF2-40B4-BE49-F238E27FC236}">
                <a16:creationId xmlns:a16="http://schemas.microsoft.com/office/drawing/2014/main" id="{F7B2E3AE-2842-42A1-ADEA-EC963EE775A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357563"/>
            <a:ext cx="2109788" cy="235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1" name="Rectangle 11">
            <a:extLst>
              <a:ext uri="{FF2B5EF4-FFF2-40B4-BE49-F238E27FC236}">
                <a16:creationId xmlns:a16="http://schemas.microsoft.com/office/drawing/2014/main" id="{4F58FDB3-420A-4ADC-98A6-F38BE1964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/>
              <a:t>Mehanizacija pisarne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AA4D465-A237-4976-8DFE-675BFB47C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Osnovna skupina programov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99D94F8-34B7-4198-A6C3-0F96A2B51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Urejevalnik besedil, preglednice, elektronska pošta, slikarski programi, brskalniki…</a:t>
            </a:r>
          </a:p>
        </p:txBody>
      </p:sp>
      <p:pic>
        <p:nvPicPr>
          <p:cNvPr id="11272" name="Picture 8" descr="MCj04136680000[1]">
            <a:extLst>
              <a:ext uri="{FF2B5EF4-FFF2-40B4-BE49-F238E27FC236}">
                <a16:creationId xmlns:a16="http://schemas.microsoft.com/office/drawing/2014/main" id="{FA17C364-2CE8-4BCD-8FFA-2FA6C250847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3146425" cy="333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19" descr="msofficelogo-thumb">
            <a:extLst>
              <a:ext uri="{FF2B5EF4-FFF2-40B4-BE49-F238E27FC236}">
                <a16:creationId xmlns:a16="http://schemas.microsoft.com/office/drawing/2014/main" id="{07E92C0E-816E-4797-9F36-F4F236C9A2B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365625"/>
            <a:ext cx="1512887" cy="1298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6" name="Picture 22" descr="microsoft-internet-explorer-8">
            <a:extLst>
              <a:ext uri="{FF2B5EF4-FFF2-40B4-BE49-F238E27FC236}">
                <a16:creationId xmlns:a16="http://schemas.microsoft.com/office/drawing/2014/main" id="{CE6DA9D4-0A2A-4E8D-9C53-8E37862B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24400"/>
            <a:ext cx="17287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296642F-D137-43D6-956E-260B9EEE2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Posebna skupina programov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01149A1-215C-4243-A4E2-F86C6C6373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1757363"/>
          </a:xfrm>
        </p:spPr>
        <p:txBody>
          <a:bodyPr/>
          <a:lstStyle/>
          <a:p>
            <a:r>
              <a:rPr lang="sl-SI" altLang="sl-SI" sz="2800"/>
              <a:t>Programi za finančno vodenje poslovanja</a:t>
            </a:r>
          </a:p>
          <a:p>
            <a:r>
              <a:rPr lang="sl-SI" altLang="sl-SI" sz="2800"/>
              <a:t>Programi za modeliranje poslovanja</a:t>
            </a:r>
          </a:p>
          <a:p>
            <a:r>
              <a:rPr lang="sl-SI" altLang="sl-SI" sz="2800"/>
              <a:t>Programi za pomoč pri odločanju</a:t>
            </a:r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</p:txBody>
      </p:sp>
      <p:pic>
        <p:nvPicPr>
          <p:cNvPr id="12293" name="Picture 5" descr="BOX_Glavna-knjiga">
            <a:extLst>
              <a:ext uri="{FF2B5EF4-FFF2-40B4-BE49-F238E27FC236}">
                <a16:creationId xmlns:a16="http://schemas.microsoft.com/office/drawing/2014/main" id="{17C8F802-FBFF-4328-A242-723645EB7FA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00438"/>
            <a:ext cx="2376487" cy="2198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2" name="Picture 14" descr="enterprisecollage">
            <a:extLst>
              <a:ext uri="{FF2B5EF4-FFF2-40B4-BE49-F238E27FC236}">
                <a16:creationId xmlns:a16="http://schemas.microsoft.com/office/drawing/2014/main" id="{44CAA66A-A5DE-4687-ADE1-0DDD2671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376488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LoanApplicationBuilder-large">
            <a:extLst>
              <a:ext uri="{FF2B5EF4-FFF2-40B4-BE49-F238E27FC236}">
                <a16:creationId xmlns:a16="http://schemas.microsoft.com/office/drawing/2014/main" id="{FFC9C5F6-ACE2-446A-8888-FDDF1BDA3D9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005263"/>
            <a:ext cx="26003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86D7BC9-DF38-4B17-9002-3640813A7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Industrija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CD99203-1C71-42E0-9A76-EE2C3F0DC9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1828800"/>
          </a:xfrm>
        </p:spPr>
        <p:txBody>
          <a:bodyPr/>
          <a:lstStyle/>
          <a:p>
            <a:r>
              <a:rPr lang="sl-SI" altLang="sl-SI" sz="2800"/>
              <a:t>Gospodarska dejavnost, ki z uporabo strojev v večjih količinah predeluje surovine v izdelke in polizdelke</a:t>
            </a:r>
          </a:p>
        </p:txBody>
      </p:sp>
      <p:pic>
        <p:nvPicPr>
          <p:cNvPr id="20487" name="Picture 7" descr="MCj04246160000[1]">
            <a:extLst>
              <a:ext uri="{FF2B5EF4-FFF2-40B4-BE49-F238E27FC236}">
                <a16:creationId xmlns:a16="http://schemas.microsoft.com/office/drawing/2014/main" id="{AB846245-EABF-4BCE-9517-D358BA37007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3357563"/>
            <a:ext cx="2249488" cy="215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2" name="Picture 12" descr="MCj04343510000[1]">
            <a:extLst>
              <a:ext uri="{FF2B5EF4-FFF2-40B4-BE49-F238E27FC236}">
                <a16:creationId xmlns:a16="http://schemas.microsoft.com/office/drawing/2014/main" id="{C6C44FB7-D451-4D29-A2B3-B5629C5F2BF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4059238"/>
            <a:ext cx="1944687" cy="1719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4" name="Picture 14" descr="MCj04344490000[1]">
            <a:extLst>
              <a:ext uri="{FF2B5EF4-FFF2-40B4-BE49-F238E27FC236}">
                <a16:creationId xmlns:a16="http://schemas.microsoft.com/office/drawing/2014/main" id="{B95FDBF7-E1B1-4FD4-854F-F86840A6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1712912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(4:3)</PresentationFormat>
  <Paragraphs>52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Privzeti načrt</vt:lpstr>
      <vt:lpstr>PISARNIŠKO POSLOVANJE &amp; ZALOŽNIŠTVO IN TISK</vt:lpstr>
      <vt:lpstr>Kazalo</vt:lpstr>
      <vt:lpstr>Kazalo</vt:lpstr>
      <vt:lpstr>Pisarniško poslovanje</vt:lpstr>
      <vt:lpstr>Mehanizacija pisarne</vt:lpstr>
      <vt:lpstr>Mehanizacija pisarne</vt:lpstr>
      <vt:lpstr>Osnovna skupina programov</vt:lpstr>
      <vt:lpstr>Posebna skupina programov</vt:lpstr>
      <vt:lpstr>Industrija</vt:lpstr>
      <vt:lpstr>Industrija</vt:lpstr>
      <vt:lpstr>Založništvo in tisk</vt:lpstr>
      <vt:lpstr>Tradicionalno poslovanje</vt:lpstr>
      <vt:lpstr>Digitalni tisk</vt:lpstr>
      <vt:lpstr>Digitalni tisk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2019-06-03T09:12:02Z</dcterms:created>
  <dcterms:modified xsi:type="dcterms:W3CDTF">2019-06-03T09:12:02Z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