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9" r:id="rId4"/>
    <p:sldId id="269" r:id="rId5"/>
    <p:sldId id="258" r:id="rId6"/>
    <p:sldId id="261" r:id="rId7"/>
    <p:sldId id="262" r:id="rId8"/>
    <p:sldId id="264" r:id="rId9"/>
    <p:sldId id="270" r:id="rId10"/>
    <p:sldId id="271" r:id="rId11"/>
    <p:sldId id="272" r:id="rId12"/>
    <p:sldId id="265" r:id="rId13"/>
    <p:sldId id="266" r:id="rId14"/>
    <p:sldId id="268" r:id="rId15"/>
    <p:sldId id="274" r:id="rId16"/>
    <p:sldId id="273" r:id="rId17"/>
    <p:sldId id="267" r:id="rId18"/>
    <p:sldId id="277" r:id="rId19"/>
    <p:sldId id="278" r:id="rId20"/>
    <p:sldId id="279" r:id="rId21"/>
    <p:sldId id="280" r:id="rId22"/>
    <p:sldId id="281" r:id="rId23"/>
    <p:sldId id="275" r:id="rId24"/>
    <p:sldId id="282" r:id="rId2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C57090C5-DB36-40F1-B8F0-13497138C990}"/>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C1720B3A-9B42-4319-B8BC-552766431867}"/>
              </a:ext>
            </a:extLst>
          </p:cNvPr>
          <p:cNvSpPr>
            <a:spLocks noGrp="1"/>
          </p:cNvSpPr>
          <p:nvPr>
            <p:ph type="dt" sz="half" idx="10"/>
          </p:nvPr>
        </p:nvSpPr>
        <p:spPr/>
        <p:txBody>
          <a:bodyPr/>
          <a:lstStyle>
            <a:lvl1pPr>
              <a:defRPr/>
            </a:lvl1pPr>
          </a:lstStyle>
          <a:p>
            <a:pPr>
              <a:defRPr/>
            </a:pPr>
            <a:fld id="{BD19B3F7-759F-4FF3-B2F4-F7B75F574851}" type="datetimeFigureOut">
              <a:rPr lang="sl-SI"/>
              <a:pPr>
                <a:defRPr/>
              </a:pPr>
              <a:t>3. 06. 2019</a:t>
            </a:fld>
            <a:endParaRPr lang="sl-SI"/>
          </a:p>
        </p:txBody>
      </p:sp>
      <p:sp>
        <p:nvSpPr>
          <p:cNvPr id="6" name="Footer Placeholder 4">
            <a:extLst>
              <a:ext uri="{FF2B5EF4-FFF2-40B4-BE49-F238E27FC236}">
                <a16:creationId xmlns:a16="http://schemas.microsoft.com/office/drawing/2014/main" id="{8D11E80F-2D71-4147-B23F-E3ADABFEDF35}"/>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0F412F5C-F082-4E72-8DF4-227D82AFEAA8}"/>
              </a:ext>
            </a:extLst>
          </p:cNvPr>
          <p:cNvSpPr>
            <a:spLocks noGrp="1"/>
          </p:cNvSpPr>
          <p:nvPr>
            <p:ph type="sldNum" sz="quarter" idx="12"/>
          </p:nvPr>
        </p:nvSpPr>
        <p:spPr/>
        <p:txBody>
          <a:bodyPr/>
          <a:lstStyle>
            <a:lvl1pPr>
              <a:defRPr/>
            </a:lvl1pPr>
          </a:lstStyle>
          <a:p>
            <a:fld id="{B2B21580-49B6-4B23-B52B-B2B4391F35D0}" type="slidenum">
              <a:rPr lang="sl-SI" altLang="sl-SI"/>
              <a:pPr/>
              <a:t>‹#›</a:t>
            </a:fld>
            <a:endParaRPr lang="sl-SI" altLang="sl-SI"/>
          </a:p>
        </p:txBody>
      </p:sp>
    </p:spTree>
    <p:extLst>
      <p:ext uri="{BB962C8B-B14F-4D97-AF65-F5344CB8AC3E}">
        <p14:creationId xmlns:p14="http://schemas.microsoft.com/office/powerpoint/2010/main" val="4169957209"/>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DD472-855C-4FAA-939A-7FB48EC6AE6C}"/>
              </a:ext>
            </a:extLst>
          </p:cNvPr>
          <p:cNvSpPr>
            <a:spLocks noGrp="1"/>
          </p:cNvSpPr>
          <p:nvPr>
            <p:ph type="dt" sz="half" idx="10"/>
          </p:nvPr>
        </p:nvSpPr>
        <p:spPr/>
        <p:txBody>
          <a:bodyPr/>
          <a:lstStyle>
            <a:lvl1pPr>
              <a:defRPr/>
            </a:lvl1pPr>
          </a:lstStyle>
          <a:p>
            <a:pPr>
              <a:defRPr/>
            </a:pPr>
            <a:fld id="{6E6B46FB-DD61-4CF9-A4E8-DC84C819B843}" type="datetimeFigureOut">
              <a:rPr lang="sl-SI"/>
              <a:pPr>
                <a:defRPr/>
              </a:pPr>
              <a:t>3. 06. 2019</a:t>
            </a:fld>
            <a:endParaRPr lang="sl-SI"/>
          </a:p>
        </p:txBody>
      </p:sp>
      <p:sp>
        <p:nvSpPr>
          <p:cNvPr id="5" name="Footer Placeholder 4">
            <a:extLst>
              <a:ext uri="{FF2B5EF4-FFF2-40B4-BE49-F238E27FC236}">
                <a16:creationId xmlns:a16="http://schemas.microsoft.com/office/drawing/2014/main" id="{945C4C54-2502-495A-9DF8-8A06501D9C6E}"/>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10D56F2F-6646-4F5C-9A80-C10AFE2B25A9}"/>
              </a:ext>
            </a:extLst>
          </p:cNvPr>
          <p:cNvSpPr>
            <a:spLocks noGrp="1"/>
          </p:cNvSpPr>
          <p:nvPr>
            <p:ph type="sldNum" sz="quarter" idx="12"/>
          </p:nvPr>
        </p:nvSpPr>
        <p:spPr/>
        <p:txBody>
          <a:bodyPr/>
          <a:lstStyle>
            <a:lvl1pPr>
              <a:defRPr/>
            </a:lvl1pPr>
          </a:lstStyle>
          <a:p>
            <a:fld id="{C0D164E7-D41F-43FF-8BD3-DA3262258748}" type="slidenum">
              <a:rPr lang="sl-SI" altLang="sl-SI"/>
              <a:pPr/>
              <a:t>‹#›</a:t>
            </a:fld>
            <a:endParaRPr lang="sl-SI" altLang="sl-SI"/>
          </a:p>
        </p:txBody>
      </p:sp>
    </p:spTree>
    <p:extLst>
      <p:ext uri="{BB962C8B-B14F-4D97-AF65-F5344CB8AC3E}">
        <p14:creationId xmlns:p14="http://schemas.microsoft.com/office/powerpoint/2010/main" val="984278459"/>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82236F-DB18-47FF-942C-B4B9AD3740B7}"/>
              </a:ext>
            </a:extLst>
          </p:cNvPr>
          <p:cNvSpPr>
            <a:spLocks noGrp="1"/>
          </p:cNvSpPr>
          <p:nvPr>
            <p:ph type="dt" sz="half" idx="10"/>
          </p:nvPr>
        </p:nvSpPr>
        <p:spPr/>
        <p:txBody>
          <a:bodyPr/>
          <a:lstStyle>
            <a:lvl1pPr>
              <a:defRPr/>
            </a:lvl1pPr>
          </a:lstStyle>
          <a:p>
            <a:pPr>
              <a:defRPr/>
            </a:pPr>
            <a:fld id="{93BBB623-FBB1-4680-B435-30A7D09117EA}" type="datetimeFigureOut">
              <a:rPr lang="sl-SI"/>
              <a:pPr>
                <a:defRPr/>
              </a:pPr>
              <a:t>3. 06. 2019</a:t>
            </a:fld>
            <a:endParaRPr lang="sl-SI"/>
          </a:p>
        </p:txBody>
      </p:sp>
      <p:sp>
        <p:nvSpPr>
          <p:cNvPr id="5" name="Footer Placeholder 4">
            <a:extLst>
              <a:ext uri="{FF2B5EF4-FFF2-40B4-BE49-F238E27FC236}">
                <a16:creationId xmlns:a16="http://schemas.microsoft.com/office/drawing/2014/main" id="{C63750FE-923D-4905-B032-90F398EAF3B1}"/>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DCB5035D-1DAC-437C-B7A1-1D2BF8E2F229}"/>
              </a:ext>
            </a:extLst>
          </p:cNvPr>
          <p:cNvSpPr>
            <a:spLocks noGrp="1"/>
          </p:cNvSpPr>
          <p:nvPr>
            <p:ph type="sldNum" sz="quarter" idx="12"/>
          </p:nvPr>
        </p:nvSpPr>
        <p:spPr/>
        <p:txBody>
          <a:bodyPr/>
          <a:lstStyle>
            <a:lvl1pPr>
              <a:defRPr/>
            </a:lvl1pPr>
          </a:lstStyle>
          <a:p>
            <a:fld id="{8149C417-94E2-43C7-A58F-4C0E386C66C2}" type="slidenum">
              <a:rPr lang="sl-SI" altLang="sl-SI"/>
              <a:pPr/>
              <a:t>‹#›</a:t>
            </a:fld>
            <a:endParaRPr lang="sl-SI" altLang="sl-SI"/>
          </a:p>
        </p:txBody>
      </p:sp>
    </p:spTree>
    <p:extLst>
      <p:ext uri="{BB962C8B-B14F-4D97-AF65-F5344CB8AC3E}">
        <p14:creationId xmlns:p14="http://schemas.microsoft.com/office/powerpoint/2010/main" val="2033812576"/>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A3563-598B-4E01-9CF3-596F4135CE86}"/>
              </a:ext>
            </a:extLst>
          </p:cNvPr>
          <p:cNvSpPr>
            <a:spLocks noGrp="1"/>
          </p:cNvSpPr>
          <p:nvPr>
            <p:ph type="dt" sz="half" idx="10"/>
          </p:nvPr>
        </p:nvSpPr>
        <p:spPr/>
        <p:txBody>
          <a:bodyPr/>
          <a:lstStyle>
            <a:lvl1pPr>
              <a:defRPr/>
            </a:lvl1pPr>
          </a:lstStyle>
          <a:p>
            <a:pPr>
              <a:defRPr/>
            </a:pPr>
            <a:fld id="{E9972B8F-AB07-4BF5-BCAD-059C8D630C6E}" type="datetimeFigureOut">
              <a:rPr lang="sl-SI"/>
              <a:pPr>
                <a:defRPr/>
              </a:pPr>
              <a:t>3. 06. 2019</a:t>
            </a:fld>
            <a:endParaRPr lang="sl-SI"/>
          </a:p>
        </p:txBody>
      </p:sp>
      <p:sp>
        <p:nvSpPr>
          <p:cNvPr id="5" name="Footer Placeholder 4">
            <a:extLst>
              <a:ext uri="{FF2B5EF4-FFF2-40B4-BE49-F238E27FC236}">
                <a16:creationId xmlns:a16="http://schemas.microsoft.com/office/drawing/2014/main" id="{D41067D6-8DD8-4FC7-8DFE-8862D23BF578}"/>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B7085448-9AA8-4EA5-940D-89707FD1DF5C}"/>
              </a:ext>
            </a:extLst>
          </p:cNvPr>
          <p:cNvSpPr>
            <a:spLocks noGrp="1"/>
          </p:cNvSpPr>
          <p:nvPr>
            <p:ph type="sldNum" sz="quarter" idx="12"/>
          </p:nvPr>
        </p:nvSpPr>
        <p:spPr/>
        <p:txBody>
          <a:bodyPr/>
          <a:lstStyle>
            <a:lvl1pPr>
              <a:defRPr/>
            </a:lvl1pPr>
          </a:lstStyle>
          <a:p>
            <a:fld id="{FF8DB0FC-228A-4551-90DF-B2DCFE2F427B}" type="slidenum">
              <a:rPr lang="sl-SI" altLang="sl-SI"/>
              <a:pPr/>
              <a:t>‹#›</a:t>
            </a:fld>
            <a:endParaRPr lang="sl-SI" altLang="sl-SI"/>
          </a:p>
        </p:txBody>
      </p:sp>
    </p:spTree>
    <p:extLst>
      <p:ext uri="{BB962C8B-B14F-4D97-AF65-F5344CB8AC3E}">
        <p14:creationId xmlns:p14="http://schemas.microsoft.com/office/powerpoint/2010/main" val="3065991254"/>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2DA03D3C-3A47-4FF3-924D-26CACECDBFB5}"/>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0DB17710-FA24-4477-9712-513FBE5D02F0}"/>
              </a:ext>
            </a:extLst>
          </p:cNvPr>
          <p:cNvSpPr>
            <a:spLocks noGrp="1"/>
          </p:cNvSpPr>
          <p:nvPr>
            <p:ph type="dt" sz="half" idx="10"/>
          </p:nvPr>
        </p:nvSpPr>
        <p:spPr/>
        <p:txBody>
          <a:bodyPr/>
          <a:lstStyle>
            <a:lvl1pPr>
              <a:defRPr/>
            </a:lvl1pPr>
          </a:lstStyle>
          <a:p>
            <a:pPr>
              <a:defRPr/>
            </a:pPr>
            <a:fld id="{56697883-BDDA-4A63-9C01-A59E798C13D3}" type="datetimeFigureOut">
              <a:rPr lang="sl-SI"/>
              <a:pPr>
                <a:defRPr/>
              </a:pPr>
              <a:t>3. 06. 2019</a:t>
            </a:fld>
            <a:endParaRPr lang="sl-SI"/>
          </a:p>
        </p:txBody>
      </p:sp>
      <p:sp>
        <p:nvSpPr>
          <p:cNvPr id="6" name="Footer Placeholder 4">
            <a:extLst>
              <a:ext uri="{FF2B5EF4-FFF2-40B4-BE49-F238E27FC236}">
                <a16:creationId xmlns:a16="http://schemas.microsoft.com/office/drawing/2014/main" id="{4D69B61A-B9EB-4025-91A6-876850AF1F1D}"/>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367E2E79-83EC-4C72-BEEB-20C346C02F11}"/>
              </a:ext>
            </a:extLst>
          </p:cNvPr>
          <p:cNvSpPr>
            <a:spLocks noGrp="1"/>
          </p:cNvSpPr>
          <p:nvPr>
            <p:ph type="sldNum" sz="quarter" idx="12"/>
          </p:nvPr>
        </p:nvSpPr>
        <p:spPr/>
        <p:txBody>
          <a:bodyPr/>
          <a:lstStyle>
            <a:lvl1pPr>
              <a:defRPr/>
            </a:lvl1pPr>
          </a:lstStyle>
          <a:p>
            <a:fld id="{F7DFB78E-AC20-4FA5-A74F-D2CC25EFB4AC}" type="slidenum">
              <a:rPr lang="sl-SI" altLang="sl-SI"/>
              <a:pPr/>
              <a:t>‹#›</a:t>
            </a:fld>
            <a:endParaRPr lang="sl-SI" altLang="sl-SI"/>
          </a:p>
        </p:txBody>
      </p:sp>
    </p:spTree>
    <p:extLst>
      <p:ext uri="{BB962C8B-B14F-4D97-AF65-F5344CB8AC3E}">
        <p14:creationId xmlns:p14="http://schemas.microsoft.com/office/powerpoint/2010/main" val="852836804"/>
      </p:ext>
    </p:extLst>
  </p:cSld>
  <p:clrMapOvr>
    <a:overrideClrMapping bg1="dk1" tx1="lt1" bg2="dk2" tx2="lt2" accent1="accent1" accent2="accent2" accent3="accent3" accent4="accent4" accent5="accent5" accent6="accent6" hlink="hlink" folHlink="folHlink"/>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EB5B94D-FC90-4D4E-8CFF-BD9D8F37209A}"/>
              </a:ext>
            </a:extLst>
          </p:cNvPr>
          <p:cNvSpPr>
            <a:spLocks noGrp="1"/>
          </p:cNvSpPr>
          <p:nvPr>
            <p:ph type="dt" sz="half" idx="10"/>
          </p:nvPr>
        </p:nvSpPr>
        <p:spPr/>
        <p:txBody>
          <a:bodyPr/>
          <a:lstStyle>
            <a:lvl1pPr>
              <a:defRPr/>
            </a:lvl1pPr>
          </a:lstStyle>
          <a:p>
            <a:pPr>
              <a:defRPr/>
            </a:pPr>
            <a:fld id="{DD1B2B70-F9AB-4DE8-A2F1-FD26CE2B4C07}" type="datetimeFigureOut">
              <a:rPr lang="sl-SI"/>
              <a:pPr>
                <a:defRPr/>
              </a:pPr>
              <a:t>3. 06. 2019</a:t>
            </a:fld>
            <a:endParaRPr lang="sl-SI"/>
          </a:p>
        </p:txBody>
      </p:sp>
      <p:sp>
        <p:nvSpPr>
          <p:cNvPr id="6" name="Footer Placeholder 4">
            <a:extLst>
              <a:ext uri="{FF2B5EF4-FFF2-40B4-BE49-F238E27FC236}">
                <a16:creationId xmlns:a16="http://schemas.microsoft.com/office/drawing/2014/main" id="{3367572B-5496-450B-BB74-8EB09354AC72}"/>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66F9B24F-74EE-48F2-8632-32561E6A17F9}"/>
              </a:ext>
            </a:extLst>
          </p:cNvPr>
          <p:cNvSpPr>
            <a:spLocks noGrp="1"/>
          </p:cNvSpPr>
          <p:nvPr>
            <p:ph type="sldNum" sz="quarter" idx="12"/>
          </p:nvPr>
        </p:nvSpPr>
        <p:spPr/>
        <p:txBody>
          <a:bodyPr/>
          <a:lstStyle>
            <a:lvl1pPr>
              <a:defRPr/>
            </a:lvl1pPr>
          </a:lstStyle>
          <a:p>
            <a:fld id="{074E9E3D-1E3B-40A3-9208-16AEF8F83386}" type="slidenum">
              <a:rPr lang="sl-SI" altLang="sl-SI"/>
              <a:pPr/>
              <a:t>‹#›</a:t>
            </a:fld>
            <a:endParaRPr lang="sl-SI" altLang="sl-SI"/>
          </a:p>
        </p:txBody>
      </p:sp>
    </p:spTree>
    <p:extLst>
      <p:ext uri="{BB962C8B-B14F-4D97-AF65-F5344CB8AC3E}">
        <p14:creationId xmlns:p14="http://schemas.microsoft.com/office/powerpoint/2010/main" val="4224509300"/>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a:extLst>
              <a:ext uri="{FF2B5EF4-FFF2-40B4-BE49-F238E27FC236}">
                <a16:creationId xmlns:a16="http://schemas.microsoft.com/office/drawing/2014/main" id="{C614ACE7-75B5-428F-9233-86FC4839663B}"/>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3822E36C-A717-4959-A264-7D5506C272C6}"/>
              </a:ext>
            </a:extLst>
          </p:cNvPr>
          <p:cNvSpPr>
            <a:spLocks noGrp="1"/>
          </p:cNvSpPr>
          <p:nvPr>
            <p:ph type="dt" sz="half" idx="10"/>
          </p:nvPr>
        </p:nvSpPr>
        <p:spPr/>
        <p:txBody>
          <a:bodyPr/>
          <a:lstStyle>
            <a:lvl1pPr>
              <a:defRPr/>
            </a:lvl1pPr>
          </a:lstStyle>
          <a:p>
            <a:pPr>
              <a:defRPr/>
            </a:pPr>
            <a:fld id="{9974CECA-BEC0-41FE-9421-467B0A94166F}" type="datetimeFigureOut">
              <a:rPr lang="sl-SI"/>
              <a:pPr>
                <a:defRPr/>
              </a:pPr>
              <a:t>3. 06. 2019</a:t>
            </a:fld>
            <a:endParaRPr lang="sl-SI"/>
          </a:p>
        </p:txBody>
      </p:sp>
      <p:sp>
        <p:nvSpPr>
          <p:cNvPr id="9" name="Footer Placeholder 7">
            <a:extLst>
              <a:ext uri="{FF2B5EF4-FFF2-40B4-BE49-F238E27FC236}">
                <a16:creationId xmlns:a16="http://schemas.microsoft.com/office/drawing/2014/main" id="{79B85AC6-EE76-4B6A-B4E4-BB810A0A6D5E}"/>
              </a:ext>
            </a:extLst>
          </p:cNvPr>
          <p:cNvSpPr>
            <a:spLocks noGrp="1"/>
          </p:cNvSpPr>
          <p:nvPr>
            <p:ph type="ftr" sz="quarter" idx="11"/>
          </p:nvPr>
        </p:nvSpPr>
        <p:spPr/>
        <p:txBody>
          <a:bodyPr/>
          <a:lstStyle>
            <a:lvl1pPr>
              <a:defRPr/>
            </a:lvl1pPr>
          </a:lstStyle>
          <a:p>
            <a:pPr>
              <a:defRPr/>
            </a:pPr>
            <a:endParaRPr lang="sl-SI"/>
          </a:p>
        </p:txBody>
      </p:sp>
      <p:sp>
        <p:nvSpPr>
          <p:cNvPr id="10" name="Slide Number Placeholder 8">
            <a:extLst>
              <a:ext uri="{FF2B5EF4-FFF2-40B4-BE49-F238E27FC236}">
                <a16:creationId xmlns:a16="http://schemas.microsoft.com/office/drawing/2014/main" id="{127ECF74-55AB-4932-BD99-A68DED2BF157}"/>
              </a:ext>
            </a:extLst>
          </p:cNvPr>
          <p:cNvSpPr>
            <a:spLocks noGrp="1"/>
          </p:cNvSpPr>
          <p:nvPr>
            <p:ph type="sldNum" sz="quarter" idx="12"/>
          </p:nvPr>
        </p:nvSpPr>
        <p:spPr/>
        <p:txBody>
          <a:bodyPr/>
          <a:lstStyle>
            <a:lvl1pPr>
              <a:defRPr/>
            </a:lvl1pPr>
          </a:lstStyle>
          <a:p>
            <a:fld id="{BE0A5D83-E7C2-4F82-9D57-1ABC7BDB9173}" type="slidenum">
              <a:rPr lang="sl-SI" altLang="sl-SI"/>
              <a:pPr/>
              <a:t>‹#›</a:t>
            </a:fld>
            <a:endParaRPr lang="sl-SI" altLang="sl-SI"/>
          </a:p>
        </p:txBody>
      </p:sp>
    </p:spTree>
    <p:extLst>
      <p:ext uri="{BB962C8B-B14F-4D97-AF65-F5344CB8AC3E}">
        <p14:creationId xmlns:p14="http://schemas.microsoft.com/office/powerpoint/2010/main" val="915191305"/>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6C77899-378F-42B9-B3C9-6A314940ED9D}"/>
              </a:ext>
            </a:extLst>
          </p:cNvPr>
          <p:cNvSpPr>
            <a:spLocks noGrp="1"/>
          </p:cNvSpPr>
          <p:nvPr>
            <p:ph type="dt" sz="half" idx="10"/>
          </p:nvPr>
        </p:nvSpPr>
        <p:spPr/>
        <p:txBody>
          <a:bodyPr/>
          <a:lstStyle>
            <a:lvl1pPr>
              <a:defRPr/>
            </a:lvl1pPr>
          </a:lstStyle>
          <a:p>
            <a:pPr>
              <a:defRPr/>
            </a:pPr>
            <a:fld id="{D1F3DA8D-0FB2-4A75-A9CF-AF20CE91671C}" type="datetimeFigureOut">
              <a:rPr lang="sl-SI"/>
              <a:pPr>
                <a:defRPr/>
              </a:pPr>
              <a:t>3. 06. 2019</a:t>
            </a:fld>
            <a:endParaRPr lang="sl-SI"/>
          </a:p>
        </p:txBody>
      </p:sp>
      <p:sp>
        <p:nvSpPr>
          <p:cNvPr id="4" name="Footer Placeholder 4">
            <a:extLst>
              <a:ext uri="{FF2B5EF4-FFF2-40B4-BE49-F238E27FC236}">
                <a16:creationId xmlns:a16="http://schemas.microsoft.com/office/drawing/2014/main" id="{B9CB7B11-7347-4F92-A476-6660C799A8A0}"/>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E7413196-1C3B-4F7A-9896-4BFE3107D17B}"/>
              </a:ext>
            </a:extLst>
          </p:cNvPr>
          <p:cNvSpPr>
            <a:spLocks noGrp="1"/>
          </p:cNvSpPr>
          <p:nvPr>
            <p:ph type="sldNum" sz="quarter" idx="12"/>
          </p:nvPr>
        </p:nvSpPr>
        <p:spPr/>
        <p:txBody>
          <a:bodyPr/>
          <a:lstStyle>
            <a:lvl1pPr>
              <a:defRPr/>
            </a:lvl1pPr>
          </a:lstStyle>
          <a:p>
            <a:fld id="{F1DBD44D-9ED0-4FBD-8904-11FB7A7DC894}" type="slidenum">
              <a:rPr lang="sl-SI" altLang="sl-SI"/>
              <a:pPr/>
              <a:t>‹#›</a:t>
            </a:fld>
            <a:endParaRPr lang="sl-SI" altLang="sl-SI"/>
          </a:p>
        </p:txBody>
      </p:sp>
    </p:spTree>
    <p:extLst>
      <p:ext uri="{BB962C8B-B14F-4D97-AF65-F5344CB8AC3E}">
        <p14:creationId xmlns:p14="http://schemas.microsoft.com/office/powerpoint/2010/main" val="677634879"/>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93A80E-B19C-4608-BC23-D54B44E95FE8}"/>
              </a:ext>
            </a:extLst>
          </p:cNvPr>
          <p:cNvSpPr>
            <a:spLocks noGrp="1"/>
          </p:cNvSpPr>
          <p:nvPr>
            <p:ph type="dt" sz="half" idx="10"/>
          </p:nvPr>
        </p:nvSpPr>
        <p:spPr/>
        <p:txBody>
          <a:bodyPr/>
          <a:lstStyle>
            <a:lvl1pPr>
              <a:defRPr/>
            </a:lvl1pPr>
          </a:lstStyle>
          <a:p>
            <a:pPr>
              <a:defRPr/>
            </a:pPr>
            <a:fld id="{590A08C1-3D07-470F-8B6C-D76858507ADD}" type="datetimeFigureOut">
              <a:rPr lang="sl-SI"/>
              <a:pPr>
                <a:defRPr/>
              </a:pPr>
              <a:t>3. 06. 2019</a:t>
            </a:fld>
            <a:endParaRPr lang="sl-SI"/>
          </a:p>
        </p:txBody>
      </p:sp>
      <p:sp>
        <p:nvSpPr>
          <p:cNvPr id="3" name="Footer Placeholder 4">
            <a:extLst>
              <a:ext uri="{FF2B5EF4-FFF2-40B4-BE49-F238E27FC236}">
                <a16:creationId xmlns:a16="http://schemas.microsoft.com/office/drawing/2014/main" id="{4FE7F51D-3753-45BA-B17B-2F8470FCA2B8}"/>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A5D25867-99A9-4BD4-97C1-A345C9A1814D}"/>
              </a:ext>
            </a:extLst>
          </p:cNvPr>
          <p:cNvSpPr>
            <a:spLocks noGrp="1"/>
          </p:cNvSpPr>
          <p:nvPr>
            <p:ph type="sldNum" sz="quarter" idx="12"/>
          </p:nvPr>
        </p:nvSpPr>
        <p:spPr/>
        <p:txBody>
          <a:bodyPr/>
          <a:lstStyle>
            <a:lvl1pPr>
              <a:defRPr/>
            </a:lvl1pPr>
          </a:lstStyle>
          <a:p>
            <a:fld id="{D5A7A231-C0BA-40F4-9AFF-2BE86BE59ED7}" type="slidenum">
              <a:rPr lang="sl-SI" altLang="sl-SI"/>
              <a:pPr/>
              <a:t>‹#›</a:t>
            </a:fld>
            <a:endParaRPr lang="sl-SI" altLang="sl-SI"/>
          </a:p>
        </p:txBody>
      </p:sp>
    </p:spTree>
    <p:extLst>
      <p:ext uri="{BB962C8B-B14F-4D97-AF65-F5344CB8AC3E}">
        <p14:creationId xmlns:p14="http://schemas.microsoft.com/office/powerpoint/2010/main" val="66611954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DBBDD29-5B49-48D2-B748-13410772AC34}"/>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D776394C-4A8B-4540-80EA-9F7992A39F98}"/>
              </a:ext>
            </a:extLst>
          </p:cNvPr>
          <p:cNvSpPr>
            <a:spLocks noGrp="1"/>
          </p:cNvSpPr>
          <p:nvPr>
            <p:ph type="dt" sz="half" idx="10"/>
          </p:nvPr>
        </p:nvSpPr>
        <p:spPr/>
        <p:txBody>
          <a:bodyPr/>
          <a:lstStyle>
            <a:lvl1pPr>
              <a:defRPr/>
            </a:lvl1pPr>
          </a:lstStyle>
          <a:p>
            <a:pPr>
              <a:defRPr/>
            </a:pPr>
            <a:fld id="{08EAAEA9-6E43-4A3A-9846-8CE0C2283857}" type="datetimeFigureOut">
              <a:rPr lang="sl-SI"/>
              <a:pPr>
                <a:defRPr/>
              </a:pPr>
              <a:t>3. 06. 2019</a:t>
            </a:fld>
            <a:endParaRPr lang="sl-SI"/>
          </a:p>
        </p:txBody>
      </p:sp>
      <p:sp>
        <p:nvSpPr>
          <p:cNvPr id="7" name="Footer Placeholder 5">
            <a:extLst>
              <a:ext uri="{FF2B5EF4-FFF2-40B4-BE49-F238E27FC236}">
                <a16:creationId xmlns:a16="http://schemas.microsoft.com/office/drawing/2014/main" id="{6A7CD455-5C6A-441D-9D29-3D6673375363}"/>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6">
            <a:extLst>
              <a:ext uri="{FF2B5EF4-FFF2-40B4-BE49-F238E27FC236}">
                <a16:creationId xmlns:a16="http://schemas.microsoft.com/office/drawing/2014/main" id="{994DCBAA-5DBC-4060-9864-86689DBE727A}"/>
              </a:ext>
            </a:extLst>
          </p:cNvPr>
          <p:cNvSpPr>
            <a:spLocks noGrp="1"/>
          </p:cNvSpPr>
          <p:nvPr>
            <p:ph type="sldNum" sz="quarter" idx="12"/>
          </p:nvPr>
        </p:nvSpPr>
        <p:spPr/>
        <p:txBody>
          <a:bodyPr/>
          <a:lstStyle>
            <a:lvl1pPr>
              <a:defRPr/>
            </a:lvl1pPr>
          </a:lstStyle>
          <a:p>
            <a:fld id="{C5E34A99-A117-4CF3-82C1-C211659254C0}" type="slidenum">
              <a:rPr lang="sl-SI" altLang="sl-SI"/>
              <a:pPr/>
              <a:t>‹#›</a:t>
            </a:fld>
            <a:endParaRPr lang="sl-SI" altLang="sl-SI"/>
          </a:p>
        </p:txBody>
      </p:sp>
    </p:spTree>
    <p:extLst>
      <p:ext uri="{BB962C8B-B14F-4D97-AF65-F5344CB8AC3E}">
        <p14:creationId xmlns:p14="http://schemas.microsoft.com/office/powerpoint/2010/main" val="222515999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828BC6-2F02-4AE6-A0B9-141F361BB7D3}"/>
              </a:ext>
            </a:extLst>
          </p:cNvPr>
          <p:cNvSpPr>
            <a:spLocks noGrp="1"/>
          </p:cNvSpPr>
          <p:nvPr>
            <p:ph type="dt" sz="half" idx="10"/>
          </p:nvPr>
        </p:nvSpPr>
        <p:spPr/>
        <p:txBody>
          <a:bodyPr/>
          <a:lstStyle>
            <a:lvl1pPr>
              <a:defRPr/>
            </a:lvl1pPr>
          </a:lstStyle>
          <a:p>
            <a:pPr>
              <a:defRPr/>
            </a:pPr>
            <a:fld id="{A016986A-A0CD-4F66-9E78-8F512248C02D}" type="datetimeFigureOut">
              <a:rPr lang="sl-SI"/>
              <a:pPr>
                <a:defRPr/>
              </a:pPr>
              <a:t>3. 06. 2019</a:t>
            </a:fld>
            <a:endParaRPr lang="sl-SI"/>
          </a:p>
        </p:txBody>
      </p:sp>
      <p:sp>
        <p:nvSpPr>
          <p:cNvPr id="6" name="Footer Placeholder 4">
            <a:extLst>
              <a:ext uri="{FF2B5EF4-FFF2-40B4-BE49-F238E27FC236}">
                <a16:creationId xmlns:a16="http://schemas.microsoft.com/office/drawing/2014/main" id="{3352764C-0E31-4AC8-A306-664AAB583B11}"/>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FDCF4DFB-CE98-48EA-8A32-0E52D387A7BC}"/>
              </a:ext>
            </a:extLst>
          </p:cNvPr>
          <p:cNvSpPr>
            <a:spLocks noGrp="1"/>
          </p:cNvSpPr>
          <p:nvPr>
            <p:ph type="sldNum" sz="quarter" idx="12"/>
          </p:nvPr>
        </p:nvSpPr>
        <p:spPr/>
        <p:txBody>
          <a:bodyPr/>
          <a:lstStyle>
            <a:lvl1pPr>
              <a:defRPr/>
            </a:lvl1pPr>
          </a:lstStyle>
          <a:p>
            <a:fld id="{A90BEEB3-3585-4416-B77B-CE1FD8869F43}" type="slidenum">
              <a:rPr lang="sl-SI" altLang="sl-SI"/>
              <a:pPr/>
              <a:t>‹#›</a:t>
            </a:fld>
            <a:endParaRPr lang="sl-SI" altLang="sl-SI"/>
          </a:p>
        </p:txBody>
      </p:sp>
    </p:spTree>
    <p:extLst>
      <p:ext uri="{BB962C8B-B14F-4D97-AF65-F5344CB8AC3E}">
        <p14:creationId xmlns:p14="http://schemas.microsoft.com/office/powerpoint/2010/main" val="2961334731"/>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402BF4-61C7-4895-94B5-4D01C6E4A1C4}"/>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a:extLst>
              <a:ext uri="{FF2B5EF4-FFF2-40B4-BE49-F238E27FC236}">
                <a16:creationId xmlns:a16="http://schemas.microsoft.com/office/drawing/2014/main" id="{65C9FB47-9CB7-40AD-9EA8-FD4F9F887660}"/>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832BF2FB-8DD7-45DA-A067-4D82CD48B5A0}"/>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7" name="Rectangle 6">
            <a:extLst>
              <a:ext uri="{FF2B5EF4-FFF2-40B4-BE49-F238E27FC236}">
                <a16:creationId xmlns:a16="http://schemas.microsoft.com/office/drawing/2014/main" id="{649F7407-BA70-44BC-9792-394A4CBC82D5}"/>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a:extLst>
              <a:ext uri="{FF2B5EF4-FFF2-40B4-BE49-F238E27FC236}">
                <a16:creationId xmlns:a16="http://schemas.microsoft.com/office/drawing/2014/main" id="{D50E3053-4DEE-4C18-BF94-0CBABA72FC21}"/>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fld id="{6F881175-F18F-4EA4-98F7-7E5501472845}" type="datetimeFigureOut">
              <a:rPr lang="sl-SI"/>
              <a:pPr>
                <a:defRPr/>
              </a:pPr>
              <a:t>3. 06. 2019</a:t>
            </a:fld>
            <a:endParaRPr lang="sl-SI"/>
          </a:p>
        </p:txBody>
      </p:sp>
      <p:sp>
        <p:nvSpPr>
          <p:cNvPr id="5" name="Footer Placeholder 4">
            <a:extLst>
              <a:ext uri="{FF2B5EF4-FFF2-40B4-BE49-F238E27FC236}">
                <a16:creationId xmlns:a16="http://schemas.microsoft.com/office/drawing/2014/main" id="{CEE106E0-2EB7-4B9C-BB81-C7833E091B80}"/>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7BBC7342-2B47-408E-8EFB-7D26B911F8D4}"/>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79508E47-B8A3-4545-BAB5-9272F3E9762F}"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83" r:id="rId1"/>
    <p:sldLayoutId id="2147483676" r:id="rId2"/>
    <p:sldLayoutId id="2147483684" r:id="rId3"/>
    <p:sldLayoutId id="2147483677" r:id="rId4"/>
    <p:sldLayoutId id="2147483685" r:id="rId5"/>
    <p:sldLayoutId id="2147483678" r:id="rId6"/>
    <p:sldLayoutId id="2147483679" r:id="rId7"/>
    <p:sldLayoutId id="2147483686" r:id="rId8"/>
    <p:sldLayoutId id="2147483680" r:id="rId9"/>
    <p:sldLayoutId id="2147483681" r:id="rId10"/>
    <p:sldLayoutId id="2147483682" r:id="rId11"/>
  </p:sldLayoutIdLst>
  <p:transition spd="slow">
    <p:randomBar dir="vert"/>
  </p:transition>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182563" indent="-182563" algn="l" rtl="0" fontAlgn="base">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NR=1&amp;v=ZCW1wPkHzJo&amp;feature=endscreen"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l.wikipedia.org/wiki/Radi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FA46F-F8C3-44C8-8D95-7F2BBA60DB1A}"/>
              </a:ext>
            </a:extLst>
          </p:cNvPr>
          <p:cNvSpPr>
            <a:spLocks noGrp="1"/>
          </p:cNvSpPr>
          <p:nvPr>
            <p:ph type="ctrTitle"/>
          </p:nvPr>
        </p:nvSpPr>
        <p:spPr>
          <a:xfrm>
            <a:off x="395288" y="1557338"/>
            <a:ext cx="8569325" cy="2043112"/>
          </a:xfrm>
        </p:spPr>
        <p:txBody>
          <a:bodyPr/>
          <a:lstStyle/>
          <a:p>
            <a:pPr fontAlgn="auto">
              <a:spcAft>
                <a:spcPts val="0"/>
              </a:spcAft>
              <a:defRPr/>
            </a:pPr>
            <a:r>
              <a:rPr lang="sl-SI" sz="13800" dirty="0">
                <a:latin typeface="Gungsuh" pitchFamily="18" charset="-127"/>
                <a:ea typeface="Gungsuh" pitchFamily="18" charset="-127"/>
              </a:rPr>
              <a:t>RADIO</a:t>
            </a:r>
          </a:p>
        </p:txBody>
      </p:sp>
      <p:sp>
        <p:nvSpPr>
          <p:cNvPr id="3" name="Subtitle 2">
            <a:extLst>
              <a:ext uri="{FF2B5EF4-FFF2-40B4-BE49-F238E27FC236}">
                <a16:creationId xmlns:a16="http://schemas.microsoft.com/office/drawing/2014/main" id="{93302AEF-C337-4667-8342-6E4BAC25D55D}"/>
              </a:ext>
            </a:extLst>
          </p:cNvPr>
          <p:cNvSpPr>
            <a:spLocks noGrp="1"/>
          </p:cNvSpPr>
          <p:nvPr>
            <p:ph type="subTitle" idx="1"/>
          </p:nvPr>
        </p:nvSpPr>
        <p:spPr>
          <a:xfrm>
            <a:off x="5475288" y="5659438"/>
            <a:ext cx="3668712" cy="1198562"/>
          </a:xfrm>
        </p:spPr>
        <p:txBody>
          <a:bodyPr rtlCol="0">
            <a:normAutofit/>
          </a:bodyPr>
          <a:lstStyle/>
          <a:p>
            <a:pPr fontAlgn="auto">
              <a:spcAft>
                <a:spcPts val="0"/>
              </a:spcAft>
              <a:defRPr/>
            </a:pPr>
            <a:endParaRPr lang="sl-SI" dirty="0"/>
          </a:p>
        </p:txBody>
      </p:sp>
      <p:pic>
        <p:nvPicPr>
          <p:cNvPr id="6148" name="Picture 2">
            <a:extLst>
              <a:ext uri="{FF2B5EF4-FFF2-40B4-BE49-F238E27FC236}">
                <a16:creationId xmlns:a16="http://schemas.microsoft.com/office/drawing/2014/main" id="{F51AD376-78E9-44EC-8E9F-187406C98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573463"/>
            <a:ext cx="3024187"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1803">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2EB55FD3-B748-404F-8CBA-C1DB901BA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011613"/>
            <a:ext cx="5183188"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51580D16-B3E8-48CA-B9CB-2BF8201D9434}"/>
              </a:ext>
            </a:extLst>
          </p:cNvPr>
          <p:cNvSpPr>
            <a:spLocks noGrp="1"/>
          </p:cNvSpPr>
          <p:nvPr>
            <p:ph type="title"/>
          </p:nvPr>
        </p:nvSpPr>
        <p:spPr/>
        <p:txBody>
          <a:bodyPr/>
          <a:lstStyle/>
          <a:p>
            <a:pPr fontAlgn="auto">
              <a:spcAft>
                <a:spcPts val="0"/>
              </a:spcAft>
              <a:defRPr/>
            </a:pPr>
            <a:r>
              <a:rPr lang="sl-SI" dirty="0"/>
              <a:t>Prenos glasu</a:t>
            </a:r>
          </a:p>
        </p:txBody>
      </p:sp>
      <p:sp>
        <p:nvSpPr>
          <p:cNvPr id="15364" name="Content Placeholder 2">
            <a:extLst>
              <a:ext uri="{FF2B5EF4-FFF2-40B4-BE49-F238E27FC236}">
                <a16:creationId xmlns:a16="http://schemas.microsoft.com/office/drawing/2014/main" id="{90E1FAE0-64B5-41F7-8C79-0E683CE56E5C}"/>
              </a:ext>
            </a:extLst>
          </p:cNvPr>
          <p:cNvSpPr>
            <a:spLocks noGrp="1"/>
          </p:cNvSpPr>
          <p:nvPr>
            <p:ph idx="1"/>
          </p:nvPr>
        </p:nvSpPr>
        <p:spPr/>
        <p:txBody>
          <a:bodyPr/>
          <a:lstStyle/>
          <a:p>
            <a:r>
              <a:rPr lang="sl-SI" altLang="sl-SI"/>
              <a:t>Prva radijska sporočila so prepisali v morsejevo abecedo in jih poslali na kratke rezdalje</a:t>
            </a:r>
          </a:p>
          <a:p>
            <a:r>
              <a:rPr lang="sl-SI" altLang="sl-SI"/>
              <a:t>G. Marconiju uspleo vzpostaviti zvezo na razdaljo 3200km</a:t>
            </a:r>
          </a:p>
          <a:p>
            <a:r>
              <a:rPr lang="sl-SI" altLang="sl-SI"/>
              <a:t>Oddaja samo v morsejevi abecedi</a:t>
            </a:r>
          </a:p>
          <a:p>
            <a:r>
              <a:rPr lang="sl-SI" altLang="sl-SI"/>
              <a:t>1906 je američan L. De Forest iznašel triodo. </a:t>
            </a:r>
          </a:p>
          <a:p>
            <a:r>
              <a:rPr lang="sl-SI" altLang="sl-SI"/>
              <a:t>Končno se je dalo predvajati tudi glasbo in glas.</a:t>
            </a:r>
          </a:p>
          <a:p>
            <a:endParaRPr lang="sl-SI" altLang="sl-SI"/>
          </a:p>
        </p:txBody>
      </p:sp>
    </p:spTree>
  </p:cSld>
  <p:clrMapOvr>
    <a:masterClrMapping/>
  </p:clrMapOvr>
  <p:transition spd="slow" advTm="67398">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4EACCF22-86B7-45EF-A4D7-831F758ED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4695825"/>
            <a:ext cx="2906713"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D3330283-C2D9-4559-9787-147B9B8D083B}"/>
              </a:ext>
            </a:extLst>
          </p:cNvPr>
          <p:cNvSpPr>
            <a:spLocks noGrp="1"/>
          </p:cNvSpPr>
          <p:nvPr>
            <p:ph type="title"/>
          </p:nvPr>
        </p:nvSpPr>
        <p:spPr>
          <a:xfrm>
            <a:off x="484188" y="549275"/>
            <a:ext cx="8229600" cy="990600"/>
          </a:xfrm>
        </p:spPr>
        <p:txBody>
          <a:bodyPr/>
          <a:lstStyle/>
          <a:p>
            <a:pPr fontAlgn="auto">
              <a:spcAft>
                <a:spcPts val="0"/>
              </a:spcAft>
              <a:defRPr/>
            </a:pPr>
            <a:r>
              <a:rPr lang="sl-SI" dirty="0"/>
              <a:t>Razvoj radia</a:t>
            </a:r>
          </a:p>
        </p:txBody>
      </p:sp>
      <p:sp>
        <p:nvSpPr>
          <p:cNvPr id="16388" name="Content Placeholder 2">
            <a:extLst>
              <a:ext uri="{FF2B5EF4-FFF2-40B4-BE49-F238E27FC236}">
                <a16:creationId xmlns:a16="http://schemas.microsoft.com/office/drawing/2014/main" id="{A4B2BABF-BD1B-4AEC-ACBE-86BA6315C9C7}"/>
              </a:ext>
            </a:extLst>
          </p:cNvPr>
          <p:cNvSpPr>
            <a:spLocks noGrp="1"/>
          </p:cNvSpPr>
          <p:nvPr>
            <p:ph idx="1"/>
          </p:nvPr>
        </p:nvSpPr>
        <p:spPr>
          <a:xfrm>
            <a:off x="487363" y="1628775"/>
            <a:ext cx="8229600" cy="4876800"/>
          </a:xfrm>
        </p:spPr>
        <p:txBody>
          <a:bodyPr/>
          <a:lstStyle/>
          <a:p>
            <a:r>
              <a:rPr lang="sl-SI" altLang="sl-SI"/>
              <a:t>Na začetku so ga uporabljali predvsem vojaki in navigatorji</a:t>
            </a:r>
          </a:p>
          <a:p>
            <a:r>
              <a:rPr lang="sl-SI" altLang="sl-SI"/>
              <a:t>Nato se je uporaba razširila</a:t>
            </a:r>
          </a:p>
          <a:p>
            <a:r>
              <a:rPr lang="sl-SI" altLang="sl-SI"/>
              <a:t>Nastali so klubi radioamaterjev</a:t>
            </a:r>
          </a:p>
          <a:p>
            <a:r>
              <a:rPr lang="sl-SI" altLang="sl-SI"/>
              <a:t>1920 je eden prvič organiziral ponovni prenos koncerta za vso Evropo</a:t>
            </a:r>
          </a:p>
          <a:p>
            <a:r>
              <a:rPr lang="sl-SI" altLang="sl-SI"/>
              <a:t>Leta 1948 je iznajdba </a:t>
            </a:r>
            <a:r>
              <a:rPr lang="sl-SI" altLang="sl-SI" b="1"/>
              <a:t>tranzistorja</a:t>
            </a:r>
            <a:r>
              <a:rPr lang="sl-SI" altLang="sl-SI"/>
              <a:t> omogočila večji publiki informacije in zabavo</a:t>
            </a:r>
          </a:p>
          <a:p>
            <a:endParaRPr lang="sl-SI" altLang="sl-SI"/>
          </a:p>
        </p:txBody>
      </p:sp>
    </p:spTree>
  </p:cSld>
  <p:clrMapOvr>
    <a:masterClrMapping/>
  </p:clrMapOvr>
  <p:transition spd="slow" advTm="60846">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033A6196-9A94-4E38-94F6-F6577A2EE4EE}"/>
              </a:ext>
            </a:extLst>
          </p:cNvPr>
          <p:cNvSpPr>
            <a:spLocks noGrp="1"/>
          </p:cNvSpPr>
          <p:nvPr>
            <p:ph idx="1"/>
          </p:nvPr>
        </p:nvSpPr>
        <p:spPr>
          <a:xfrm>
            <a:off x="457200" y="692150"/>
            <a:ext cx="8229600" cy="5784850"/>
          </a:xfrm>
        </p:spPr>
        <p:txBody>
          <a:bodyPr/>
          <a:lstStyle/>
          <a:p>
            <a:r>
              <a:rPr lang="pl-PL" altLang="sl-SI"/>
              <a:t>Do leta 1921 je oddajalo radijski signal že 8 postaj, do 1925 pa že preko 600.</a:t>
            </a:r>
          </a:p>
          <a:p>
            <a:endParaRPr lang="pl-PL" altLang="sl-SI"/>
          </a:p>
          <a:p>
            <a:r>
              <a:rPr lang="sl-SI" altLang="sl-SI"/>
              <a:t>V Sloveniji je začel oddajati Radio Ljubljana leta 1928.</a:t>
            </a:r>
          </a:p>
          <a:p>
            <a:endParaRPr lang="sl-SI" altLang="sl-SI"/>
          </a:p>
          <a:p>
            <a:r>
              <a:rPr lang="sl-SI" altLang="sl-SI"/>
              <a:t>Z izumi tranzistorja in integriranih vezij je tehnologija oddajanja in sprejemanja močno napredovala.</a:t>
            </a:r>
          </a:p>
        </p:txBody>
      </p:sp>
      <p:pic>
        <p:nvPicPr>
          <p:cNvPr id="17411" name="Picture 2">
            <a:extLst>
              <a:ext uri="{FF2B5EF4-FFF2-40B4-BE49-F238E27FC236}">
                <a16:creationId xmlns:a16="http://schemas.microsoft.com/office/drawing/2014/main" id="{DE86402C-46A2-4A57-AF10-C1B69599F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221163"/>
            <a:ext cx="3960813"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3">
            <a:extLst>
              <a:ext uri="{FF2B5EF4-FFF2-40B4-BE49-F238E27FC236}">
                <a16:creationId xmlns:a16="http://schemas.microsoft.com/office/drawing/2014/main" id="{5A2D72C9-DC37-487B-BDC0-EB81FD089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350" y="4221163"/>
            <a:ext cx="3541713"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21424">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DCD94-59D1-4B9D-A18D-C435896EDD63}"/>
              </a:ext>
            </a:extLst>
          </p:cNvPr>
          <p:cNvSpPr>
            <a:spLocks noGrp="1"/>
          </p:cNvSpPr>
          <p:nvPr>
            <p:ph idx="1"/>
          </p:nvPr>
        </p:nvSpPr>
        <p:spPr>
          <a:xfrm>
            <a:off x="457200" y="908050"/>
            <a:ext cx="8229600" cy="5568950"/>
          </a:xfrm>
        </p:spPr>
        <p:txBody>
          <a:bodyPr rtlCol="0">
            <a:normAutofit/>
          </a:bodyPr>
          <a:lstStyle/>
          <a:p>
            <a:pPr marL="182880" indent="-182880" fontAlgn="auto">
              <a:spcAft>
                <a:spcPts val="0"/>
              </a:spcAft>
              <a:defRPr/>
            </a:pPr>
            <a:r>
              <a:rPr lang="sl-SI" dirty="0"/>
              <a:t>Ker se število uporabnikov veča, se vedno intenzivneje uporabljajo frekvence v mikrovalovnem področju, predvsem za prenose preko satelitov.</a:t>
            </a:r>
          </a:p>
          <a:p>
            <a:pPr marL="182880" indent="-182880" fontAlgn="auto">
              <a:spcAft>
                <a:spcPts val="0"/>
              </a:spcAft>
              <a:defRPr/>
            </a:pPr>
            <a:endParaRPr lang="sl-SI" dirty="0"/>
          </a:p>
          <a:p>
            <a:pPr marL="182880" indent="-182880" fontAlgn="auto">
              <a:spcAft>
                <a:spcPts val="0"/>
              </a:spcAft>
              <a:defRPr/>
            </a:pPr>
            <a:endParaRPr lang="sl-SI" dirty="0"/>
          </a:p>
          <a:p>
            <a:pPr marL="182880" indent="-182880" fontAlgn="auto">
              <a:spcAft>
                <a:spcPts val="0"/>
              </a:spcAft>
              <a:defRPr/>
            </a:pPr>
            <a:endParaRPr lang="sl-SI" dirty="0"/>
          </a:p>
          <a:p>
            <a:pPr marL="182880" indent="-182880" fontAlgn="auto">
              <a:spcAft>
                <a:spcPts val="0"/>
              </a:spcAft>
              <a:defRPr/>
            </a:pPr>
            <a:endParaRPr lang="sl-SI" dirty="0"/>
          </a:p>
          <a:p>
            <a:pPr marL="182880" indent="-182880" fontAlgn="auto">
              <a:spcAft>
                <a:spcPts val="0"/>
              </a:spcAft>
              <a:defRPr/>
            </a:pPr>
            <a:endParaRPr lang="sl-SI" dirty="0"/>
          </a:p>
          <a:p>
            <a:pPr marL="182880" indent="-182880" fontAlgn="auto">
              <a:spcAft>
                <a:spcPts val="0"/>
              </a:spcAft>
              <a:defRPr/>
            </a:pPr>
            <a:endParaRPr lang="sl-SI" dirty="0"/>
          </a:p>
          <a:p>
            <a:pPr marL="182880" indent="-182880" fontAlgn="auto">
              <a:spcAft>
                <a:spcPts val="0"/>
              </a:spcAft>
              <a:defRPr/>
            </a:pPr>
            <a:endParaRPr lang="sl-SI" sz="1600" dirty="0"/>
          </a:p>
          <a:p>
            <a:pPr marL="182880" indent="-182880" fontAlgn="auto">
              <a:spcAft>
                <a:spcPts val="0"/>
              </a:spcAft>
              <a:defRPr/>
            </a:pPr>
            <a:endParaRPr lang="sl-SI" sz="1200" dirty="0"/>
          </a:p>
          <a:p>
            <a:pPr marL="182880" indent="-182880" fontAlgn="auto">
              <a:spcAft>
                <a:spcPts val="0"/>
              </a:spcAft>
              <a:defRPr/>
            </a:pPr>
            <a:endParaRPr lang="sl-SI" sz="1200" dirty="0"/>
          </a:p>
          <a:p>
            <a:pPr marL="182880" indent="-182880" fontAlgn="auto">
              <a:spcAft>
                <a:spcPts val="0"/>
              </a:spcAft>
              <a:defRPr/>
            </a:pPr>
            <a:endParaRPr lang="sl-SI" sz="1200" dirty="0"/>
          </a:p>
          <a:p>
            <a:pPr marL="0" indent="0" fontAlgn="auto">
              <a:spcAft>
                <a:spcPts val="0"/>
              </a:spcAft>
              <a:buFont typeface="Arial" panose="020B0604020202020204" pitchFamily="34" charset="0"/>
              <a:buNone/>
              <a:defRPr/>
            </a:pPr>
            <a:r>
              <a:rPr lang="sl-SI" sz="1200" dirty="0"/>
              <a:t>            </a:t>
            </a:r>
          </a:p>
          <a:p>
            <a:pPr marL="0" indent="0" fontAlgn="auto">
              <a:spcAft>
                <a:spcPts val="0"/>
              </a:spcAft>
              <a:buFont typeface="Arial" panose="020B0604020202020204" pitchFamily="34" charset="0"/>
              <a:buNone/>
              <a:defRPr/>
            </a:pPr>
            <a:r>
              <a:rPr lang="sl-SI" sz="1200" dirty="0"/>
              <a:t>              Mikrovalavni telekomunikacijski</a:t>
            </a:r>
          </a:p>
          <a:p>
            <a:pPr marL="0" indent="0" fontAlgn="auto">
              <a:spcAft>
                <a:spcPts val="0"/>
              </a:spcAft>
              <a:buFont typeface="Arial" panose="020B0604020202020204" pitchFamily="34" charset="0"/>
              <a:buNone/>
              <a:defRPr/>
            </a:pPr>
            <a:r>
              <a:rPr lang="sl-SI" sz="1200" dirty="0"/>
              <a:t>                                 stolp</a:t>
            </a:r>
          </a:p>
        </p:txBody>
      </p:sp>
      <p:pic>
        <p:nvPicPr>
          <p:cNvPr id="18435" name="Picture 2">
            <a:extLst>
              <a:ext uri="{FF2B5EF4-FFF2-40B4-BE49-F238E27FC236}">
                <a16:creationId xmlns:a16="http://schemas.microsoft.com/office/drawing/2014/main" id="{762E323F-87BF-48C8-BA93-3FA7EBF55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420938"/>
            <a:ext cx="2506663"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3">
            <a:extLst>
              <a:ext uri="{FF2B5EF4-FFF2-40B4-BE49-F238E27FC236}">
                <a16:creationId xmlns:a16="http://schemas.microsoft.com/office/drawing/2014/main" id="{0CD10FF1-CEAE-42F1-895F-E881592B0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338" y="2997200"/>
            <a:ext cx="3505200"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12403">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6A058283-FC01-4CBF-8D82-8177E5120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6350"/>
            <a:ext cx="21082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D21226AD-EF70-48AF-9FFD-17E223C5A1F5}"/>
              </a:ext>
            </a:extLst>
          </p:cNvPr>
          <p:cNvSpPr>
            <a:spLocks noGrp="1"/>
          </p:cNvSpPr>
          <p:nvPr>
            <p:ph type="title"/>
          </p:nvPr>
        </p:nvSpPr>
        <p:spPr/>
        <p:txBody>
          <a:bodyPr/>
          <a:lstStyle/>
          <a:p>
            <a:pPr fontAlgn="auto">
              <a:spcAft>
                <a:spcPts val="0"/>
              </a:spcAft>
              <a:defRPr/>
            </a:pPr>
            <a:r>
              <a:rPr lang="sl-SI" dirty="0"/>
              <a:t>Od radijske postaje do radia</a:t>
            </a:r>
          </a:p>
        </p:txBody>
      </p:sp>
      <p:sp>
        <p:nvSpPr>
          <p:cNvPr id="19460" name="Content Placeholder 2">
            <a:extLst>
              <a:ext uri="{FF2B5EF4-FFF2-40B4-BE49-F238E27FC236}">
                <a16:creationId xmlns:a16="http://schemas.microsoft.com/office/drawing/2014/main" id="{843F2840-CE54-41FC-96C5-CD028A00781F}"/>
              </a:ext>
            </a:extLst>
          </p:cNvPr>
          <p:cNvSpPr>
            <a:spLocks noGrp="1"/>
          </p:cNvSpPr>
          <p:nvPr>
            <p:ph idx="1"/>
          </p:nvPr>
        </p:nvSpPr>
        <p:spPr/>
        <p:txBody>
          <a:bodyPr/>
          <a:lstStyle/>
          <a:p>
            <a:r>
              <a:rPr lang="sl-SI" altLang="sl-SI"/>
              <a:t>Radijska postaja obsega snamalni studio, tehnično režijo.</a:t>
            </a:r>
          </a:p>
          <a:p>
            <a:endParaRPr lang="sl-SI" altLang="sl-SI"/>
          </a:p>
          <a:p>
            <a:r>
              <a:rPr lang="sl-SI" altLang="sl-SI"/>
              <a:t>Studio je z oddajnim centrom povezan prek kabla. Antena, ki je nameščena na visokih stebrih, omogoča dobro širjenje valov. Oddajnik zagotavlja modulacijo nosilnega vala z zvočnim signalom in ojačitev vala</a:t>
            </a:r>
          </a:p>
          <a:p>
            <a:endParaRPr lang="sl-SI" altLang="sl-SI"/>
          </a:p>
          <a:p>
            <a:r>
              <a:rPr lang="sl-SI" altLang="sl-SI"/>
              <a:t>Radijski sprejemnik omogoča izbiro vala glede na izbrani radijski program, demodulucijo vala, ojačitev električnega signala in pretvorbo s pomočjo zvočnika v nihanje zvoka</a:t>
            </a:r>
          </a:p>
        </p:txBody>
      </p:sp>
    </p:spTree>
  </p:cSld>
  <p:clrMapOvr>
    <a:masterClrMapping/>
  </p:clrMapOvr>
  <p:transition spd="slow" advTm="60188">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34D9-6C34-46CB-BF81-5F47AE1D65BD}"/>
              </a:ext>
            </a:extLst>
          </p:cNvPr>
          <p:cNvSpPr>
            <a:spLocks noGrp="1"/>
          </p:cNvSpPr>
          <p:nvPr>
            <p:ph type="title"/>
          </p:nvPr>
        </p:nvSpPr>
        <p:spPr/>
        <p:txBody>
          <a:bodyPr/>
          <a:lstStyle/>
          <a:p>
            <a:pPr fontAlgn="auto">
              <a:spcAft>
                <a:spcPts val="0"/>
              </a:spcAft>
              <a:defRPr/>
            </a:pPr>
            <a:endParaRPr lang="sl-SI"/>
          </a:p>
        </p:txBody>
      </p:sp>
      <p:sp>
        <p:nvSpPr>
          <p:cNvPr id="20483" name="Content Placeholder 2">
            <a:extLst>
              <a:ext uri="{FF2B5EF4-FFF2-40B4-BE49-F238E27FC236}">
                <a16:creationId xmlns:a16="http://schemas.microsoft.com/office/drawing/2014/main" id="{3832C234-39E0-4A32-9E3A-7184E52C86E8}"/>
              </a:ext>
            </a:extLst>
          </p:cNvPr>
          <p:cNvSpPr>
            <a:spLocks noGrp="1"/>
          </p:cNvSpPr>
          <p:nvPr>
            <p:ph idx="1"/>
          </p:nvPr>
        </p:nvSpPr>
        <p:spPr/>
        <p:txBody>
          <a:bodyPr/>
          <a:lstStyle/>
          <a:p>
            <a:endParaRPr lang="sl-SI" altLang="sl-SI"/>
          </a:p>
        </p:txBody>
      </p:sp>
      <p:pic>
        <p:nvPicPr>
          <p:cNvPr id="20484" name="Picture 2">
            <a:extLst>
              <a:ext uri="{FF2B5EF4-FFF2-40B4-BE49-F238E27FC236}">
                <a16:creationId xmlns:a16="http://schemas.microsoft.com/office/drawing/2014/main" id="{93A7EFF2-A941-42E7-9B9F-FB5679779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9063038" cy="558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4323">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C14E6D2D-B415-4106-AB7D-76023E2C2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0" y="360363"/>
            <a:ext cx="21240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1B04106D-66A7-4669-B21D-BC00D877D8C9}"/>
              </a:ext>
            </a:extLst>
          </p:cNvPr>
          <p:cNvSpPr>
            <a:spLocks noGrp="1"/>
          </p:cNvSpPr>
          <p:nvPr>
            <p:ph type="title"/>
          </p:nvPr>
        </p:nvSpPr>
        <p:spPr/>
        <p:txBody>
          <a:bodyPr/>
          <a:lstStyle/>
          <a:p>
            <a:pPr fontAlgn="auto">
              <a:spcAft>
                <a:spcPts val="0"/>
              </a:spcAft>
              <a:defRPr/>
            </a:pPr>
            <a:r>
              <a:rPr lang="sl-SI" dirty="0"/>
              <a:t>Radijski programi in poklici</a:t>
            </a:r>
          </a:p>
        </p:txBody>
      </p:sp>
      <p:sp>
        <p:nvSpPr>
          <p:cNvPr id="21508" name="Content Placeholder 2">
            <a:extLst>
              <a:ext uri="{FF2B5EF4-FFF2-40B4-BE49-F238E27FC236}">
                <a16:creationId xmlns:a16="http://schemas.microsoft.com/office/drawing/2014/main" id="{8B53CB6F-9EF6-46B7-A4AE-E96ABB24EFEC}"/>
              </a:ext>
            </a:extLst>
          </p:cNvPr>
          <p:cNvSpPr>
            <a:spLocks noGrp="1"/>
          </p:cNvSpPr>
          <p:nvPr>
            <p:ph idx="1"/>
          </p:nvPr>
        </p:nvSpPr>
        <p:spPr/>
        <p:txBody>
          <a:bodyPr/>
          <a:lstStyle/>
          <a:p>
            <a:r>
              <a:rPr lang="sl-SI" altLang="sl-SI"/>
              <a:t>Po drugi svetovni vojni in zaradi iznajdbe           tranzvistorja vedno več  družin radijski sprejemnik</a:t>
            </a:r>
          </a:p>
          <a:p>
            <a:r>
              <a:rPr lang="sl-SI" altLang="sl-SI"/>
              <a:t>Izredno sredstvo, ki lahko naenkrat posreduje inf. Velikemu številu ljudi</a:t>
            </a:r>
          </a:p>
          <a:p>
            <a:r>
              <a:rPr lang="sl-SI" altLang="sl-SI"/>
              <a:t>Danes soradijske posteje zelo številne</a:t>
            </a:r>
          </a:p>
          <a:p>
            <a:r>
              <a:rPr lang="sl-SI" altLang="sl-SI"/>
              <a:t>V programih se prepletajo informacije, glasba in razvedrilo</a:t>
            </a:r>
          </a:p>
        </p:txBody>
      </p:sp>
      <p:pic>
        <p:nvPicPr>
          <p:cNvPr id="21509" name="Picture 2">
            <a:extLst>
              <a:ext uri="{FF2B5EF4-FFF2-40B4-BE49-F238E27FC236}">
                <a16:creationId xmlns:a16="http://schemas.microsoft.com/office/drawing/2014/main" id="{AAFC08E9-B1B1-4EF9-8232-52DE52039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419600"/>
            <a:ext cx="22669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3">
            <a:extLst>
              <a:ext uri="{FF2B5EF4-FFF2-40B4-BE49-F238E27FC236}">
                <a16:creationId xmlns:a16="http://schemas.microsoft.com/office/drawing/2014/main" id="{8A62012C-0A18-4278-933E-E6A2ED7B6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4500563"/>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5">
            <a:extLst>
              <a:ext uri="{FF2B5EF4-FFF2-40B4-BE49-F238E27FC236}">
                <a16:creationId xmlns:a16="http://schemas.microsoft.com/office/drawing/2014/main" id="{379FBD1F-2788-480B-BD56-5761635DA1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41325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25103">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4E525076-C8E7-4A36-B29C-5456C0DAF4FE}"/>
              </a:ext>
            </a:extLst>
          </p:cNvPr>
          <p:cNvSpPr>
            <a:spLocks noGrp="1"/>
          </p:cNvSpPr>
          <p:nvPr>
            <p:ph idx="1"/>
          </p:nvPr>
        </p:nvSpPr>
        <p:spPr>
          <a:xfrm>
            <a:off x="457200" y="765175"/>
            <a:ext cx="8229600" cy="5711825"/>
          </a:xfrm>
        </p:spPr>
        <p:txBody>
          <a:bodyPr/>
          <a:lstStyle/>
          <a:p>
            <a:r>
              <a:rPr lang="sl-SI" altLang="sl-SI"/>
              <a:t>Danes je v Sloveniji približno 76 radijskih postaj.</a:t>
            </a:r>
          </a:p>
          <a:p>
            <a:endParaRPr lang="sl-SI" altLang="sl-SI"/>
          </a:p>
          <a:p>
            <a:endParaRPr lang="sl-SI" altLang="sl-SI"/>
          </a:p>
          <a:p>
            <a:endParaRPr lang="sl-SI" altLang="sl-SI"/>
          </a:p>
          <a:p>
            <a:endParaRPr lang="sl-SI" altLang="sl-SI"/>
          </a:p>
          <a:p>
            <a:endParaRPr lang="sl-SI" altLang="sl-SI"/>
          </a:p>
          <a:p>
            <a:endParaRPr lang="sl-SI" altLang="sl-SI"/>
          </a:p>
          <a:p>
            <a:endParaRPr lang="sl-SI" altLang="sl-SI"/>
          </a:p>
          <a:p>
            <a:r>
              <a:rPr lang="sl-SI" altLang="sl-SI"/>
              <a:t>Obstajajo pa tudi radii ki oddajajo samo na spletu</a:t>
            </a:r>
          </a:p>
        </p:txBody>
      </p:sp>
      <p:pic>
        <p:nvPicPr>
          <p:cNvPr id="22531" name="Picture 2">
            <a:extLst>
              <a:ext uri="{FF2B5EF4-FFF2-40B4-BE49-F238E27FC236}">
                <a16:creationId xmlns:a16="http://schemas.microsoft.com/office/drawing/2014/main" id="{EB30F1F9-F924-4697-9E21-3CE044D40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1557338"/>
            <a:ext cx="10795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3">
            <a:extLst>
              <a:ext uri="{FF2B5EF4-FFF2-40B4-BE49-F238E27FC236}">
                <a16:creationId xmlns:a16="http://schemas.microsoft.com/office/drawing/2014/main" id="{F1175E1B-C1F6-4A39-A613-A99B0A138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412875"/>
            <a:ext cx="154622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4">
            <a:extLst>
              <a:ext uri="{FF2B5EF4-FFF2-40B4-BE49-F238E27FC236}">
                <a16:creationId xmlns:a16="http://schemas.microsoft.com/office/drawing/2014/main" id="{ED548327-AF42-4272-8EE2-7A8A03EEF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601788"/>
            <a:ext cx="1608138"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5">
            <a:extLst>
              <a:ext uri="{FF2B5EF4-FFF2-40B4-BE49-F238E27FC236}">
                <a16:creationId xmlns:a16="http://schemas.microsoft.com/office/drawing/2014/main" id="{BD1C75FD-89C1-456A-ACF6-B5F4EB229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1458913"/>
            <a:ext cx="20193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6">
            <a:extLst>
              <a:ext uri="{FF2B5EF4-FFF2-40B4-BE49-F238E27FC236}">
                <a16:creationId xmlns:a16="http://schemas.microsoft.com/office/drawing/2014/main" id="{5285C9E3-8235-48F5-80A1-BBAF36FA93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725" y="5105400"/>
            <a:ext cx="1636713"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7">
            <a:extLst>
              <a:ext uri="{FF2B5EF4-FFF2-40B4-BE49-F238E27FC236}">
                <a16:creationId xmlns:a16="http://schemas.microsoft.com/office/drawing/2014/main" id="{7FD1C7C7-A909-49FF-8628-537F45B351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1225" y="5105400"/>
            <a:ext cx="444817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8003">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109A82DC-D01E-4944-BAE8-0BA0FBF45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686300"/>
            <a:ext cx="4351338"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066172E8-4534-4BE5-B567-3D9B1B6BDEA0}"/>
              </a:ext>
            </a:extLst>
          </p:cNvPr>
          <p:cNvSpPr>
            <a:spLocks noGrp="1"/>
          </p:cNvSpPr>
          <p:nvPr>
            <p:ph type="title"/>
          </p:nvPr>
        </p:nvSpPr>
        <p:spPr/>
        <p:txBody>
          <a:bodyPr/>
          <a:lstStyle/>
          <a:p>
            <a:pPr fontAlgn="auto">
              <a:spcAft>
                <a:spcPts val="0"/>
              </a:spcAft>
              <a:defRPr/>
            </a:pPr>
            <a:r>
              <a:rPr lang="sl-SI" dirty="0"/>
              <a:t>Valovna dolžina za vsak radio</a:t>
            </a:r>
          </a:p>
        </p:txBody>
      </p:sp>
      <p:sp>
        <p:nvSpPr>
          <p:cNvPr id="23556" name="Content Placeholder 2">
            <a:extLst>
              <a:ext uri="{FF2B5EF4-FFF2-40B4-BE49-F238E27FC236}">
                <a16:creationId xmlns:a16="http://schemas.microsoft.com/office/drawing/2014/main" id="{D25D0D68-6489-4149-A598-869406B573D2}"/>
              </a:ext>
            </a:extLst>
          </p:cNvPr>
          <p:cNvSpPr>
            <a:spLocks noGrp="1"/>
          </p:cNvSpPr>
          <p:nvPr>
            <p:ph idx="1"/>
          </p:nvPr>
        </p:nvSpPr>
        <p:spPr/>
        <p:txBody>
          <a:bodyPr/>
          <a:lstStyle/>
          <a:p>
            <a:r>
              <a:rPr lang="sl-SI" altLang="sl-SI"/>
              <a:t>Vsaka radijska postaja oddaja svoje programe na določeni valovni dolžini.</a:t>
            </a:r>
          </a:p>
          <a:p>
            <a:r>
              <a:rPr lang="sl-SI" altLang="sl-SI"/>
              <a:t>Na nekem zaokroženem geografskem območjumora samo ta postaja uporabljati to valovno dolžino, zato da ne prihaja do interference med šibkimi in močnimi oddajniki.</a:t>
            </a:r>
          </a:p>
          <a:p>
            <a:r>
              <a:rPr lang="sl-SI" altLang="sl-SI"/>
              <a:t>Valovne dolžine določi vlada ali strokovne institucije</a:t>
            </a:r>
          </a:p>
          <a:p>
            <a:r>
              <a:rPr lang="sl-SI" altLang="sl-SI"/>
              <a:t>Valovne dolčine objavijo v časopisih.</a:t>
            </a:r>
          </a:p>
          <a:p>
            <a:r>
              <a:rPr lang="sl-SI" altLang="sl-SI"/>
              <a:t>Poslušalci lahko izberejo tisto, ki jim je najbolj všeč.</a:t>
            </a:r>
          </a:p>
        </p:txBody>
      </p:sp>
    </p:spTree>
  </p:cSld>
  <p:clrMapOvr>
    <a:masterClrMapping/>
  </p:clrMapOvr>
  <p:transition spd="slow" advTm="110221">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C4CDA6A1-B18B-474E-A9E4-BFA55E636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657725"/>
            <a:ext cx="2192338"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2">
            <a:extLst>
              <a:ext uri="{FF2B5EF4-FFF2-40B4-BE49-F238E27FC236}">
                <a16:creationId xmlns:a16="http://schemas.microsoft.com/office/drawing/2014/main" id="{EECE1C38-1D20-4CC8-9612-E15737AA1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487738"/>
            <a:ext cx="3851275" cy="337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7AD0DDD2-51C9-4784-8EAE-AA7827B50DDC}"/>
              </a:ext>
            </a:extLst>
          </p:cNvPr>
          <p:cNvSpPr>
            <a:spLocks noGrp="1"/>
          </p:cNvSpPr>
          <p:nvPr>
            <p:ph type="title"/>
          </p:nvPr>
        </p:nvSpPr>
        <p:spPr/>
        <p:txBody>
          <a:bodyPr/>
          <a:lstStyle/>
          <a:p>
            <a:pPr fontAlgn="auto">
              <a:spcAft>
                <a:spcPts val="0"/>
              </a:spcAft>
              <a:defRPr/>
            </a:pPr>
            <a:r>
              <a:rPr lang="sl-SI" dirty="0"/>
              <a:t>Splošni radio in tematski radio</a:t>
            </a:r>
          </a:p>
        </p:txBody>
      </p:sp>
      <p:sp>
        <p:nvSpPr>
          <p:cNvPr id="24581" name="Content Placeholder 2">
            <a:extLst>
              <a:ext uri="{FF2B5EF4-FFF2-40B4-BE49-F238E27FC236}">
                <a16:creationId xmlns:a16="http://schemas.microsoft.com/office/drawing/2014/main" id="{A29C4C24-6E01-4DB2-A20D-4DC6988D0CFB}"/>
              </a:ext>
            </a:extLst>
          </p:cNvPr>
          <p:cNvSpPr>
            <a:spLocks noGrp="1"/>
          </p:cNvSpPr>
          <p:nvPr>
            <p:ph idx="1"/>
          </p:nvPr>
        </p:nvSpPr>
        <p:spPr/>
        <p:txBody>
          <a:bodyPr/>
          <a:lstStyle/>
          <a:p>
            <a:r>
              <a:rPr lang="sl-SI" altLang="sl-SI"/>
              <a:t>Splošni radio oddaja vse vrste oddaj</a:t>
            </a:r>
          </a:p>
          <a:p>
            <a:r>
              <a:rPr lang="sl-SI" altLang="sl-SI"/>
              <a:t>Tematski se posveča le določeni vrsti oddaje</a:t>
            </a:r>
          </a:p>
          <a:p>
            <a:r>
              <a:rPr lang="sl-SI" altLang="sl-SI"/>
              <a:t>Tako obstajajo postaje ki oddajajo le informacijemin aktualne reportaže, druge le klasično glasbo, tretje programe za mladino itd.</a:t>
            </a:r>
          </a:p>
          <a:p>
            <a:r>
              <a:rPr lang="sl-SI" altLang="sl-SI"/>
              <a:t>Nekatere radijske postaje oddajajo tudi v drugih državah</a:t>
            </a:r>
          </a:p>
          <a:p>
            <a:r>
              <a:rPr lang="sl-SI" altLang="sl-SI"/>
              <a:t>Nekatere pa le majhno povoršje ozemlja to so lokalne radijske postaje</a:t>
            </a:r>
          </a:p>
        </p:txBody>
      </p:sp>
    </p:spTree>
  </p:cSld>
  <p:clrMapOvr>
    <a:masterClrMapping/>
  </p:clrMapOvr>
  <p:transition spd="slow" advTm="1038">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83D7A67-3E39-4985-8B36-F5411703E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404813"/>
            <a:ext cx="25558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C1890CDB-9842-4151-85CA-C235CF840DCD}"/>
              </a:ext>
            </a:extLst>
          </p:cNvPr>
          <p:cNvSpPr>
            <a:spLocks noGrp="1"/>
          </p:cNvSpPr>
          <p:nvPr>
            <p:ph type="title"/>
          </p:nvPr>
        </p:nvSpPr>
        <p:spPr/>
        <p:txBody>
          <a:bodyPr/>
          <a:lstStyle/>
          <a:p>
            <a:pPr fontAlgn="auto">
              <a:spcAft>
                <a:spcPts val="0"/>
              </a:spcAft>
              <a:defRPr/>
            </a:pPr>
            <a:r>
              <a:rPr lang="sl-SI" dirty="0"/>
              <a:t>Kaj je radio</a:t>
            </a:r>
          </a:p>
        </p:txBody>
      </p:sp>
      <p:sp>
        <p:nvSpPr>
          <p:cNvPr id="7172" name="Content Placeholder 2">
            <a:extLst>
              <a:ext uri="{FF2B5EF4-FFF2-40B4-BE49-F238E27FC236}">
                <a16:creationId xmlns:a16="http://schemas.microsoft.com/office/drawing/2014/main" id="{F44741A4-5799-4501-8600-0C1FA30E5825}"/>
              </a:ext>
            </a:extLst>
          </p:cNvPr>
          <p:cNvSpPr>
            <a:spLocks noGrp="1"/>
          </p:cNvSpPr>
          <p:nvPr>
            <p:ph idx="1"/>
          </p:nvPr>
        </p:nvSpPr>
        <p:spPr>
          <a:xfrm>
            <a:off x="468313" y="1844675"/>
            <a:ext cx="8229600" cy="4824413"/>
          </a:xfrm>
        </p:spPr>
        <p:txBody>
          <a:bodyPr/>
          <a:lstStyle/>
          <a:p>
            <a:r>
              <a:rPr lang="sl-SI" altLang="sl-SI"/>
              <a:t>Radio (latinsko radius – žarek) </a:t>
            </a:r>
          </a:p>
          <a:p>
            <a:r>
              <a:rPr lang="sl-SI" altLang="sl-SI"/>
              <a:t>tehnologija, ki omogoča prenos signalov s prilagajanjem elektromagnetnih valov</a:t>
            </a:r>
          </a:p>
          <a:p>
            <a:r>
              <a:rPr lang="sl-SI" altLang="sl-SI"/>
              <a:t>imajo manjše frekvence kot svetloba.</a:t>
            </a:r>
          </a:p>
          <a:p>
            <a:r>
              <a:rPr lang="sl-SI" altLang="sl-SI"/>
              <a:t> Frekvence za radijski prenos so v območju radijskih valov </a:t>
            </a:r>
          </a:p>
          <a:p>
            <a:r>
              <a:rPr lang="sl-SI" altLang="sl-SI"/>
              <a:t>segajo od 3 kHz do 40.000 MHz, torej od valovnih dolžin 1 cm do preko 1 km.</a:t>
            </a:r>
          </a:p>
          <a:p>
            <a:endParaRPr lang="sl-SI" altLang="sl-SI"/>
          </a:p>
        </p:txBody>
      </p:sp>
      <p:pic>
        <p:nvPicPr>
          <p:cNvPr id="7173" name="Picture 4">
            <a:extLst>
              <a:ext uri="{FF2B5EF4-FFF2-40B4-BE49-F238E27FC236}">
                <a16:creationId xmlns:a16="http://schemas.microsoft.com/office/drawing/2014/main" id="{521CF39C-7D7F-4828-9AA3-5DA9A9571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4365625"/>
            <a:ext cx="20383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1837">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B463AE39-F1ED-434B-85FB-A03D8FD6F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525713"/>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2">
            <a:extLst>
              <a:ext uri="{FF2B5EF4-FFF2-40B4-BE49-F238E27FC236}">
                <a16:creationId xmlns:a16="http://schemas.microsoft.com/office/drawing/2014/main" id="{38599EA8-21A1-4628-B810-DD5E31735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075" y="2349500"/>
            <a:ext cx="20669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C5E74431-9665-47E9-9BF8-384A01F00093}"/>
              </a:ext>
            </a:extLst>
          </p:cNvPr>
          <p:cNvSpPr>
            <a:spLocks noGrp="1"/>
          </p:cNvSpPr>
          <p:nvPr>
            <p:ph type="title"/>
          </p:nvPr>
        </p:nvSpPr>
        <p:spPr>
          <a:xfrm>
            <a:off x="468313" y="333375"/>
            <a:ext cx="8229600" cy="990600"/>
          </a:xfrm>
        </p:spPr>
        <p:txBody>
          <a:bodyPr/>
          <a:lstStyle/>
          <a:p>
            <a:pPr fontAlgn="auto">
              <a:spcAft>
                <a:spcPts val="0"/>
              </a:spcAft>
              <a:defRPr/>
            </a:pPr>
            <a:r>
              <a:rPr lang="sl-SI" dirty="0"/>
              <a:t>Poklici pri radiu</a:t>
            </a:r>
          </a:p>
        </p:txBody>
      </p:sp>
      <p:sp>
        <p:nvSpPr>
          <p:cNvPr id="25605" name="Content Placeholder 2">
            <a:extLst>
              <a:ext uri="{FF2B5EF4-FFF2-40B4-BE49-F238E27FC236}">
                <a16:creationId xmlns:a16="http://schemas.microsoft.com/office/drawing/2014/main" id="{EDAF09E4-38FA-4A89-A880-781B61E284D6}"/>
              </a:ext>
            </a:extLst>
          </p:cNvPr>
          <p:cNvSpPr>
            <a:spLocks noGrp="1"/>
          </p:cNvSpPr>
          <p:nvPr>
            <p:ph idx="1"/>
          </p:nvPr>
        </p:nvSpPr>
        <p:spPr>
          <a:xfrm>
            <a:off x="468313" y="1196975"/>
            <a:ext cx="8229600" cy="5545138"/>
          </a:xfrm>
        </p:spPr>
        <p:txBody>
          <a:bodyPr/>
          <a:lstStyle/>
          <a:p>
            <a:r>
              <a:rPr lang="sl-SI" altLang="sl-SI"/>
              <a:t>Za realizacijo oddaje je potreben snemalni studio popolnoma izoliran od zunanjih zvokom</a:t>
            </a:r>
          </a:p>
          <a:p>
            <a:r>
              <a:rPr lang="sl-SI" altLang="sl-SI"/>
              <a:t>V njem zasedajo mesta osebe, ki govorijo pred mikrofoni</a:t>
            </a:r>
          </a:p>
          <a:p>
            <a:endParaRPr lang="sl-SI" altLang="sl-SI"/>
          </a:p>
          <a:p>
            <a:endParaRPr lang="sl-SI" altLang="sl-SI"/>
          </a:p>
          <a:p>
            <a:endParaRPr lang="sl-SI" altLang="sl-SI"/>
          </a:p>
          <a:p>
            <a:endParaRPr lang="sl-SI" altLang="sl-SI"/>
          </a:p>
          <a:p>
            <a:r>
              <a:rPr lang="sl-SI" altLang="sl-SI"/>
              <a:t>Režija je ločena od studia z debelim steklom, ki ne prepušča nobenega zvoka.</a:t>
            </a:r>
          </a:p>
          <a:p>
            <a:r>
              <a:rPr lang="sl-SI" altLang="sl-SI"/>
              <a:t>V režiji delajo tonski mojstri in tehniki zvoka.</a:t>
            </a:r>
          </a:p>
          <a:p>
            <a:r>
              <a:rPr lang="sl-SI" altLang="sl-SI"/>
              <a:t>Vsi, ki delajo v studio, tako novinarji kot animatorji, nosijo slušalke, da lahko slišijo navodila, ki jih dajejo tehniki režije.</a:t>
            </a:r>
          </a:p>
        </p:txBody>
      </p:sp>
    </p:spTree>
  </p:cSld>
  <p:clrMapOvr>
    <a:masterClrMapping/>
  </p:clrMapOvr>
  <p:transition spd="slow" advTm="61093">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2.gstatic.com/images?q=tbn:ANd9GcQCxvRAsjSEMGd6FxVD-M37xMIFxqutHLKT-eOkF_yH8sdW0djv9g">
            <a:extLst>
              <a:ext uri="{FF2B5EF4-FFF2-40B4-BE49-F238E27FC236}">
                <a16:creationId xmlns:a16="http://schemas.microsoft.com/office/drawing/2014/main" id="{7ECCF034-99D2-4E13-AB8A-33578C1D6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3790950"/>
            <a:ext cx="2674937"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Content Placeholder 2">
            <a:extLst>
              <a:ext uri="{FF2B5EF4-FFF2-40B4-BE49-F238E27FC236}">
                <a16:creationId xmlns:a16="http://schemas.microsoft.com/office/drawing/2014/main" id="{7C0D8F08-DB34-4FD6-B56A-A9C09AD59313}"/>
              </a:ext>
            </a:extLst>
          </p:cNvPr>
          <p:cNvSpPr>
            <a:spLocks noGrp="1"/>
          </p:cNvSpPr>
          <p:nvPr>
            <p:ph idx="1"/>
          </p:nvPr>
        </p:nvSpPr>
        <p:spPr>
          <a:xfrm>
            <a:off x="457200" y="404813"/>
            <a:ext cx="8435975" cy="6192837"/>
          </a:xfrm>
        </p:spPr>
        <p:txBody>
          <a:bodyPr/>
          <a:lstStyle/>
          <a:p>
            <a:r>
              <a:rPr lang="sl-SI" altLang="sl-SI"/>
              <a:t>Sporazumevajo se z znaki z roko</a:t>
            </a:r>
          </a:p>
          <a:p>
            <a:r>
              <a:rPr lang="sl-SI" altLang="sl-SI"/>
              <a:t>Tonski mojstri in tehniki režije nadzirajo kakovost zvoka</a:t>
            </a:r>
          </a:p>
          <a:p>
            <a:r>
              <a:rPr lang="sl-SI" altLang="sl-SI"/>
              <a:t>Ukvarjajo se s prenosi posnetih reportaž, glasbenih plošč...</a:t>
            </a:r>
          </a:p>
          <a:p>
            <a:endParaRPr lang="sl-SI" altLang="sl-SI"/>
          </a:p>
          <a:p>
            <a:r>
              <a:rPr lang="sl-SI" altLang="sl-SI"/>
              <a:t>Nekatere oddaje grejo direktno v prenos, druge so posnete in jih predvajajo pozneje</a:t>
            </a:r>
          </a:p>
          <a:p>
            <a:endParaRPr lang="sl-SI" altLang="sl-SI"/>
          </a:p>
          <a:p>
            <a:r>
              <a:rPr lang="sl-SI" altLang="sl-SI"/>
              <a:t>Informacije posredujejo novinarji, ki v studio preko mikrofona berejo prispevke</a:t>
            </a:r>
          </a:p>
          <a:p>
            <a:endParaRPr lang="sl-SI" altLang="sl-SI"/>
          </a:p>
          <a:p>
            <a:r>
              <a:rPr lang="sl-SI" altLang="sl-SI"/>
              <a:t>Posebni poročevalci lahko sodelujejo                                   v oddajah po telefonu</a:t>
            </a:r>
          </a:p>
          <a:p>
            <a:endParaRPr lang="sl-SI" altLang="sl-SI"/>
          </a:p>
        </p:txBody>
      </p:sp>
    </p:spTree>
  </p:cSld>
  <p:clrMapOvr>
    <a:masterClrMapping/>
  </p:clrMapOvr>
  <p:transition spd="slow" advTm="16702">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152C0373-CE39-4E4B-86CA-C0100082B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005263"/>
            <a:ext cx="2771775"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C47F35E-74F6-43DD-B70E-1EDE9D793854}"/>
              </a:ext>
            </a:extLst>
          </p:cNvPr>
          <p:cNvSpPr>
            <a:spLocks noGrp="1"/>
          </p:cNvSpPr>
          <p:nvPr>
            <p:ph type="title"/>
          </p:nvPr>
        </p:nvSpPr>
        <p:spPr>
          <a:xfrm>
            <a:off x="468313" y="404813"/>
            <a:ext cx="8229600" cy="990600"/>
          </a:xfrm>
        </p:spPr>
        <p:txBody>
          <a:bodyPr/>
          <a:lstStyle/>
          <a:p>
            <a:pPr fontAlgn="auto">
              <a:spcAft>
                <a:spcPts val="0"/>
              </a:spcAft>
              <a:defRPr/>
            </a:pPr>
            <a:r>
              <a:rPr lang="sl-SI" dirty="0"/>
              <a:t>Zanimivo </a:t>
            </a:r>
            <a:r>
              <a:rPr lang="sl-SI" dirty="0">
                <a:sym typeface="Wingdings" pitchFamily="2" charset="2"/>
              </a:rPr>
              <a:t></a:t>
            </a:r>
            <a:endParaRPr lang="sl-SI" dirty="0"/>
          </a:p>
        </p:txBody>
      </p:sp>
      <p:sp>
        <p:nvSpPr>
          <p:cNvPr id="27652" name="Content Placeholder 2">
            <a:extLst>
              <a:ext uri="{FF2B5EF4-FFF2-40B4-BE49-F238E27FC236}">
                <a16:creationId xmlns:a16="http://schemas.microsoft.com/office/drawing/2014/main" id="{6D90A141-DF6D-4FDD-9D4B-14419FBDDF59}"/>
              </a:ext>
            </a:extLst>
          </p:cNvPr>
          <p:cNvSpPr>
            <a:spLocks noGrp="1"/>
          </p:cNvSpPr>
          <p:nvPr>
            <p:ph idx="1"/>
          </p:nvPr>
        </p:nvSpPr>
        <p:spPr>
          <a:xfrm>
            <a:off x="323850" y="1341438"/>
            <a:ext cx="8362950" cy="5135562"/>
          </a:xfrm>
        </p:spPr>
        <p:txBody>
          <a:bodyPr/>
          <a:lstStyle/>
          <a:p>
            <a:pPr marL="0" indent="0">
              <a:buFont typeface="Arial" panose="020B0604020202020204" pitchFamily="34" charset="0"/>
              <a:buNone/>
            </a:pPr>
            <a:r>
              <a:rPr lang="sl-SI" altLang="sl-SI"/>
              <a:t>Leta 1938 je po ameriškem radiu CBS igralec Orson Welles vsak dan predstavljal radijsko igro. Igral je različne vloge v izmišljenih zgodbah. 30. oktobra je med oddajo, ki je zatem zaslovela, simuliral prekinitev programa in   imitiral raportažo v živo. Začel je pripovedovati o invaziji marsovcev na ameriško zvezno državo New Jersey. Nek drug igralec je odigral vlogo novinarja, ki so ga poslali na kraj dogajanja in ga zunajzemeljska bitja ubijejo.                               Poslušalce, ki so temu vrjeli,                                               kar so slišali je zajela panika.</a:t>
            </a:r>
          </a:p>
        </p:txBody>
      </p:sp>
    </p:spTree>
  </p:cSld>
  <p:clrMapOvr>
    <a:masterClrMapping/>
  </p:clrMapOvr>
  <p:transition spd="slow" advTm="51400">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6D67CB42-014F-4528-96D2-102AB265D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2413" cy="64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Content Placeholder 2">
            <a:extLst>
              <a:ext uri="{FF2B5EF4-FFF2-40B4-BE49-F238E27FC236}">
                <a16:creationId xmlns:a16="http://schemas.microsoft.com/office/drawing/2014/main" id="{326CDDAC-F462-4DA4-88B2-F4435F90C300}"/>
              </a:ext>
            </a:extLst>
          </p:cNvPr>
          <p:cNvSpPr>
            <a:spLocks noGrp="1"/>
          </p:cNvSpPr>
          <p:nvPr>
            <p:ph idx="1"/>
          </p:nvPr>
        </p:nvSpPr>
        <p:spPr>
          <a:xfrm>
            <a:off x="0" y="5921375"/>
            <a:ext cx="8229600" cy="936625"/>
          </a:xfrm>
        </p:spPr>
        <p:txBody>
          <a:bodyPr/>
          <a:lstStyle/>
          <a:p>
            <a:r>
              <a:rPr lang="sl-SI" altLang="sl-SI">
                <a:hlinkClick r:id="rId3"/>
              </a:rPr>
              <a:t>http://www.youtube.com/watch?NR=1&amp;v=ZCW1wPkHzJo&amp;feature=endscreen</a:t>
            </a:r>
            <a:endParaRPr lang="sl-SI" altLang="sl-SI"/>
          </a:p>
          <a:p>
            <a:endParaRPr lang="sl-SI" altLang="sl-SI"/>
          </a:p>
        </p:txBody>
      </p:sp>
    </p:spTree>
  </p:cSld>
  <p:clrMapOvr>
    <a:masterClrMapping/>
  </p:clrMapOvr>
  <p:transition spd="slow" advTm="3522">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8B57-D650-4FA6-99A3-5476A3274DC2}"/>
              </a:ext>
            </a:extLst>
          </p:cNvPr>
          <p:cNvSpPr>
            <a:spLocks noGrp="1"/>
          </p:cNvSpPr>
          <p:nvPr>
            <p:ph type="title"/>
          </p:nvPr>
        </p:nvSpPr>
        <p:spPr/>
        <p:txBody>
          <a:bodyPr/>
          <a:lstStyle/>
          <a:p>
            <a:pPr fontAlgn="auto">
              <a:spcAft>
                <a:spcPts val="0"/>
              </a:spcAft>
              <a:defRPr/>
            </a:pPr>
            <a:r>
              <a:rPr lang="sl-SI" dirty="0"/>
              <a:t>Viri:</a:t>
            </a:r>
          </a:p>
        </p:txBody>
      </p:sp>
      <p:sp>
        <p:nvSpPr>
          <p:cNvPr id="29699" name="Content Placeholder 2">
            <a:extLst>
              <a:ext uri="{FF2B5EF4-FFF2-40B4-BE49-F238E27FC236}">
                <a16:creationId xmlns:a16="http://schemas.microsoft.com/office/drawing/2014/main" id="{D2038912-938E-4AF4-A97D-A2B7A6EA7830}"/>
              </a:ext>
            </a:extLst>
          </p:cNvPr>
          <p:cNvSpPr>
            <a:spLocks noGrp="1"/>
          </p:cNvSpPr>
          <p:nvPr>
            <p:ph idx="1"/>
          </p:nvPr>
        </p:nvSpPr>
        <p:spPr/>
        <p:txBody>
          <a:bodyPr/>
          <a:lstStyle/>
          <a:p>
            <a:r>
              <a:rPr lang="sl-SI" altLang="sl-SI">
                <a:hlinkClick r:id="rId2"/>
              </a:rPr>
              <a:t>http://sl.wikipedia.org/wiki/Radio</a:t>
            </a:r>
            <a:endParaRPr lang="sl-SI" altLang="sl-SI"/>
          </a:p>
          <a:p>
            <a:r>
              <a:rPr lang="sl-SI" altLang="sl-SI"/>
              <a:t>Darras, Bernard, Enciklopedija za mlade larousse, komunikacija, od začetkov do interneta, EDUCA, nova gorica 1998. str. 54-57.</a:t>
            </a:r>
          </a:p>
          <a:p>
            <a:r>
              <a:rPr lang="sl-SI" altLang="sl-SI"/>
              <a:t>Llewellyn, Clarie, Otroška slikovna enciklopedija, Mladinska knjiga 2003. str. 59.</a:t>
            </a:r>
          </a:p>
        </p:txBody>
      </p:sp>
      <p:pic>
        <p:nvPicPr>
          <p:cNvPr id="29700" name="Picture 2">
            <a:extLst>
              <a:ext uri="{FF2B5EF4-FFF2-40B4-BE49-F238E27FC236}">
                <a16:creationId xmlns:a16="http://schemas.microsoft.com/office/drawing/2014/main" id="{50AC90D0-8401-4E85-81B6-423530392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560888"/>
            <a:ext cx="3419475" cy="229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604">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042F8B-079C-4AF8-A081-EDE1460D5CDF}"/>
              </a:ext>
            </a:extLst>
          </p:cNvPr>
          <p:cNvSpPr>
            <a:spLocks noGrp="1"/>
          </p:cNvSpPr>
          <p:nvPr>
            <p:ph idx="1"/>
          </p:nvPr>
        </p:nvSpPr>
        <p:spPr>
          <a:xfrm>
            <a:off x="468313" y="765175"/>
            <a:ext cx="8229600" cy="4876800"/>
          </a:xfrm>
        </p:spPr>
        <p:txBody>
          <a:bodyPr rtlCol="0">
            <a:normAutofit/>
          </a:bodyPr>
          <a:lstStyle/>
          <a:p>
            <a:pPr marL="182880" indent="-182880" fontAlgn="auto">
              <a:spcAft>
                <a:spcPts val="0"/>
              </a:spcAft>
              <a:defRPr/>
            </a:pPr>
            <a:r>
              <a:rPr lang="sl-SI" dirty="0"/>
              <a:t>uporabnikov radijskega prenosa signalov ogromno.</a:t>
            </a:r>
          </a:p>
          <a:p>
            <a:pPr marL="182880" indent="-182880" fontAlgn="auto">
              <a:spcAft>
                <a:spcPts val="0"/>
              </a:spcAft>
              <a:defRPr/>
            </a:pPr>
            <a:r>
              <a:rPr lang="sl-SI" dirty="0"/>
              <a:t> (oborožene sile, mornarica, letalstvo, telegrafija, telefonski pogovori, radijska in televizijska distribucija)</a:t>
            </a:r>
          </a:p>
          <a:p>
            <a:pPr marL="182880" indent="-182880" fontAlgn="auto">
              <a:spcAft>
                <a:spcPts val="0"/>
              </a:spcAft>
              <a:defRPr/>
            </a:pPr>
            <a:r>
              <a:rPr lang="sl-SI" dirty="0"/>
              <a:t> z mednarodnim dogovorom je frekvenčno območje razdeljeno na frekvenčna območja za posamezne uporabnike.</a:t>
            </a:r>
          </a:p>
          <a:p>
            <a:pPr marL="0" indent="0" fontAlgn="auto">
              <a:spcAft>
                <a:spcPts val="0"/>
              </a:spcAft>
              <a:buFont typeface="Arial" panose="020B0604020202020204" pitchFamily="34" charset="0"/>
              <a:buNone/>
              <a:defRPr/>
            </a:pPr>
            <a:endParaRPr lang="sl-SI" dirty="0"/>
          </a:p>
        </p:txBody>
      </p:sp>
      <p:pic>
        <p:nvPicPr>
          <p:cNvPr id="8195" name="Picture 2">
            <a:extLst>
              <a:ext uri="{FF2B5EF4-FFF2-40B4-BE49-F238E27FC236}">
                <a16:creationId xmlns:a16="http://schemas.microsoft.com/office/drawing/2014/main" id="{0CC670D5-AC31-44AC-93FE-EACF26F42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988" y="3094038"/>
            <a:ext cx="2349500" cy="298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3">
            <a:extLst>
              <a:ext uri="{FF2B5EF4-FFF2-40B4-BE49-F238E27FC236}">
                <a16:creationId xmlns:a16="http://schemas.microsoft.com/office/drawing/2014/main" id="{1968A883-FAC2-4FB8-BEA8-71C1B96EF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789363"/>
            <a:ext cx="6070600"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26727">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02B2-6B2E-431E-B271-01755E7CA277}"/>
              </a:ext>
            </a:extLst>
          </p:cNvPr>
          <p:cNvSpPr>
            <a:spLocks noGrp="1"/>
          </p:cNvSpPr>
          <p:nvPr>
            <p:ph type="title"/>
          </p:nvPr>
        </p:nvSpPr>
        <p:spPr/>
        <p:txBody>
          <a:bodyPr/>
          <a:lstStyle/>
          <a:p>
            <a:pPr fontAlgn="auto">
              <a:spcAft>
                <a:spcPts val="0"/>
              </a:spcAft>
              <a:defRPr/>
            </a:pPr>
            <a:r>
              <a:rPr lang="sl-SI" dirty="0"/>
              <a:t>Zgodovina</a:t>
            </a:r>
          </a:p>
        </p:txBody>
      </p:sp>
      <p:sp>
        <p:nvSpPr>
          <p:cNvPr id="9219" name="Content Placeholder 2">
            <a:extLst>
              <a:ext uri="{FF2B5EF4-FFF2-40B4-BE49-F238E27FC236}">
                <a16:creationId xmlns:a16="http://schemas.microsoft.com/office/drawing/2014/main" id="{7BA5C81B-8B0C-4417-BC72-0ABF84DC1FA5}"/>
              </a:ext>
            </a:extLst>
          </p:cNvPr>
          <p:cNvSpPr>
            <a:spLocks noGrp="1"/>
          </p:cNvSpPr>
          <p:nvPr>
            <p:ph idx="1"/>
          </p:nvPr>
        </p:nvSpPr>
        <p:spPr/>
        <p:txBody>
          <a:bodyPr/>
          <a:lstStyle/>
          <a:p>
            <a:r>
              <a:rPr lang="sl-SI" altLang="sl-SI"/>
              <a:t>Konec 19. stoletja</a:t>
            </a:r>
          </a:p>
          <a:p>
            <a:r>
              <a:rPr lang="sl-SI" altLang="sl-SI"/>
              <a:t>Različne raziska se osredotočijo na radioelektrične valove</a:t>
            </a:r>
          </a:p>
          <a:p>
            <a:r>
              <a:rPr lang="sl-SI" altLang="sl-SI"/>
              <a:t>Omogočijo iznajdbo nove naprave</a:t>
            </a:r>
          </a:p>
          <a:p>
            <a:r>
              <a:rPr lang="sl-SI" altLang="sl-SI"/>
              <a:t>(ta nadomesti telegraf)</a:t>
            </a:r>
          </a:p>
          <a:p>
            <a:r>
              <a:rPr lang="sl-SI" altLang="sl-SI"/>
              <a:t>Brezžične telegrafija (radiofonija)</a:t>
            </a:r>
          </a:p>
        </p:txBody>
      </p:sp>
    </p:spTree>
  </p:cSld>
  <p:clrMapOvr>
    <a:masterClrMapping/>
  </p:clrMapOvr>
  <p:transition spd="slow" advTm="20252">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636B0815-50F0-4497-8FCD-AE15C9B6B876}"/>
              </a:ext>
            </a:extLst>
          </p:cNvPr>
          <p:cNvSpPr>
            <a:spLocks noGrp="1"/>
          </p:cNvSpPr>
          <p:nvPr>
            <p:ph idx="1"/>
          </p:nvPr>
        </p:nvSpPr>
        <p:spPr>
          <a:xfrm>
            <a:off x="457200" y="765175"/>
            <a:ext cx="8229600" cy="5711825"/>
          </a:xfrm>
        </p:spPr>
        <p:txBody>
          <a:bodyPr/>
          <a:lstStyle/>
          <a:p>
            <a:r>
              <a:rPr lang="sl-SI" altLang="sl-SI" b="1"/>
              <a:t>Tehnične osnove radia je razvil in patentiral konec 19. stoletja Nikola Tesla.</a:t>
            </a:r>
          </a:p>
          <a:p>
            <a:r>
              <a:rPr lang="sl-SI" altLang="sl-SI"/>
              <a:t>Vse njegove dokumentacije in naprave uničene v požaru</a:t>
            </a:r>
          </a:p>
          <a:p>
            <a:r>
              <a:rPr lang="sl-SI" altLang="sl-SI"/>
              <a:t>Vrhovno patentno sodišče ZDA popravilo krivico in priznalo, da je Tesla pravi izumitelj radia</a:t>
            </a:r>
          </a:p>
        </p:txBody>
      </p:sp>
      <p:pic>
        <p:nvPicPr>
          <p:cNvPr id="10243" name="Picture 2">
            <a:extLst>
              <a:ext uri="{FF2B5EF4-FFF2-40B4-BE49-F238E27FC236}">
                <a16:creationId xmlns:a16="http://schemas.microsoft.com/office/drawing/2014/main" id="{A61A72CA-EE77-4C8C-9AC5-01B8A9CE3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284538"/>
            <a:ext cx="5157787"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3">
            <a:extLst>
              <a:ext uri="{FF2B5EF4-FFF2-40B4-BE49-F238E27FC236}">
                <a16:creationId xmlns:a16="http://schemas.microsoft.com/office/drawing/2014/main" id="{F209BAA1-6116-40DC-AF2F-2D0F3C0ED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792413"/>
            <a:ext cx="2763838"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4955">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E7AC4574-07CC-44F3-9DC6-97E0A29C742D}"/>
              </a:ext>
            </a:extLst>
          </p:cNvPr>
          <p:cNvSpPr>
            <a:spLocks noGrp="1"/>
          </p:cNvSpPr>
          <p:nvPr>
            <p:ph idx="1"/>
          </p:nvPr>
        </p:nvSpPr>
        <p:spPr>
          <a:xfrm>
            <a:off x="457200" y="765175"/>
            <a:ext cx="8229600" cy="5711825"/>
          </a:xfrm>
        </p:spPr>
        <p:txBody>
          <a:bodyPr/>
          <a:lstStyle/>
          <a:p>
            <a:r>
              <a:rPr lang="sl-SI" altLang="sl-SI"/>
              <a:t>Škotski fizik James Clerk Maxwell je leta 1864 predvidel obstoj elektromagnetnih valov, ki potujejo s svetlobno hitrostjo.</a:t>
            </a:r>
          </a:p>
          <a:p>
            <a:endParaRPr lang="sl-SI" altLang="sl-SI"/>
          </a:p>
          <a:p>
            <a:r>
              <a:rPr lang="sl-SI" altLang="sl-SI"/>
              <a:t>Heinrich Rudolf Hertz je leta 1888 s poskusi potrdil Maxwellovo teorijo. </a:t>
            </a:r>
          </a:p>
        </p:txBody>
      </p:sp>
      <p:pic>
        <p:nvPicPr>
          <p:cNvPr id="11267" name="Picture 2">
            <a:extLst>
              <a:ext uri="{FF2B5EF4-FFF2-40B4-BE49-F238E27FC236}">
                <a16:creationId xmlns:a16="http://schemas.microsoft.com/office/drawing/2014/main" id="{CFDD1880-73B9-4B1E-BA4F-2E977AD3D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284538"/>
            <a:ext cx="2633663"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3">
            <a:extLst>
              <a:ext uri="{FF2B5EF4-FFF2-40B4-BE49-F238E27FC236}">
                <a16:creationId xmlns:a16="http://schemas.microsoft.com/office/drawing/2014/main" id="{B7138766-460F-49C2-B834-101C6E1D8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422650"/>
            <a:ext cx="3600450"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0062">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BF31CC89-9834-4AFE-B44F-18ACED5EE714}"/>
              </a:ext>
            </a:extLst>
          </p:cNvPr>
          <p:cNvSpPr>
            <a:spLocks noGrp="1"/>
          </p:cNvSpPr>
          <p:nvPr>
            <p:ph idx="1"/>
          </p:nvPr>
        </p:nvSpPr>
        <p:spPr>
          <a:xfrm>
            <a:off x="457200" y="836613"/>
            <a:ext cx="8229600" cy="5640387"/>
          </a:xfrm>
        </p:spPr>
        <p:txBody>
          <a:bodyPr/>
          <a:lstStyle/>
          <a:p>
            <a:r>
              <a:rPr lang="pl-PL" altLang="sl-SI"/>
              <a:t>Guglielmo Marconi je odkritje uporabil za komunikacije.</a:t>
            </a:r>
          </a:p>
          <a:p>
            <a:endParaRPr lang="pl-PL" altLang="sl-SI"/>
          </a:p>
          <a:p>
            <a:r>
              <a:rPr lang="pl-PL" altLang="sl-SI"/>
              <a:t>Francoski fizik </a:t>
            </a:r>
            <a:r>
              <a:rPr lang="pl-PL" altLang="sl-SI" b="1"/>
              <a:t>E. Branly </a:t>
            </a:r>
            <a:r>
              <a:rPr lang="pl-PL" altLang="sl-SI"/>
              <a:t>je zasnoval </a:t>
            </a:r>
            <a:r>
              <a:rPr lang="pl-PL" altLang="sl-SI" b="1"/>
              <a:t>prvi detektor radijskih valov.</a:t>
            </a:r>
          </a:p>
          <a:p>
            <a:endParaRPr lang="pl-PL" altLang="sl-SI"/>
          </a:p>
          <a:p>
            <a:r>
              <a:rPr lang="pl-PL" altLang="sl-SI"/>
              <a:t>Ruski inženir </a:t>
            </a:r>
            <a:r>
              <a:rPr lang="pl-PL" altLang="sl-SI" b="1"/>
              <a:t>A. S. Popov </a:t>
            </a:r>
            <a:r>
              <a:rPr lang="pl-PL" altLang="sl-SI"/>
              <a:t>je izpopolnil Branlyjevo napravo in iznašel </a:t>
            </a:r>
            <a:r>
              <a:rPr lang="pl-PL" altLang="sl-SI" b="1"/>
              <a:t>anteno</a:t>
            </a:r>
            <a:endParaRPr lang="pl-PL" altLang="sl-SI"/>
          </a:p>
          <a:p>
            <a:endParaRPr lang="pl-PL" altLang="sl-SI"/>
          </a:p>
          <a:p>
            <a:r>
              <a:rPr lang="pl-PL" altLang="sl-SI"/>
              <a:t>Italianski fizik G. Marconi iznačel način kako prenašati valove na velike razdalje.</a:t>
            </a:r>
          </a:p>
          <a:p>
            <a:endParaRPr lang="pl-PL" altLang="sl-SI" b="1"/>
          </a:p>
          <a:p>
            <a:r>
              <a:rPr lang="pl-PL" altLang="sl-SI" b="1"/>
              <a:t>Rodil se je prvi radio</a:t>
            </a:r>
          </a:p>
          <a:p>
            <a:endParaRPr lang="pl-PL" altLang="sl-SI"/>
          </a:p>
          <a:p>
            <a:endParaRPr lang="pl-PL" altLang="sl-SI"/>
          </a:p>
        </p:txBody>
      </p:sp>
    </p:spTree>
  </p:cSld>
  <p:clrMapOvr>
    <a:masterClrMapping/>
  </p:clrMapOvr>
  <p:transition spd="slow" advTm="49610">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069CDFA7-C5F5-4F6C-B1C9-CE78D6332C74}"/>
              </a:ext>
            </a:extLst>
          </p:cNvPr>
          <p:cNvSpPr>
            <a:spLocks noGrp="1"/>
          </p:cNvSpPr>
          <p:nvPr>
            <p:ph idx="1"/>
          </p:nvPr>
        </p:nvSpPr>
        <p:spPr>
          <a:xfrm>
            <a:off x="457200" y="692150"/>
            <a:ext cx="8229600" cy="5784850"/>
          </a:xfrm>
        </p:spPr>
        <p:txBody>
          <a:bodyPr/>
          <a:lstStyle/>
          <a:p>
            <a:r>
              <a:rPr lang="sl-SI" altLang="sl-SI"/>
              <a:t>Po prvi svetovni vojni je postal dostopen preprost detektorski sprejemnik</a:t>
            </a:r>
          </a:p>
          <a:p>
            <a:r>
              <a:rPr lang="sl-SI" altLang="sl-SI"/>
              <a:t>sestavljen iz antene, tuljave za uglasitev na želeno frekvenco, polprevodniškega kristala za diodno demodulacijo ter slušalk za poslušanje.</a:t>
            </a:r>
          </a:p>
          <a:p>
            <a:r>
              <a:rPr lang="sl-SI" altLang="sl-SI"/>
              <a:t>Gre za enouporabniško napravo, saj jo brez ojačevalnika na slušalke lahko naenkrat posluša le en človek.</a:t>
            </a:r>
          </a:p>
        </p:txBody>
      </p:sp>
      <p:pic>
        <p:nvPicPr>
          <p:cNvPr id="13315" name="Picture 2">
            <a:extLst>
              <a:ext uri="{FF2B5EF4-FFF2-40B4-BE49-F238E27FC236}">
                <a16:creationId xmlns:a16="http://schemas.microsoft.com/office/drawing/2014/main" id="{871E22BD-66CB-439A-9156-2FB2A54F9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413" y="3644900"/>
            <a:ext cx="40767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3">
            <a:extLst>
              <a:ext uri="{FF2B5EF4-FFF2-40B4-BE49-F238E27FC236}">
                <a16:creationId xmlns:a16="http://schemas.microsoft.com/office/drawing/2014/main" id="{CF8AA3CF-4A54-4DB2-BCDB-F304C1187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835400"/>
            <a:ext cx="3671888" cy="232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28555">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725F-C347-4D66-9F54-15821950AF11}"/>
              </a:ext>
            </a:extLst>
          </p:cNvPr>
          <p:cNvSpPr>
            <a:spLocks noGrp="1"/>
          </p:cNvSpPr>
          <p:nvPr>
            <p:ph type="title"/>
          </p:nvPr>
        </p:nvSpPr>
        <p:spPr/>
        <p:txBody>
          <a:bodyPr/>
          <a:lstStyle/>
          <a:p>
            <a:pPr fontAlgn="auto">
              <a:spcAft>
                <a:spcPts val="0"/>
              </a:spcAft>
              <a:defRPr/>
            </a:pPr>
            <a:r>
              <a:rPr lang="sl-SI" dirty="0"/>
              <a:t>Prenos signalov po valovih</a:t>
            </a:r>
          </a:p>
        </p:txBody>
      </p:sp>
      <p:sp>
        <p:nvSpPr>
          <p:cNvPr id="3" name="Content Placeholder 2">
            <a:extLst>
              <a:ext uri="{FF2B5EF4-FFF2-40B4-BE49-F238E27FC236}">
                <a16:creationId xmlns:a16="http://schemas.microsoft.com/office/drawing/2014/main" id="{A0F32E66-FD71-41E3-A83B-0DACA3911C3D}"/>
              </a:ext>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sl-SI" dirty="0"/>
              <a:t>Lastnosti:</a:t>
            </a:r>
          </a:p>
          <a:p>
            <a:pPr marL="182880" indent="-182880" fontAlgn="auto">
              <a:spcAft>
                <a:spcPts val="0"/>
              </a:spcAft>
              <a:defRPr/>
            </a:pPr>
            <a:r>
              <a:rPr lang="sl-SI" dirty="0"/>
              <a:t>Širijo v prostoru</a:t>
            </a:r>
          </a:p>
          <a:p>
            <a:pPr marL="182880" indent="-182880" fontAlgn="auto">
              <a:spcAft>
                <a:spcPts val="0"/>
              </a:spcAft>
              <a:defRPr/>
            </a:pPr>
            <a:r>
              <a:rPr lang="sl-SI" dirty="0"/>
              <a:t>Prenašajo električne  signale (nosilni valovi)</a:t>
            </a:r>
          </a:p>
          <a:p>
            <a:pPr marL="0" indent="0" fontAlgn="auto">
              <a:spcAft>
                <a:spcPts val="0"/>
              </a:spcAft>
              <a:buFont typeface="Arial" panose="020B0604020202020204" pitchFamily="34" charset="0"/>
              <a:buNone/>
              <a:defRPr/>
            </a:pPr>
            <a:r>
              <a:rPr lang="sl-SI" dirty="0"/>
              <a:t>Najprej spremeniti nihanje zvoka v električne signale</a:t>
            </a:r>
          </a:p>
          <a:p>
            <a:pPr marL="0" indent="0" fontAlgn="auto">
              <a:spcAft>
                <a:spcPts val="0"/>
              </a:spcAft>
              <a:buFont typeface="Arial" panose="020B0604020202020204" pitchFamily="34" charset="0"/>
              <a:buNone/>
              <a:defRPr/>
            </a:pPr>
            <a:r>
              <a:rPr lang="sl-SI" dirty="0"/>
              <a:t>Za prenos potrebno modulirati (spreminjati)</a:t>
            </a:r>
          </a:p>
          <a:p>
            <a:pPr marL="0" indent="0" fontAlgn="auto">
              <a:spcAft>
                <a:spcPts val="0"/>
              </a:spcAft>
              <a:buFont typeface="Arial" panose="020B0604020202020204" pitchFamily="34" charset="0"/>
              <a:buNone/>
              <a:defRPr/>
            </a:pPr>
            <a:r>
              <a:rPr lang="sl-SI" dirty="0"/>
              <a:t>Električni signali spremenjeni v nihanje zvoka.</a:t>
            </a:r>
          </a:p>
        </p:txBody>
      </p:sp>
      <p:pic>
        <p:nvPicPr>
          <p:cNvPr id="14340" name="Picture 2">
            <a:extLst>
              <a:ext uri="{FF2B5EF4-FFF2-40B4-BE49-F238E27FC236}">
                <a16:creationId xmlns:a16="http://schemas.microsoft.com/office/drawing/2014/main" id="{1DDE40F3-47F8-4D7D-8DD7-04C960442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191000"/>
            <a:ext cx="33686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51008">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0</TotalTime>
  <Words>1050</Words>
  <Application>Microsoft Office PowerPoint</Application>
  <PresentationFormat>On-screen Show (4:3)</PresentationFormat>
  <Paragraphs>130</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Gungsuh</vt:lpstr>
      <vt:lpstr>Arial</vt:lpstr>
      <vt:lpstr>Clarity</vt:lpstr>
      <vt:lpstr>RADIO</vt:lpstr>
      <vt:lpstr>Kaj je radio</vt:lpstr>
      <vt:lpstr>PowerPoint Presentation</vt:lpstr>
      <vt:lpstr>Zgodovina</vt:lpstr>
      <vt:lpstr>PowerPoint Presentation</vt:lpstr>
      <vt:lpstr>PowerPoint Presentation</vt:lpstr>
      <vt:lpstr>PowerPoint Presentation</vt:lpstr>
      <vt:lpstr>PowerPoint Presentation</vt:lpstr>
      <vt:lpstr>Prenos signalov po valovih</vt:lpstr>
      <vt:lpstr>Prenos glasu</vt:lpstr>
      <vt:lpstr>Razvoj radia</vt:lpstr>
      <vt:lpstr>PowerPoint Presentation</vt:lpstr>
      <vt:lpstr>PowerPoint Presentation</vt:lpstr>
      <vt:lpstr>Od radijske postaje do radia</vt:lpstr>
      <vt:lpstr>PowerPoint Presentation</vt:lpstr>
      <vt:lpstr>Radijski programi in poklici</vt:lpstr>
      <vt:lpstr>PowerPoint Presentation</vt:lpstr>
      <vt:lpstr>Valovna dolžina za vsak radio</vt:lpstr>
      <vt:lpstr>Splošni radio in tematski radio</vt:lpstr>
      <vt:lpstr>Poklici pri radiu</vt:lpstr>
      <vt:lpstr>PowerPoint Presentation</vt:lpstr>
      <vt:lpstr>Zanimivo </vt:lpstr>
      <vt:lpstr>PowerPoint Presentation</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2019-06-03T09:12:06Z</dcterms:created>
  <dcterms:modified xsi:type="dcterms:W3CDTF">2019-06-03T09:12:06Z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