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7FA821-D585-492B-B592-7EFCA2F481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22851-8A73-4E4B-9B41-A488573F3D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B15A75-1D00-420B-B099-E7A4130711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C547E0-0772-47B4-893F-0B2B64097C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E93039-0758-4903-9C1C-10D609FB9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E9CF0-338E-40DE-8078-F5BAC28408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6A9D0-7D81-42F9-BFD5-17D3DFFE5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6A9AE0-2516-4E1C-961A-B26C596CC35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F0634AD7-E262-47A9-94DB-8E056174E1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D5780E6-8D52-4DD8-BC1A-BC364968AB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F861F75-F3A7-4508-94E8-3F4373B6F4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AB39C0-1A1A-4E89-AE17-B55171D24847}" type="slidenum">
              <a:rPr lang="sl-SI" altLang="sl-SI">
                <a:latin typeface="Calibri" panose="020F0502020204030204" pitchFamily="34" charset="0"/>
              </a:rPr>
              <a:pPr eaLnBrk="1" hangingPunct="1"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A02E320-D962-4184-A89C-34C005F81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2442D65-5CC5-4935-8D7C-105CC2DE7A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82EECC1-3803-4142-9BC1-23FA2BDDDC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22CF3F-5E4A-44D5-A3AD-F2F45442A7C9}" type="slidenum">
              <a:rPr lang="sl-SI" altLang="sl-SI">
                <a:latin typeface="Calibri" panose="020F0502020204030204" pitchFamily="34" charset="0"/>
              </a:rPr>
              <a:pPr eaLnBrk="1" hangingPunct="1"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F736616-B4D3-4C76-89C5-CB853AC275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B54A036-D3A7-464A-8581-5EB908C6C3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537B7DD-34C4-468A-9BC8-98C207AA01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465CC7-0555-4530-A8BD-9ABC5515A425}" type="slidenum">
              <a:rPr lang="sl-SI" altLang="sl-SI">
                <a:latin typeface="Calibri" panose="020F0502020204030204" pitchFamily="34" charset="0"/>
              </a:rPr>
              <a:pPr eaLnBrk="1" hangingPunct="1"/>
              <a:t>3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713020B-7203-4ED9-A852-3FCB275448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9C77755-3B1C-410E-A906-0619D6444B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47DADA0-3519-4958-8926-28B4B0326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5D17C9-B2B8-401F-818E-28C42C8DB4BD}" type="slidenum">
              <a:rPr lang="sl-SI" altLang="sl-SI">
                <a:latin typeface="Calibri" panose="020F0502020204030204" pitchFamily="34" charset="0"/>
              </a:rPr>
              <a:pPr eaLnBrk="1" hangingPunct="1"/>
              <a:t>4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A00F5A5-EB4C-486D-80CD-4F52B14483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405956F-ACAB-4C46-BEB8-B97AD05966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53C0D50-722B-4F87-AB99-3998823ED6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D36607-2B9D-4F73-9A18-056A2D1410DB}" type="slidenum">
              <a:rPr lang="sl-SI" altLang="sl-SI">
                <a:latin typeface="Calibri" panose="020F0502020204030204" pitchFamily="34" charset="0"/>
              </a:rPr>
              <a:pPr eaLnBrk="1" hangingPunct="1"/>
              <a:t>5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AD4DB9F-F2FA-4732-8D7A-F0C5B104B7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941B4B23-524C-4C69-A8E9-075F5E771F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BF90B27-A319-4E46-8633-32BC126CED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D68B63-AFB4-4908-95DD-41C7E2BBDB4E}" type="slidenum">
              <a:rPr lang="sl-SI" altLang="sl-SI">
                <a:latin typeface="Calibri" panose="020F0502020204030204" pitchFamily="34" charset="0"/>
              </a:rPr>
              <a:pPr eaLnBrk="1" hangingPunct="1"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018055BE-F555-46B2-8924-3063C25ADD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06B46C3-3D84-4194-AEF0-B04D7FC4DB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F6FC5E6-4E56-4E97-BC6A-C0C792CA2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DF5785-2356-4DB1-B9DC-8B7D52F8E597}" type="slidenum">
              <a:rPr lang="sl-SI" altLang="sl-SI">
                <a:latin typeface="Calibri" panose="020F0502020204030204" pitchFamily="34" charset="0"/>
              </a:rPr>
              <a:pPr eaLnBrk="1" hangingPunct="1"/>
              <a:t>7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A6B70E0-C675-44B8-85C5-5BD22DD9E5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9B5591B-2C79-4359-87D5-01220A17B0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C1DDA-A3A1-4ABF-AF3B-DE298B9AA7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08F9A7-5BAE-44B2-B3C5-567DCB5D193D}" type="slidenum">
              <a:rPr lang="sl-SI" altLang="sl-SI">
                <a:latin typeface="Calibri" panose="020F0502020204030204" pitchFamily="34" charset="0"/>
              </a:rPr>
              <a:pPr eaLnBrk="1" hangingPunct="1"/>
              <a:t>8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48C1D-FF51-40C4-A2BA-318C09D8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21EE-E9A5-40A8-A2F0-53591E70F0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C1DE-A7C7-45BB-B315-2618FAB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54822-B042-4DE4-A458-E403B4EF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DA604-43F7-4D05-935E-0D462B44DB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64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E405A-7E2F-4C24-8723-C3FD8EAF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436C-585E-4251-8735-C7AE9435BC2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A8B89-3C3C-4D95-853A-CBA2FAB9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FEEC4-CFE3-4755-89E7-EA90C682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49FB3-D993-433F-B8C3-75096931DD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452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1DBD8-6296-4AEB-B017-1A6053B0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E3AD-7CAC-4165-9DB2-46525263FB3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B1C5C-AC01-4E86-B16D-578AFC20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34EA-7218-4278-8320-9CAFF629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FBD6F-6EF7-46C7-885A-9A8E97A81A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194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95D17-3B43-4607-98BF-9DB3C585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7507-109F-4768-8714-98B01D98F68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4019C-13EE-4781-A874-CB191669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D9DA5-E1F2-46EC-94EF-86F75CE0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1B6CA-A063-419E-A252-BAE845BD3D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059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46E4B-D4F8-4D5D-B644-E1891149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186A-A0ED-4092-B00E-17D441FEC2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3497D-F8BC-40A1-9B93-5231D724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B9148-41F4-4256-84A8-6318AB83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E97C-9E48-4883-B8E0-FC400210B4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882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08A7B8-4D86-4102-BF67-EC021D71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454B0-58D2-46C7-8B88-E6926793F8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46A2A9-23FD-4B0A-9F93-8F6D96DB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7AE67A-2211-4878-8D75-FC53F866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8ED24-A575-44DF-BD6E-BB6A4174EB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54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E33E1A-6316-4334-97F7-7DD69896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F317-4AC1-43D6-9087-EE7622BE13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AF4AF8-824E-47C8-A876-AC815424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E58A65-1432-4A69-81D5-DD38C7F5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AA137-ACA6-4E1D-8F55-C1E95B628E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072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8BDEA9-09DD-4214-9BF6-62812351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A86A-8F3D-413E-95FA-6B1297DE34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BCDDF4-06F9-42B0-8076-BCDAAAE3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7E58D4-EDD1-491E-A77F-42A5B743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1279B-5421-453C-B09E-84EC28C269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796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779D33-9DB9-4A2D-849F-6EA58337A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38A3-A922-44B3-B506-5DDA1835FA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068F7F-062F-45EE-944A-BE8AA986C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356A758-F8E0-49C6-8158-F2B0FCB2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34811-0EA2-4512-AA8A-0396E48037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19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A989B-6A11-4D17-A8FC-9F34AC1D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9EBA-EE63-42E9-89C2-C20DD056F5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B1DD14-E8EC-4F28-B1DD-2F037FB4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0D4E7A-C08D-4648-8A69-11F2C010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66520-4547-4849-B1DE-E0BBCDB058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901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EB82AF-0C7E-4CBC-A8DF-65FF4B85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F48C-7E83-41EA-A800-2549A2B376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24CBF4-C7EA-44F6-A57E-F02FB231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570894-1026-467B-B3CF-61DC3815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B44D1-3D1D-4526-AA30-D328AD16B7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230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66A0076-4CE7-4880-BBE6-B2A868BD27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487D827-5ECD-4C7A-AAE6-056E83E9FB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36F01-F2EC-4944-8C5D-D1F537C14C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03D6E4-D1CC-4142-898B-0F9C3399BF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4A2C7-338D-4BCA-91D5-429560D33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4DF0A-735E-41E4-9E12-EE47A9F4F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07231D-38CE-419B-8C06-6660A05A711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134956-F4E7-47C3-B2E1-535EFB1770F9}"/>
              </a:ext>
            </a:extLst>
          </p:cNvPr>
          <p:cNvSpPr txBox="1"/>
          <p:nvPr/>
        </p:nvSpPr>
        <p:spPr>
          <a:xfrm>
            <a:off x="1857356" y="3571876"/>
            <a:ext cx="5772606" cy="76944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400" b="1" i="1" u="sng" dirty="0">
                <a:solidFill>
                  <a:srgbClr val="FF0000"/>
                </a:solidFill>
                <a:latin typeface="+mn-lt"/>
              </a:rPr>
              <a:t>SKLOPKE ZA PROSTI TEK</a:t>
            </a:r>
          </a:p>
        </p:txBody>
      </p:sp>
      <p:sp>
        <p:nvSpPr>
          <p:cNvPr id="2053" name="TextBox 2">
            <a:extLst>
              <a:ext uri="{FF2B5EF4-FFF2-40B4-BE49-F238E27FC236}">
                <a16:creationId xmlns:a16="http://schemas.microsoft.com/office/drawing/2014/main" id="{C30777A2-B5AA-417E-8B6A-FB831A70C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8" y="2357438"/>
            <a:ext cx="3097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sz="3600" b="1" i="1">
                <a:latin typeface="Calibri" panose="020F0502020204030204" pitchFamily="34" charset="0"/>
              </a:rPr>
              <a:t>PREDSTAVITEV:</a:t>
            </a:r>
          </a:p>
        </p:txBody>
      </p:sp>
      <p:pic>
        <p:nvPicPr>
          <p:cNvPr id="2054" name="Picture 3" descr="C:\Documents and Settings\Damian\Desktop\Untitled-1.png">
            <a:extLst>
              <a:ext uri="{FF2B5EF4-FFF2-40B4-BE49-F238E27FC236}">
                <a16:creationId xmlns:a16="http://schemas.microsoft.com/office/drawing/2014/main" id="{830BD91D-140F-4862-BFBC-F78FE3D88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AF1DFB-74E8-48DA-8205-AFB517A335CC}"/>
              </a:ext>
            </a:extLst>
          </p:cNvPr>
          <p:cNvSpPr txBox="1"/>
          <p:nvPr/>
        </p:nvSpPr>
        <p:spPr>
          <a:xfrm>
            <a:off x="3428992" y="142852"/>
            <a:ext cx="2141612" cy="923330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Sklopke za prosti tek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(Splošno)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D8FD0-5344-4690-9512-4A20C830FB36}"/>
              </a:ext>
            </a:extLst>
          </p:cNvPr>
          <p:cNvSpPr txBox="1"/>
          <p:nvPr/>
        </p:nvSpPr>
        <p:spPr>
          <a:xfrm>
            <a:off x="1285852" y="1500174"/>
            <a:ext cx="6806350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Sklopke za prosti tek so samodejne sklopke , ki prenašajo obremenitev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oziroma vrtenje samo v eno smer.</a:t>
            </a:r>
          </a:p>
        </p:txBody>
      </p:sp>
      <p:cxnSp>
        <p:nvCxnSpPr>
          <p:cNvPr id="6" name="Elbow Connector 5">
            <a:extLst>
              <a:ext uri="{FF2B5EF4-FFF2-40B4-BE49-F238E27FC236}">
                <a16:creationId xmlns:a16="http://schemas.microsoft.com/office/drawing/2014/main" id="{BE67A667-5D35-4277-B8AB-AAF4989354F3}"/>
              </a:ext>
            </a:extLst>
          </p:cNvPr>
          <p:cNvCxnSpPr/>
          <p:nvPr/>
        </p:nvCxnSpPr>
        <p:spPr>
          <a:xfrm rot="5400000">
            <a:off x="2536031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56C489E2-5076-4C63-A5EA-2258A3A22E8F}"/>
              </a:ext>
            </a:extLst>
          </p:cNvPr>
          <p:cNvCxnSpPr/>
          <p:nvPr/>
        </p:nvCxnSpPr>
        <p:spPr>
          <a:xfrm rot="16200000" flipH="1">
            <a:off x="5750719" y="607219"/>
            <a:ext cx="714375" cy="642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CFADDB-B074-4814-9F75-3E18D2C80898}"/>
              </a:ext>
            </a:extLst>
          </p:cNvPr>
          <p:cNvCxnSpPr/>
          <p:nvPr/>
        </p:nvCxnSpPr>
        <p:spPr>
          <a:xfrm>
            <a:off x="2714625" y="1285875"/>
            <a:ext cx="3571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35C07DE-F3CC-4B5B-B7D3-77D9FF3D41EB}"/>
              </a:ext>
            </a:extLst>
          </p:cNvPr>
          <p:cNvSpPr txBox="1"/>
          <p:nvPr/>
        </p:nvSpPr>
        <p:spPr>
          <a:xfrm>
            <a:off x="1285852" y="2500306"/>
            <a:ext cx="577420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Pri vrtenju v nasprotno smer pa delujejo kot zapora gibanja.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320E8D-314A-4FB6-893F-ED39D3F95DE1}"/>
              </a:ext>
            </a:extLst>
          </p:cNvPr>
          <p:cNvSpPr txBox="1"/>
          <p:nvPr/>
        </p:nvSpPr>
        <p:spPr>
          <a:xfrm>
            <a:off x="142844" y="3429000"/>
            <a:ext cx="6642075" cy="369332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9000">
                  <a:schemeClr val="accent1">
                    <a:tint val="44500"/>
                    <a:satMod val="160000"/>
                    <a:alpha val="87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i="1" dirty="0">
                <a:latin typeface="+mn-lt"/>
              </a:rPr>
              <a:t>Zato glede na to , ali gnani del sklopke miruje ali se vrti razlikujemo: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175D7679-9EAB-4836-B200-0114A35AEABD}"/>
              </a:ext>
            </a:extLst>
          </p:cNvPr>
          <p:cNvSpPr/>
          <p:nvPr/>
        </p:nvSpPr>
        <p:spPr>
          <a:xfrm>
            <a:off x="1500166" y="4357694"/>
            <a:ext cx="720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95F5C5-B9E4-4589-B52F-6922F5C74A74}"/>
              </a:ext>
            </a:extLst>
          </p:cNvPr>
          <p:cNvSpPr/>
          <p:nvPr/>
        </p:nvSpPr>
        <p:spPr>
          <a:xfrm>
            <a:off x="1500166" y="5143512"/>
            <a:ext cx="720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785AA6-C17D-4D29-865B-5707E77AF365}"/>
              </a:ext>
            </a:extLst>
          </p:cNvPr>
          <p:cNvSpPr txBox="1"/>
          <p:nvPr/>
        </p:nvSpPr>
        <p:spPr>
          <a:xfrm>
            <a:off x="2643174" y="4286256"/>
            <a:ext cx="443326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i="1" dirty="0">
                <a:latin typeface="+mn-lt"/>
              </a:rPr>
              <a:t>Zapore</a:t>
            </a:r>
            <a:r>
              <a:rPr lang="sl-SI" dirty="0">
                <a:latin typeface="+mn-lt"/>
              </a:rPr>
              <a:t>  [pri katerih gnani del sklopke miruje]</a:t>
            </a:r>
          </a:p>
        </p:txBody>
      </p:sp>
      <p:sp>
        <p:nvSpPr>
          <p:cNvPr id="3094" name="TextBox 17">
            <a:extLst>
              <a:ext uri="{FF2B5EF4-FFF2-40B4-BE49-F238E27FC236}">
                <a16:creationId xmlns:a16="http://schemas.microsoft.com/office/drawing/2014/main" id="{42DA9641-7233-4DEC-9CAC-D5ED10D80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5000625"/>
            <a:ext cx="6118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 i="1">
                <a:latin typeface="Calibri" panose="020F0502020204030204" pitchFamily="34" charset="0"/>
              </a:rPr>
              <a:t>Enosmerne sklopke  </a:t>
            </a:r>
            <a:r>
              <a:rPr lang="sl-SI" altLang="sl-SI">
                <a:latin typeface="Calibri" panose="020F0502020204030204" pitchFamily="34" charset="0"/>
              </a:rPr>
              <a:t>[pri katerih se gnani del sklopke lahko vrti]</a:t>
            </a:r>
          </a:p>
        </p:txBody>
      </p:sp>
      <p:sp>
        <p:nvSpPr>
          <p:cNvPr id="19" name="Striped Right Arrow 18">
            <a:extLst>
              <a:ext uri="{FF2B5EF4-FFF2-40B4-BE49-F238E27FC236}">
                <a16:creationId xmlns:a16="http://schemas.microsoft.com/office/drawing/2014/main" id="{EC144D5F-7CB5-4A11-8A62-7925D473E871}"/>
              </a:ext>
            </a:extLst>
          </p:cNvPr>
          <p:cNvSpPr/>
          <p:nvPr/>
        </p:nvSpPr>
        <p:spPr>
          <a:xfrm>
            <a:off x="857250" y="1714500"/>
            <a:ext cx="287338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0" name="Striped Right Arrow 19">
            <a:extLst>
              <a:ext uri="{FF2B5EF4-FFF2-40B4-BE49-F238E27FC236}">
                <a16:creationId xmlns:a16="http://schemas.microsoft.com/office/drawing/2014/main" id="{CCED5E21-244F-4E8F-96CD-66475034950D}"/>
              </a:ext>
            </a:extLst>
          </p:cNvPr>
          <p:cNvSpPr/>
          <p:nvPr/>
        </p:nvSpPr>
        <p:spPr>
          <a:xfrm>
            <a:off x="857250" y="2500313"/>
            <a:ext cx="287338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3097" name="Picture 3" descr="C:\Documents and Settings\Damian\Desktop\Untitled-1.png">
            <a:extLst>
              <a:ext uri="{FF2B5EF4-FFF2-40B4-BE49-F238E27FC236}">
                <a16:creationId xmlns:a16="http://schemas.microsoft.com/office/drawing/2014/main" id="{6771E387-AE05-49E5-903C-0282784A2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3" descr="C:\Documents and Settings\Damian\Desktop\Untitled-1.png">
            <a:extLst>
              <a:ext uri="{FF2B5EF4-FFF2-40B4-BE49-F238E27FC236}">
                <a16:creationId xmlns:a16="http://schemas.microsoft.com/office/drawing/2014/main" id="{74438550-1CEE-4E50-AB62-1ED0026CF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5287F4-4559-469B-BF49-4ABA6BE3BF63}"/>
              </a:ext>
            </a:extLst>
          </p:cNvPr>
          <p:cNvSpPr txBox="1"/>
          <p:nvPr/>
        </p:nvSpPr>
        <p:spPr>
          <a:xfrm>
            <a:off x="4071934" y="142852"/>
            <a:ext cx="952505" cy="923330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ZAPORE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endParaRPr lang="sl-SI" b="1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D8C9C4AD-98CD-44B5-9C59-9DE01CE2DB7C}"/>
              </a:ext>
            </a:extLst>
          </p:cNvPr>
          <p:cNvCxnSpPr/>
          <p:nvPr/>
        </p:nvCxnSpPr>
        <p:spPr>
          <a:xfrm rot="5400000">
            <a:off x="3107531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A5845735-38FE-495F-8FA9-7993557C066A}"/>
              </a:ext>
            </a:extLst>
          </p:cNvPr>
          <p:cNvCxnSpPr/>
          <p:nvPr/>
        </p:nvCxnSpPr>
        <p:spPr>
          <a:xfrm rot="16200000" flipH="1">
            <a:off x="5250656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B68B8B-2FA6-45EF-8F6E-C5FC923F792B}"/>
              </a:ext>
            </a:extLst>
          </p:cNvPr>
          <p:cNvCxnSpPr/>
          <p:nvPr/>
        </p:nvCxnSpPr>
        <p:spPr>
          <a:xfrm>
            <a:off x="3286125" y="1285875"/>
            <a:ext cx="2500313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61CC23D-950A-415A-A633-5AA22A5D0956}"/>
              </a:ext>
            </a:extLst>
          </p:cNvPr>
          <p:cNvSpPr txBox="1"/>
          <p:nvPr/>
        </p:nvSpPr>
        <p:spPr>
          <a:xfrm>
            <a:off x="928662" y="1857364"/>
            <a:ext cx="6536020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Zapore uporabljamo takrat , kadar dopuščamo vrtenje le v eni smeri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v nasprotni smeri pa mora zapora preprečiti vrtenje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C10F76-08B9-4F32-B817-9F29CE07EF96}"/>
              </a:ext>
            </a:extLst>
          </p:cNvPr>
          <p:cNvSpPr txBox="1"/>
          <p:nvPr/>
        </p:nvSpPr>
        <p:spPr>
          <a:xfrm>
            <a:off x="928662" y="3000372"/>
            <a:ext cx="8025146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Uporabljamo jih pri ročnih dvigalkah za majhne višine , transportnih napravah itd..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56B85-D024-4314-8D78-E0190C4AD4DE}"/>
              </a:ext>
            </a:extLst>
          </p:cNvPr>
          <p:cNvSpPr txBox="1"/>
          <p:nvPr/>
        </p:nvSpPr>
        <p:spPr>
          <a:xfrm>
            <a:off x="500034" y="4071942"/>
            <a:ext cx="581684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i="1" dirty="0">
                <a:latin typeface="+mn-lt"/>
              </a:rPr>
              <a:t>Po načinu prenašanja vrtilnega gibanja delimo zapore na : </a:t>
            </a:r>
          </a:p>
        </p:txBody>
      </p:sp>
      <p:sp>
        <p:nvSpPr>
          <p:cNvPr id="12" name="Striped Right Arrow 11">
            <a:extLst>
              <a:ext uri="{FF2B5EF4-FFF2-40B4-BE49-F238E27FC236}">
                <a16:creationId xmlns:a16="http://schemas.microsoft.com/office/drawing/2014/main" id="{35D1BD67-A34C-49C6-B583-20953CEF6860}"/>
              </a:ext>
            </a:extLst>
          </p:cNvPr>
          <p:cNvSpPr/>
          <p:nvPr/>
        </p:nvSpPr>
        <p:spPr>
          <a:xfrm>
            <a:off x="500063" y="2071688"/>
            <a:ext cx="287337" cy="28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" name="Striped Right Arrow 12">
            <a:extLst>
              <a:ext uri="{FF2B5EF4-FFF2-40B4-BE49-F238E27FC236}">
                <a16:creationId xmlns:a16="http://schemas.microsoft.com/office/drawing/2014/main" id="{D70F1E2F-106D-48DA-B08A-14AFEE056CC7}"/>
              </a:ext>
            </a:extLst>
          </p:cNvPr>
          <p:cNvSpPr/>
          <p:nvPr/>
        </p:nvSpPr>
        <p:spPr>
          <a:xfrm>
            <a:off x="500063" y="3000375"/>
            <a:ext cx="287337" cy="2873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4113" name="TextBox 13">
            <a:extLst>
              <a:ext uri="{FF2B5EF4-FFF2-40B4-BE49-F238E27FC236}">
                <a16:creationId xmlns:a16="http://schemas.microsoft.com/office/drawing/2014/main" id="{DCA048F5-B838-40FF-BE67-1529BAB71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5000625"/>
            <a:ext cx="4138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>
                <a:latin typeface="Calibri" panose="020F0502020204030204" pitchFamily="34" charset="0"/>
              </a:rPr>
              <a:t>Zobate zapore </a:t>
            </a:r>
            <a:r>
              <a:rPr lang="sl-SI" altLang="sl-SI">
                <a:latin typeface="Calibri" panose="020F0502020204030204" pitchFamily="34" charset="0"/>
              </a:rPr>
              <a:t>[prenašajo gibanje z obliko]</a:t>
            </a:r>
          </a:p>
        </p:txBody>
      </p:sp>
      <p:sp>
        <p:nvSpPr>
          <p:cNvPr id="4114" name="TextBox 14">
            <a:extLst>
              <a:ext uri="{FF2B5EF4-FFF2-40B4-BE49-F238E27FC236}">
                <a16:creationId xmlns:a16="http://schemas.microsoft.com/office/drawing/2014/main" id="{3B18013C-6599-4CF3-B0D5-5BE5CFDE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5929313"/>
            <a:ext cx="4200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>
                <a:latin typeface="Calibri" panose="020F0502020204030204" pitchFamily="34" charset="0"/>
              </a:rPr>
              <a:t>Torne zapore </a:t>
            </a:r>
            <a:r>
              <a:rPr lang="sl-SI" altLang="sl-SI">
                <a:latin typeface="Calibri" panose="020F0502020204030204" pitchFamily="34" charset="0"/>
              </a:rPr>
              <a:t>[prenašajo gibanje s trenjem]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7BB0454C-C163-4C7C-83A0-C8942771753B}"/>
              </a:ext>
            </a:extLst>
          </p:cNvPr>
          <p:cNvSpPr/>
          <p:nvPr/>
        </p:nvSpPr>
        <p:spPr>
          <a:xfrm>
            <a:off x="1142976" y="5072074"/>
            <a:ext cx="720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84326F5E-6058-449E-9269-F47BE2B59BEB}"/>
              </a:ext>
            </a:extLst>
          </p:cNvPr>
          <p:cNvSpPr/>
          <p:nvPr/>
        </p:nvSpPr>
        <p:spPr>
          <a:xfrm>
            <a:off x="1071538" y="5929330"/>
            <a:ext cx="720000" cy="28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121" name="Picture 3" descr="C:\Documents and Settings\Damian\Desktop\Untitled-1.png">
            <a:extLst>
              <a:ext uri="{FF2B5EF4-FFF2-40B4-BE49-F238E27FC236}">
                <a16:creationId xmlns:a16="http://schemas.microsoft.com/office/drawing/2014/main" id="{5E2A2906-E154-4683-BA4B-7DB1B73A6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3" descr="C:\Documents and Settings\Damian\Desktop\Untitled-1.png">
            <a:extLst>
              <a:ext uri="{FF2B5EF4-FFF2-40B4-BE49-F238E27FC236}">
                <a16:creationId xmlns:a16="http://schemas.microsoft.com/office/drawing/2014/main" id="{B6D3F789-B2B2-4055-B68B-22F9D72C4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eft Brace 19">
            <a:extLst>
              <a:ext uri="{FF2B5EF4-FFF2-40B4-BE49-F238E27FC236}">
                <a16:creationId xmlns:a16="http://schemas.microsoft.com/office/drawing/2014/main" id="{A40BDE68-46DE-4B1C-9021-49B2791F9030}"/>
              </a:ext>
            </a:extLst>
          </p:cNvPr>
          <p:cNvSpPr/>
          <p:nvPr/>
        </p:nvSpPr>
        <p:spPr>
          <a:xfrm>
            <a:off x="1857375" y="4929188"/>
            <a:ext cx="642938" cy="15001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30639D70-8CE9-49CE-B4C1-FA6BD4DB3244}"/>
              </a:ext>
            </a:extLst>
          </p:cNvPr>
          <p:cNvSpPr/>
          <p:nvPr/>
        </p:nvSpPr>
        <p:spPr>
          <a:xfrm>
            <a:off x="6429375" y="4857750"/>
            <a:ext cx="428625" cy="1571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2" name="Left Arrow 21">
            <a:extLst>
              <a:ext uri="{FF2B5EF4-FFF2-40B4-BE49-F238E27FC236}">
                <a16:creationId xmlns:a16="http://schemas.microsoft.com/office/drawing/2014/main" id="{45F29FA9-86BB-4E09-89BD-D6A9AA3891A4}"/>
              </a:ext>
            </a:extLst>
          </p:cNvPr>
          <p:cNvSpPr/>
          <p:nvPr/>
        </p:nvSpPr>
        <p:spPr>
          <a:xfrm>
            <a:off x="7000892" y="5072074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23" name="Left Arrow 22">
            <a:extLst>
              <a:ext uri="{FF2B5EF4-FFF2-40B4-BE49-F238E27FC236}">
                <a16:creationId xmlns:a16="http://schemas.microsoft.com/office/drawing/2014/main" id="{309F048F-694F-47AB-8428-5CFB3FCCE406}"/>
              </a:ext>
            </a:extLst>
          </p:cNvPr>
          <p:cNvSpPr/>
          <p:nvPr/>
        </p:nvSpPr>
        <p:spPr>
          <a:xfrm>
            <a:off x="7000892" y="6072206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B6FE8C-E61D-4695-92A2-71170B083AE3}"/>
              </a:ext>
            </a:extLst>
          </p:cNvPr>
          <p:cNvSpPr txBox="1"/>
          <p:nvPr/>
        </p:nvSpPr>
        <p:spPr>
          <a:xfrm>
            <a:off x="4071934" y="142852"/>
            <a:ext cx="952505" cy="1200329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ZAPORE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(opis)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endParaRPr lang="sl-SI" b="1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7B6E5730-7386-4A2D-8366-5EFA818FAC1B}"/>
              </a:ext>
            </a:extLst>
          </p:cNvPr>
          <p:cNvCxnSpPr/>
          <p:nvPr/>
        </p:nvCxnSpPr>
        <p:spPr>
          <a:xfrm rot="5400000">
            <a:off x="3107531" y="89296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037D3B28-0641-4F4A-AFBA-2EDB1F858C2B}"/>
              </a:ext>
            </a:extLst>
          </p:cNvPr>
          <p:cNvCxnSpPr/>
          <p:nvPr/>
        </p:nvCxnSpPr>
        <p:spPr>
          <a:xfrm rot="16200000" flipH="1">
            <a:off x="5250656" y="89296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4ABC23-A5D9-4F60-80B2-651CF7C0D448}"/>
              </a:ext>
            </a:extLst>
          </p:cNvPr>
          <p:cNvCxnSpPr/>
          <p:nvPr/>
        </p:nvCxnSpPr>
        <p:spPr>
          <a:xfrm>
            <a:off x="3286125" y="1500188"/>
            <a:ext cx="2500313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26" name="TextBox 6">
            <a:extLst>
              <a:ext uri="{FF2B5EF4-FFF2-40B4-BE49-F238E27FC236}">
                <a16:creationId xmlns:a16="http://schemas.microsoft.com/office/drawing/2014/main" id="{52DCA054-D002-4968-AD45-DF071F44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857375"/>
            <a:ext cx="1566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 i="1">
                <a:latin typeface="Calibri" panose="020F0502020204030204" pitchFamily="34" charset="0"/>
              </a:rPr>
              <a:t>Zobata zapora</a:t>
            </a:r>
          </a:p>
        </p:txBody>
      </p:sp>
      <p:sp>
        <p:nvSpPr>
          <p:cNvPr id="8" name="Multiply 7">
            <a:extLst>
              <a:ext uri="{FF2B5EF4-FFF2-40B4-BE49-F238E27FC236}">
                <a16:creationId xmlns:a16="http://schemas.microsoft.com/office/drawing/2014/main" id="{1D59B422-5B1E-4496-917B-FC71A0DDC47F}"/>
              </a:ext>
            </a:extLst>
          </p:cNvPr>
          <p:cNvSpPr/>
          <p:nvPr/>
        </p:nvSpPr>
        <p:spPr>
          <a:xfrm>
            <a:off x="214313" y="1928813"/>
            <a:ext cx="214312" cy="2143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7898C5-9984-4509-93EF-10EBEA216365}"/>
              </a:ext>
            </a:extLst>
          </p:cNvPr>
          <p:cNvSpPr txBox="1"/>
          <p:nvPr/>
        </p:nvSpPr>
        <p:spPr>
          <a:xfrm>
            <a:off x="214282" y="2285992"/>
            <a:ext cx="7871194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Je sestavljena iz </a:t>
            </a:r>
            <a:r>
              <a:rPr lang="sl-SI" dirty="0" err="1">
                <a:latin typeface="+mn-lt"/>
              </a:rPr>
              <a:t>zapirnika</a:t>
            </a:r>
            <a:r>
              <a:rPr lang="sl-SI" dirty="0">
                <a:latin typeface="+mn-lt"/>
              </a:rPr>
              <a:t> in zaskočke. </a:t>
            </a:r>
            <a:r>
              <a:rPr lang="sl-SI" dirty="0" err="1">
                <a:latin typeface="+mn-lt"/>
              </a:rPr>
              <a:t>Zapirnik</a:t>
            </a:r>
            <a:r>
              <a:rPr lang="sl-SI" dirty="0">
                <a:latin typeface="+mn-lt"/>
              </a:rPr>
              <a:t> ima lahko zunanje ali notranje zobe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150EE4-9ABE-411D-AF85-C0D53F57FA47}"/>
              </a:ext>
            </a:extLst>
          </p:cNvPr>
          <p:cNvSpPr txBox="1"/>
          <p:nvPr/>
        </p:nvSpPr>
        <p:spPr>
          <a:xfrm>
            <a:off x="214282" y="2714620"/>
            <a:ext cx="6792052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Pri vrtenju </a:t>
            </a:r>
            <a:r>
              <a:rPr lang="sl-SI" dirty="0" err="1">
                <a:latin typeface="+mn-lt"/>
              </a:rPr>
              <a:t>zapirnika</a:t>
            </a:r>
            <a:r>
              <a:rPr lang="sl-SI" dirty="0">
                <a:latin typeface="+mn-lt"/>
              </a:rPr>
              <a:t> v nasprotni smeri vrtenja kazalca na uri , zaskočka 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prosto udarja po zobeh </a:t>
            </a:r>
            <a:r>
              <a:rPr lang="sl-SI" dirty="0" err="1">
                <a:latin typeface="+mn-lt"/>
              </a:rPr>
              <a:t>zapirnika</a:t>
            </a:r>
            <a:endParaRPr lang="sl-SI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CAE5B-A650-44CD-BC6D-E632E65486A8}"/>
              </a:ext>
            </a:extLst>
          </p:cNvPr>
          <p:cNvSpPr txBox="1"/>
          <p:nvPr/>
        </p:nvSpPr>
        <p:spPr>
          <a:xfrm>
            <a:off x="214282" y="3429000"/>
            <a:ext cx="8480463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Pri vrtenju </a:t>
            </a:r>
            <a:r>
              <a:rPr lang="sl-SI" dirty="0" err="1">
                <a:latin typeface="+mn-lt"/>
              </a:rPr>
              <a:t>zapirnika</a:t>
            </a:r>
            <a:r>
              <a:rPr lang="sl-SI" dirty="0">
                <a:latin typeface="+mn-lt"/>
              </a:rPr>
              <a:t> v nasprotni smeri pade zaskočka med zobe </a:t>
            </a:r>
            <a:r>
              <a:rPr lang="sl-SI" dirty="0" err="1">
                <a:latin typeface="+mn-lt"/>
              </a:rPr>
              <a:t>zapirnika</a:t>
            </a:r>
            <a:r>
              <a:rPr lang="sl-SI" dirty="0">
                <a:latin typeface="+mn-lt"/>
              </a:rPr>
              <a:t> in vrtenje ustavi</a:t>
            </a:r>
          </a:p>
        </p:txBody>
      </p:sp>
      <p:sp>
        <p:nvSpPr>
          <p:cNvPr id="12" name="Multiply 11">
            <a:extLst>
              <a:ext uri="{FF2B5EF4-FFF2-40B4-BE49-F238E27FC236}">
                <a16:creationId xmlns:a16="http://schemas.microsoft.com/office/drawing/2014/main" id="{FBB87BBF-A687-44DC-9AD9-3F3676728562}"/>
              </a:ext>
            </a:extLst>
          </p:cNvPr>
          <p:cNvSpPr/>
          <p:nvPr/>
        </p:nvSpPr>
        <p:spPr>
          <a:xfrm>
            <a:off x="214313" y="4143375"/>
            <a:ext cx="214312" cy="21431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138" name="TextBox 12">
            <a:extLst>
              <a:ext uri="{FF2B5EF4-FFF2-40B4-BE49-F238E27FC236}">
                <a16:creationId xmlns:a16="http://schemas.microsoft.com/office/drawing/2014/main" id="{EA8E466F-8531-417E-9B24-EA0DF5E5F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071938"/>
            <a:ext cx="143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 b="1" i="1">
                <a:latin typeface="Calibri" panose="020F0502020204030204" pitchFamily="34" charset="0"/>
              </a:rPr>
              <a:t>Torna zapora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8CB5C-7C0B-4018-BF38-A4C9BDFEA702}"/>
              </a:ext>
            </a:extLst>
          </p:cNvPr>
          <p:cNvSpPr txBox="1"/>
          <p:nvPr/>
        </p:nvSpPr>
        <p:spPr>
          <a:xfrm>
            <a:off x="214282" y="4572008"/>
            <a:ext cx="8540736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Je sestavljena iz gladkega </a:t>
            </a:r>
            <a:r>
              <a:rPr lang="sl-SI" dirty="0" err="1">
                <a:latin typeface="+mn-lt"/>
              </a:rPr>
              <a:t>zapirnika</a:t>
            </a:r>
            <a:r>
              <a:rPr lang="sl-SI" dirty="0">
                <a:latin typeface="+mn-lt"/>
              </a:rPr>
              <a:t> in tornega palca. Tudi ta zapora se izdeluje z zunanjim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ali notranjim dotikom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05F92B-F25F-4564-8982-BB015B2B9C79}"/>
              </a:ext>
            </a:extLst>
          </p:cNvPr>
          <p:cNvSpPr txBox="1"/>
          <p:nvPr/>
        </p:nvSpPr>
        <p:spPr>
          <a:xfrm>
            <a:off x="214282" y="5286388"/>
            <a:ext cx="8735276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Trenje lahko povečamo , če izdelamo </a:t>
            </a:r>
            <a:r>
              <a:rPr lang="sl-SI" dirty="0" err="1">
                <a:latin typeface="+mn-lt"/>
              </a:rPr>
              <a:t>zapirnik</a:t>
            </a:r>
            <a:r>
              <a:rPr lang="sl-SI" dirty="0">
                <a:latin typeface="+mn-lt"/>
              </a:rPr>
              <a:t> z žlebom. V tem primeru se pojavi na tornem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palcu učinek klina in za zaustavitev vrtenja potrebujemo manjšo pritisno silo.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35CCC6-C741-401B-89CB-F0173069CE34}"/>
              </a:ext>
            </a:extLst>
          </p:cNvPr>
          <p:cNvSpPr txBox="1"/>
          <p:nvPr/>
        </p:nvSpPr>
        <p:spPr>
          <a:xfrm>
            <a:off x="214282" y="6143644"/>
            <a:ext cx="5823967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Zaradi težje in dražje izdelave se ta izvedba manj uporablja…</a:t>
            </a:r>
          </a:p>
        </p:txBody>
      </p:sp>
      <p:pic>
        <p:nvPicPr>
          <p:cNvPr id="5148" name="Picture 3" descr="C:\Documents and Settings\Damian\Desktop\Untitled-1.png">
            <a:extLst>
              <a:ext uri="{FF2B5EF4-FFF2-40B4-BE49-F238E27FC236}">
                <a16:creationId xmlns:a16="http://schemas.microsoft.com/office/drawing/2014/main" id="{8FFC3EB1-5A36-4506-8C85-0F2E11983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3" descr="C:\Documents and Settings\Damian\Desktop\Untitled-1.png">
            <a:extLst>
              <a:ext uri="{FF2B5EF4-FFF2-40B4-BE49-F238E27FC236}">
                <a16:creationId xmlns:a16="http://schemas.microsoft.com/office/drawing/2014/main" id="{FDDDB07E-4C7B-4A44-99AE-CA22F9960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3D2A3F8-C74C-4C57-88AB-6FB387233468}"/>
              </a:ext>
            </a:extLst>
          </p:cNvPr>
          <p:cNvSpPr txBox="1"/>
          <p:nvPr/>
        </p:nvSpPr>
        <p:spPr>
          <a:xfrm>
            <a:off x="4071934" y="142852"/>
            <a:ext cx="952505" cy="1200329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ZAPORE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(skice)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endParaRPr lang="sl-SI" b="1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5989478A-9B96-408A-8851-403049374FE6}"/>
              </a:ext>
            </a:extLst>
          </p:cNvPr>
          <p:cNvCxnSpPr/>
          <p:nvPr/>
        </p:nvCxnSpPr>
        <p:spPr>
          <a:xfrm rot="5400000">
            <a:off x="3107531" y="89296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B0F3FC01-D548-4292-8216-35E8F114DFCF}"/>
              </a:ext>
            </a:extLst>
          </p:cNvPr>
          <p:cNvCxnSpPr/>
          <p:nvPr/>
        </p:nvCxnSpPr>
        <p:spPr>
          <a:xfrm rot="16200000" flipH="1">
            <a:off x="5250656" y="89296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F5CFAB-63E7-4EEF-A32D-1F324D00A9DD}"/>
              </a:ext>
            </a:extLst>
          </p:cNvPr>
          <p:cNvCxnSpPr/>
          <p:nvPr/>
        </p:nvCxnSpPr>
        <p:spPr>
          <a:xfrm>
            <a:off x="3286125" y="1500188"/>
            <a:ext cx="2500313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150" name="Picture 7" descr="C:\Documents and Settings\Damian\Desktop\dfsdfsdf.png">
            <a:extLst>
              <a:ext uri="{FF2B5EF4-FFF2-40B4-BE49-F238E27FC236}">
                <a16:creationId xmlns:a16="http://schemas.microsoft.com/office/drawing/2014/main" id="{74680559-F96D-4FE5-8CA9-86081CCE2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000250"/>
            <a:ext cx="83677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7B3E42-6075-4448-B2AD-286EE4B4365A}"/>
              </a:ext>
            </a:extLst>
          </p:cNvPr>
          <p:cNvCxnSpPr/>
          <p:nvPr/>
        </p:nvCxnSpPr>
        <p:spPr>
          <a:xfrm rot="16200000" flipV="1">
            <a:off x="1500188" y="2857500"/>
            <a:ext cx="928687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5CAD9B4-971E-481C-AA1A-183291BAFB4C}"/>
              </a:ext>
            </a:extLst>
          </p:cNvPr>
          <p:cNvSpPr txBox="1"/>
          <p:nvPr/>
        </p:nvSpPr>
        <p:spPr>
          <a:xfrm>
            <a:off x="1000100" y="2285992"/>
            <a:ext cx="791307" cy="30777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400" b="1" i="1" dirty="0" err="1">
                <a:latin typeface="+mn-lt"/>
              </a:rPr>
              <a:t>Zapirnik</a:t>
            </a:r>
            <a:endParaRPr lang="sl-SI" sz="1400" b="1" i="1" dirty="0">
              <a:latin typeface="+mn-lt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A6FFC6-3D92-4CAB-8A9F-D57D24A766B8}"/>
              </a:ext>
            </a:extLst>
          </p:cNvPr>
          <p:cNvCxnSpPr/>
          <p:nvPr/>
        </p:nvCxnSpPr>
        <p:spPr>
          <a:xfrm rot="16200000" flipV="1">
            <a:off x="2000250" y="2428875"/>
            <a:ext cx="500063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511C375-6AE6-483A-8AE9-F48278D7CB15}"/>
              </a:ext>
            </a:extLst>
          </p:cNvPr>
          <p:cNvSpPr txBox="1"/>
          <p:nvPr/>
        </p:nvSpPr>
        <p:spPr>
          <a:xfrm>
            <a:off x="1571604" y="1857364"/>
            <a:ext cx="856196" cy="30777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400" b="1" i="1" dirty="0">
                <a:latin typeface="+mn-lt"/>
              </a:rPr>
              <a:t>Zaskočka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26CE34F-9877-4046-BDFD-9C2509D995F5}"/>
              </a:ext>
            </a:extLst>
          </p:cNvPr>
          <p:cNvCxnSpPr/>
          <p:nvPr/>
        </p:nvCxnSpPr>
        <p:spPr>
          <a:xfrm flipV="1">
            <a:off x="6500813" y="2928938"/>
            <a:ext cx="857250" cy="142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0C6FA2D-7583-4E4C-8FC9-FF0DE97AFE63}"/>
              </a:ext>
            </a:extLst>
          </p:cNvPr>
          <p:cNvSpPr txBox="1"/>
          <p:nvPr/>
        </p:nvSpPr>
        <p:spPr>
          <a:xfrm>
            <a:off x="7429520" y="2571744"/>
            <a:ext cx="993092" cy="307777"/>
          </a:xfrm>
          <a:prstGeom prst="rect">
            <a:avLst/>
          </a:prstGeom>
          <a:noFill/>
          <a:ln>
            <a:gradFill>
              <a:gsLst>
                <a:gs pos="51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400" b="1" i="1" dirty="0">
                <a:latin typeface="+mn-lt"/>
              </a:rPr>
              <a:t>Torni palec</a:t>
            </a: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233742EF-4990-4F20-961F-6FA1048BD44D}"/>
              </a:ext>
            </a:extLst>
          </p:cNvPr>
          <p:cNvSpPr/>
          <p:nvPr/>
        </p:nvSpPr>
        <p:spPr>
          <a:xfrm>
            <a:off x="2714612" y="5072074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45EBEC2F-1020-4154-8C03-0E297F77AB62}"/>
              </a:ext>
            </a:extLst>
          </p:cNvPr>
          <p:cNvSpPr/>
          <p:nvPr/>
        </p:nvSpPr>
        <p:spPr>
          <a:xfrm>
            <a:off x="6215074" y="5072074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20062E-C66D-463C-9878-745B2F51FA08}"/>
              </a:ext>
            </a:extLst>
          </p:cNvPr>
          <p:cNvSpPr txBox="1"/>
          <p:nvPr/>
        </p:nvSpPr>
        <p:spPr>
          <a:xfrm>
            <a:off x="1928794" y="6215082"/>
            <a:ext cx="1566776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i="1" dirty="0">
                <a:latin typeface="+mn-lt"/>
              </a:rPr>
              <a:t>Zobata zapora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24AF85-CFC9-4667-8FC0-F62E0C07C48E}"/>
              </a:ext>
            </a:extLst>
          </p:cNvPr>
          <p:cNvSpPr txBox="1"/>
          <p:nvPr/>
        </p:nvSpPr>
        <p:spPr>
          <a:xfrm>
            <a:off x="5715008" y="6215082"/>
            <a:ext cx="1438471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b="1" i="1" dirty="0">
                <a:latin typeface="+mn-lt"/>
              </a:rPr>
              <a:t>Torna zapora</a:t>
            </a:r>
          </a:p>
        </p:txBody>
      </p:sp>
      <p:pic>
        <p:nvPicPr>
          <p:cNvPr id="6175" name="Picture 3" descr="C:\Documents and Settings\Damian\Desktop\Untitled-1.png">
            <a:extLst>
              <a:ext uri="{FF2B5EF4-FFF2-40B4-BE49-F238E27FC236}">
                <a16:creationId xmlns:a16="http://schemas.microsoft.com/office/drawing/2014/main" id="{08FB98B1-9380-43C1-8C72-43A9E3188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" descr="C:\Documents and Settings\Damian\Desktop\Untitled-1.png">
            <a:extLst>
              <a:ext uri="{FF2B5EF4-FFF2-40B4-BE49-F238E27FC236}">
                <a16:creationId xmlns:a16="http://schemas.microsoft.com/office/drawing/2014/main" id="{822ADE6E-12D9-4244-9CA2-1D91E1458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02F24-528B-4D20-B7F7-C87019E2DE25}"/>
              </a:ext>
            </a:extLst>
          </p:cNvPr>
          <p:cNvSpPr txBox="1"/>
          <p:nvPr/>
        </p:nvSpPr>
        <p:spPr>
          <a:xfrm>
            <a:off x="3500430" y="142852"/>
            <a:ext cx="2020425" cy="923330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Enosmerne sklopke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(Splošno)</a:t>
            </a: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9010CEFA-FF6A-4C18-B632-8AB8ACB902B1}"/>
              </a:ext>
            </a:extLst>
          </p:cNvPr>
          <p:cNvCxnSpPr/>
          <p:nvPr/>
        </p:nvCxnSpPr>
        <p:spPr>
          <a:xfrm rot="5400000">
            <a:off x="2536031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6E5CCFEC-8545-4F2A-B72C-D4E5574B977F}"/>
              </a:ext>
            </a:extLst>
          </p:cNvPr>
          <p:cNvCxnSpPr/>
          <p:nvPr/>
        </p:nvCxnSpPr>
        <p:spPr>
          <a:xfrm rot="16200000" flipH="1">
            <a:off x="5750719" y="607219"/>
            <a:ext cx="714375" cy="642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7F7904-47BF-4F36-AD5B-AB748A9E2C5A}"/>
              </a:ext>
            </a:extLst>
          </p:cNvPr>
          <p:cNvCxnSpPr/>
          <p:nvPr/>
        </p:nvCxnSpPr>
        <p:spPr>
          <a:xfrm>
            <a:off x="2714625" y="1285875"/>
            <a:ext cx="3571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74" name="TextBox 5">
            <a:extLst>
              <a:ext uri="{FF2B5EF4-FFF2-40B4-BE49-F238E27FC236}">
                <a16:creationId xmlns:a16="http://schemas.microsoft.com/office/drawing/2014/main" id="{599E43C0-E4D6-493A-897F-1DA8C95FD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928938"/>
            <a:ext cx="8815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Enosmerne sklopke prenašajo vrtilni moment samo v eni smeri vrtenja. Moment se prenaša </a:t>
            </a:r>
          </a:p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samo , če je vrtilna frekvenca gnanega dela sklopke n2 manjša ali enaka vrtilni frekvenci </a:t>
            </a:r>
          </a:p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gonilnega dela sklopke n1</a:t>
            </a:r>
          </a:p>
        </p:txBody>
      </p:sp>
      <p:sp>
        <p:nvSpPr>
          <p:cNvPr id="7175" name="TextBox 6">
            <a:extLst>
              <a:ext uri="{FF2B5EF4-FFF2-40B4-BE49-F238E27FC236}">
                <a16:creationId xmlns:a16="http://schemas.microsoft.com/office/drawing/2014/main" id="{4929FF4D-BA0C-4E2D-8E29-44BC5AEB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4286250"/>
            <a:ext cx="931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Ko postane n2 &gt; n1 se le-ta prosto vrti in ne prenaša vrtilnega momenta z gonilnega dela sklopke</a:t>
            </a:r>
          </a:p>
        </p:txBody>
      </p:sp>
      <p:sp>
        <p:nvSpPr>
          <p:cNvPr id="7176" name="TextBox 7">
            <a:extLst>
              <a:ext uri="{FF2B5EF4-FFF2-40B4-BE49-F238E27FC236}">
                <a16:creationId xmlns:a16="http://schemas.microsoft.com/office/drawing/2014/main" id="{2493EEFF-260C-4249-94C8-498FBA0A6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5143500"/>
            <a:ext cx="8810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Pri vrtenju v nasprotni smeri potisne zunanji obroč valjčke v smeri osi sornika , kar povzroči</a:t>
            </a:r>
          </a:p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Stiskanje vzmeti. Med valjčki in zunanjim obročem nastane ohlap in tako je prekinjen prenos</a:t>
            </a:r>
          </a:p>
          <a:p>
            <a:pPr eaLnBrk="1" hangingPunct="1"/>
            <a:r>
              <a:rPr lang="sl-SI" altLang="sl-SI">
                <a:latin typeface="Calibri" panose="020F0502020204030204" pitchFamily="34" charset="0"/>
              </a:rPr>
              <a:t>Vrtilnega momenta z gonilnega na gnani del sklopke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80A45755-92B3-4957-84C2-12D329292FE4}"/>
              </a:ext>
            </a:extLst>
          </p:cNvPr>
          <p:cNvSpPr/>
          <p:nvPr/>
        </p:nvSpPr>
        <p:spPr>
          <a:xfrm>
            <a:off x="4429124" y="1500174"/>
            <a:ext cx="285752" cy="10001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C5EBB-41DC-4DA0-B4F3-511418EDD8C3}"/>
              </a:ext>
            </a:extLst>
          </p:cNvPr>
          <p:cNvCxnSpPr/>
          <p:nvPr/>
        </p:nvCxnSpPr>
        <p:spPr>
          <a:xfrm rot="10800000" flipV="1">
            <a:off x="4929188" y="1428750"/>
            <a:ext cx="150018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91B37B-124B-4EDF-9E3B-9FE2C503C919}"/>
              </a:ext>
            </a:extLst>
          </p:cNvPr>
          <p:cNvCxnSpPr/>
          <p:nvPr/>
        </p:nvCxnSpPr>
        <p:spPr>
          <a:xfrm>
            <a:off x="2571750" y="1428750"/>
            <a:ext cx="1643063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E74B28-FD86-4E38-B2AA-72E71E9BC81B}"/>
              </a:ext>
            </a:extLst>
          </p:cNvPr>
          <p:cNvCxnSpPr/>
          <p:nvPr/>
        </p:nvCxnSpPr>
        <p:spPr>
          <a:xfrm>
            <a:off x="6500813" y="1428750"/>
            <a:ext cx="1785937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85448DB-B14A-49EE-B46A-A867C7461E75}"/>
              </a:ext>
            </a:extLst>
          </p:cNvPr>
          <p:cNvCxnSpPr/>
          <p:nvPr/>
        </p:nvCxnSpPr>
        <p:spPr>
          <a:xfrm rot="10800000" flipV="1">
            <a:off x="714375" y="1428750"/>
            <a:ext cx="17145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4" name="Picture 3" descr="C:\Documents and Settings\Damian\Desktop\Untitled-1.png">
            <a:extLst>
              <a:ext uri="{FF2B5EF4-FFF2-40B4-BE49-F238E27FC236}">
                <a16:creationId xmlns:a16="http://schemas.microsoft.com/office/drawing/2014/main" id="{7EC2CA0F-3D78-4DEC-A096-EF4846D6F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3" descr="C:\Documents and Settings\Damian\Desktop\Untitled-1.png">
            <a:extLst>
              <a:ext uri="{FF2B5EF4-FFF2-40B4-BE49-F238E27FC236}">
                <a16:creationId xmlns:a16="http://schemas.microsoft.com/office/drawing/2014/main" id="{4A78D3F2-0BDB-41FF-A4C0-9A3619AAC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202B0A-D80F-42F9-A93B-0A23832775FB}"/>
              </a:ext>
            </a:extLst>
          </p:cNvPr>
          <p:cNvSpPr txBox="1"/>
          <p:nvPr/>
        </p:nvSpPr>
        <p:spPr>
          <a:xfrm>
            <a:off x="3500430" y="142852"/>
            <a:ext cx="2020425" cy="923330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Enosmerne sklopke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(Skice , sestava)</a:t>
            </a: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6F7C3062-B272-4E72-A0DD-2DBD2A93C1E0}"/>
              </a:ext>
            </a:extLst>
          </p:cNvPr>
          <p:cNvCxnSpPr/>
          <p:nvPr/>
        </p:nvCxnSpPr>
        <p:spPr>
          <a:xfrm rot="5400000">
            <a:off x="2536031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3ABB8ECB-A516-455A-B31B-432EA1E02BB1}"/>
              </a:ext>
            </a:extLst>
          </p:cNvPr>
          <p:cNvCxnSpPr/>
          <p:nvPr/>
        </p:nvCxnSpPr>
        <p:spPr>
          <a:xfrm rot="16200000" flipH="1">
            <a:off x="5750719" y="607219"/>
            <a:ext cx="714375" cy="642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2C67DE-14EF-4FEF-A19C-DBAC5488FE19}"/>
              </a:ext>
            </a:extLst>
          </p:cNvPr>
          <p:cNvCxnSpPr/>
          <p:nvPr/>
        </p:nvCxnSpPr>
        <p:spPr>
          <a:xfrm>
            <a:off x="2714625" y="1285875"/>
            <a:ext cx="3571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22DC79B-70D0-42DD-9D4E-30D7C08E449E}"/>
              </a:ext>
            </a:extLst>
          </p:cNvPr>
          <p:cNvSpPr txBox="1"/>
          <p:nvPr/>
        </p:nvSpPr>
        <p:spPr>
          <a:xfrm>
            <a:off x="500034" y="2714620"/>
            <a:ext cx="7418569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Sklopka je sestavljena iz gonilnega obroča [2] , gnanega notranjega obroča [1]</a:t>
            </a:r>
            <a:br>
              <a:rPr lang="sl-SI" dirty="0">
                <a:latin typeface="+mn-lt"/>
              </a:rPr>
            </a:br>
            <a:r>
              <a:rPr lang="sl-SI" dirty="0">
                <a:latin typeface="+mn-lt"/>
              </a:rPr>
              <a:t>valjčkov [3] , varovalnega obroča [4] , podpornih sornikov [5] in vzmeti [6].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06768A-8F26-4C0D-A81D-56C16801CC1B}"/>
              </a:ext>
            </a:extLst>
          </p:cNvPr>
          <p:cNvSpPr txBox="1"/>
          <p:nvPr/>
        </p:nvSpPr>
        <p:spPr>
          <a:xfrm>
            <a:off x="500034" y="1571612"/>
            <a:ext cx="8393067" cy="92333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Pri vrtenju zunanjega obroča v </a:t>
            </a:r>
            <a:r>
              <a:rPr lang="sl-SI" dirty="0" err="1">
                <a:latin typeface="+mn-lt"/>
              </a:rPr>
              <a:t>sourni</a:t>
            </a:r>
            <a:r>
              <a:rPr lang="sl-SI" dirty="0">
                <a:latin typeface="+mn-lt"/>
              </a:rPr>
              <a:t> smeri se valjčki zagozdijo v klinastih žlebovih med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zunanjim in notranjim obročem in tako na dotikalnih površinah ustvarijo potrebno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+mn-lt"/>
              </a:rPr>
              <a:t>silo trenja za prenos vrtilnega momenta.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369E136-1F7B-438D-95A5-F7A0FFBF55AF}"/>
              </a:ext>
            </a:extLst>
          </p:cNvPr>
          <p:cNvSpPr/>
          <p:nvPr/>
        </p:nvSpPr>
        <p:spPr>
          <a:xfrm>
            <a:off x="0" y="1928802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710ABC64-3C7D-4BE0-ADC5-B9544519AD3F}"/>
              </a:ext>
            </a:extLst>
          </p:cNvPr>
          <p:cNvSpPr/>
          <p:nvPr/>
        </p:nvSpPr>
        <p:spPr>
          <a:xfrm>
            <a:off x="0" y="2928934"/>
            <a:ext cx="35715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210" name="Picture 4" descr="C:\Documents and Settings\Damian\Desktop\dgdsgsdgsdgsdgsdg.png">
            <a:extLst>
              <a:ext uri="{FF2B5EF4-FFF2-40B4-BE49-F238E27FC236}">
                <a16:creationId xmlns:a16="http://schemas.microsoft.com/office/drawing/2014/main" id="{18B993BF-081B-46B4-9B08-678C74135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643313"/>
            <a:ext cx="8355013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418BDA-BA15-419D-A2BB-BC0BD2D45F6F}"/>
              </a:ext>
            </a:extLst>
          </p:cNvPr>
          <p:cNvCxnSpPr/>
          <p:nvPr/>
        </p:nvCxnSpPr>
        <p:spPr>
          <a:xfrm flipV="1">
            <a:off x="6643688" y="4714875"/>
            <a:ext cx="1071562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CDD045B-1F0A-4801-B561-C44A69061FF9}"/>
              </a:ext>
            </a:extLst>
          </p:cNvPr>
          <p:cNvCxnSpPr/>
          <p:nvPr/>
        </p:nvCxnSpPr>
        <p:spPr>
          <a:xfrm flipV="1">
            <a:off x="6786563" y="4214813"/>
            <a:ext cx="1071562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09CC13D-C7DB-43DC-B255-9044E8130EDF}"/>
              </a:ext>
            </a:extLst>
          </p:cNvPr>
          <p:cNvCxnSpPr/>
          <p:nvPr/>
        </p:nvCxnSpPr>
        <p:spPr>
          <a:xfrm rot="5400000">
            <a:off x="3071813" y="5857875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0256BA-D792-40C9-8C7E-6DEFD8772249}"/>
              </a:ext>
            </a:extLst>
          </p:cNvPr>
          <p:cNvCxnSpPr/>
          <p:nvPr/>
        </p:nvCxnSpPr>
        <p:spPr>
          <a:xfrm rot="16200000" flipV="1">
            <a:off x="2857500" y="4929188"/>
            <a:ext cx="428625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10C41C-072F-4B68-8EC7-82769F844510}"/>
              </a:ext>
            </a:extLst>
          </p:cNvPr>
          <p:cNvCxnSpPr/>
          <p:nvPr/>
        </p:nvCxnSpPr>
        <p:spPr>
          <a:xfrm rot="10800000">
            <a:off x="2928938" y="4643438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213F0E9-213D-4AEF-A295-D0280C8BBD9C}"/>
              </a:ext>
            </a:extLst>
          </p:cNvPr>
          <p:cNvCxnSpPr/>
          <p:nvPr/>
        </p:nvCxnSpPr>
        <p:spPr>
          <a:xfrm rot="16200000" flipV="1">
            <a:off x="2857500" y="4286250"/>
            <a:ext cx="357188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B6EFF2-E6D6-4791-B71F-60B585DE4651}"/>
              </a:ext>
            </a:extLst>
          </p:cNvPr>
          <p:cNvCxnSpPr/>
          <p:nvPr/>
        </p:nvCxnSpPr>
        <p:spPr>
          <a:xfrm flipV="1">
            <a:off x="2286000" y="4357688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E86527F-6B2A-473D-B707-A85BB4B9A72E}"/>
              </a:ext>
            </a:extLst>
          </p:cNvPr>
          <p:cNvCxnSpPr/>
          <p:nvPr/>
        </p:nvCxnSpPr>
        <p:spPr>
          <a:xfrm rot="10800000">
            <a:off x="1214438" y="4357688"/>
            <a:ext cx="4286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2E386A6-F6A4-411C-97BC-1416BD2AD8B0}"/>
              </a:ext>
            </a:extLst>
          </p:cNvPr>
          <p:cNvCxnSpPr/>
          <p:nvPr/>
        </p:nvCxnSpPr>
        <p:spPr>
          <a:xfrm rot="10800000">
            <a:off x="1214438" y="4643438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00CBE0-39E3-4C96-B9D1-EFEC167FB358}"/>
              </a:ext>
            </a:extLst>
          </p:cNvPr>
          <p:cNvCxnSpPr/>
          <p:nvPr/>
        </p:nvCxnSpPr>
        <p:spPr>
          <a:xfrm rot="10800000">
            <a:off x="1214438" y="5715000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B68D5A-7D02-44BD-9D5F-97F81E83A9A1}"/>
              </a:ext>
            </a:extLst>
          </p:cNvPr>
          <p:cNvSpPr txBox="1"/>
          <p:nvPr/>
        </p:nvSpPr>
        <p:spPr>
          <a:xfrm>
            <a:off x="2714612" y="4429132"/>
            <a:ext cx="230248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34D5F5-0B87-492D-9E69-37B5338DF135}"/>
              </a:ext>
            </a:extLst>
          </p:cNvPr>
          <p:cNvSpPr txBox="1"/>
          <p:nvPr/>
        </p:nvSpPr>
        <p:spPr>
          <a:xfrm>
            <a:off x="2571736" y="3929066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5AAD8F-DA6C-4E73-81CC-D535C472E5BC}"/>
              </a:ext>
            </a:extLst>
          </p:cNvPr>
          <p:cNvSpPr txBox="1"/>
          <p:nvPr/>
        </p:nvSpPr>
        <p:spPr>
          <a:xfrm>
            <a:off x="2643174" y="4786322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187A40-4418-4F1A-9A6F-6150482247DF}"/>
              </a:ext>
            </a:extLst>
          </p:cNvPr>
          <p:cNvSpPr txBox="1"/>
          <p:nvPr/>
        </p:nvSpPr>
        <p:spPr>
          <a:xfrm>
            <a:off x="2714612" y="6143644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06890E-D78E-442D-A91C-98C4D10D4398}"/>
              </a:ext>
            </a:extLst>
          </p:cNvPr>
          <p:cNvSpPr txBox="1"/>
          <p:nvPr/>
        </p:nvSpPr>
        <p:spPr>
          <a:xfrm>
            <a:off x="928662" y="4000504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76DEE0-B1FD-4747-A563-49C8DFA91D03}"/>
              </a:ext>
            </a:extLst>
          </p:cNvPr>
          <p:cNvSpPr txBox="1"/>
          <p:nvPr/>
        </p:nvSpPr>
        <p:spPr>
          <a:xfrm>
            <a:off x="785786" y="4429132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16DCB4B-E6E5-4E0E-ACE2-B5DF8D61397E}"/>
              </a:ext>
            </a:extLst>
          </p:cNvPr>
          <p:cNvSpPr txBox="1"/>
          <p:nvPr/>
        </p:nvSpPr>
        <p:spPr>
          <a:xfrm>
            <a:off x="785786" y="5643578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099B71-9F55-4D66-ACD2-9D8A81A575B3}"/>
              </a:ext>
            </a:extLst>
          </p:cNvPr>
          <p:cNvSpPr txBox="1"/>
          <p:nvPr/>
        </p:nvSpPr>
        <p:spPr>
          <a:xfrm>
            <a:off x="7858148" y="3857628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AA6E0F-02A6-46B3-89D2-DEE6F96F429B}"/>
              </a:ext>
            </a:extLst>
          </p:cNvPr>
          <p:cNvSpPr txBox="1"/>
          <p:nvPr/>
        </p:nvSpPr>
        <p:spPr>
          <a:xfrm>
            <a:off x="7858148" y="4500570"/>
            <a:ext cx="288862" cy="338554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b="1" dirty="0">
                <a:latin typeface="+mn-lt"/>
              </a:rPr>
              <a:t>6</a:t>
            </a:r>
          </a:p>
        </p:txBody>
      </p:sp>
      <p:sp>
        <p:nvSpPr>
          <p:cNvPr id="47" name="Curved Left Arrow 46">
            <a:extLst>
              <a:ext uri="{FF2B5EF4-FFF2-40B4-BE49-F238E27FC236}">
                <a16:creationId xmlns:a16="http://schemas.microsoft.com/office/drawing/2014/main" id="{D9842C67-3414-492D-BE92-8231E3730D94}"/>
              </a:ext>
            </a:extLst>
          </p:cNvPr>
          <p:cNvSpPr/>
          <p:nvPr/>
        </p:nvSpPr>
        <p:spPr>
          <a:xfrm>
            <a:off x="8215338" y="3000372"/>
            <a:ext cx="357190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solidFill>
                <a:schemeClr val="tx1"/>
              </a:solidFill>
            </a:endParaRPr>
          </a:p>
        </p:txBody>
      </p:sp>
      <p:pic>
        <p:nvPicPr>
          <p:cNvPr id="8251" name="Picture 3" descr="C:\Documents and Settings\Damian\Desktop\Untitled-1.png">
            <a:extLst>
              <a:ext uri="{FF2B5EF4-FFF2-40B4-BE49-F238E27FC236}">
                <a16:creationId xmlns:a16="http://schemas.microsoft.com/office/drawing/2014/main" id="{40359963-4BDD-44B6-919E-EBC25914E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2" name="Picture 3" descr="C:\Documents and Settings\Damian\Desktop\Untitled-1.png">
            <a:extLst>
              <a:ext uri="{FF2B5EF4-FFF2-40B4-BE49-F238E27FC236}">
                <a16:creationId xmlns:a16="http://schemas.microsoft.com/office/drawing/2014/main" id="{0978C635-63EA-483D-9B79-7A7C80BEB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E8D59-410B-4D79-8DE7-450DDF0EA29A}"/>
              </a:ext>
            </a:extLst>
          </p:cNvPr>
          <p:cNvSpPr txBox="1"/>
          <p:nvPr/>
        </p:nvSpPr>
        <p:spPr>
          <a:xfrm>
            <a:off x="3357554" y="214290"/>
            <a:ext cx="2289088" cy="923330"/>
          </a:xfrm>
          <a:prstGeom prst="rect">
            <a:avLst/>
          </a:prstGeom>
          <a:noFill/>
          <a:ln>
            <a:solidFill>
              <a:schemeClr val="accent1">
                <a:alpha val="79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 prstMaterial="softEdge">
            <a:bevelT w="12700" h="158750"/>
            <a:bevelB w="0" h="889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Osnutek</a:t>
            </a:r>
            <a:br>
              <a:rPr lang="sl-SI" b="1" i="1" dirty="0">
                <a:solidFill>
                  <a:srgbClr val="FF0000"/>
                </a:solidFill>
                <a:latin typeface="+mn-lt"/>
              </a:rPr>
            </a:br>
            <a:r>
              <a:rPr lang="sl-SI" b="1" i="1" dirty="0">
                <a:solidFill>
                  <a:srgbClr val="FF0000"/>
                </a:solidFill>
                <a:latin typeface="+mn-lt"/>
              </a:rPr>
              <a:t>[Sklopke za prosti tek]</a:t>
            </a: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30078C53-D605-4B11-87DF-CE01D54D4E12}"/>
              </a:ext>
            </a:extLst>
          </p:cNvPr>
          <p:cNvCxnSpPr/>
          <p:nvPr/>
        </p:nvCxnSpPr>
        <p:spPr>
          <a:xfrm rot="5400000">
            <a:off x="2536031" y="607219"/>
            <a:ext cx="714375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DD1B526A-D3AC-4356-A900-30BC90F30EA6}"/>
              </a:ext>
            </a:extLst>
          </p:cNvPr>
          <p:cNvCxnSpPr/>
          <p:nvPr/>
        </p:nvCxnSpPr>
        <p:spPr>
          <a:xfrm rot="16200000" flipH="1">
            <a:off x="5750719" y="607219"/>
            <a:ext cx="714375" cy="642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59FB47-0465-4CDC-A4C3-3E5CC7F44A8F}"/>
              </a:ext>
            </a:extLst>
          </p:cNvPr>
          <p:cNvCxnSpPr/>
          <p:nvPr/>
        </p:nvCxnSpPr>
        <p:spPr>
          <a:xfrm>
            <a:off x="2714625" y="1285875"/>
            <a:ext cx="3571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Curved Left Arrow 5">
            <a:extLst>
              <a:ext uri="{FF2B5EF4-FFF2-40B4-BE49-F238E27FC236}">
                <a16:creationId xmlns:a16="http://schemas.microsoft.com/office/drawing/2014/main" id="{92408E7F-CFC0-4AC2-BA6E-6D16B20D9780}"/>
              </a:ext>
            </a:extLst>
          </p:cNvPr>
          <p:cNvSpPr/>
          <p:nvPr/>
        </p:nvSpPr>
        <p:spPr>
          <a:xfrm>
            <a:off x="6786578" y="785794"/>
            <a:ext cx="1143008" cy="15001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Curved Right Arrow 6">
            <a:extLst>
              <a:ext uri="{FF2B5EF4-FFF2-40B4-BE49-F238E27FC236}">
                <a16:creationId xmlns:a16="http://schemas.microsoft.com/office/drawing/2014/main" id="{CEF2D3FE-6AD4-4326-B88E-07EF2434DC28}"/>
              </a:ext>
            </a:extLst>
          </p:cNvPr>
          <p:cNvSpPr/>
          <p:nvPr/>
        </p:nvSpPr>
        <p:spPr>
          <a:xfrm>
            <a:off x="857224" y="785794"/>
            <a:ext cx="1285884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4AA6C-137F-4D48-95BC-3FB940A50EC2}"/>
              </a:ext>
            </a:extLst>
          </p:cNvPr>
          <p:cNvSpPr txBox="1"/>
          <p:nvPr/>
        </p:nvSpPr>
        <p:spPr>
          <a:xfrm>
            <a:off x="1" y="2714620"/>
            <a:ext cx="9144000" cy="369331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4800000" scaled="0"/>
            </a:gra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b="1" i="1" dirty="0">
                <a:latin typeface="Arial" charset="0"/>
              </a:rPr>
              <a:t>Sklopke za prosti tek </a:t>
            </a:r>
            <a:r>
              <a:rPr lang="sl-SI" dirty="0">
                <a:latin typeface="Arial" charset="0"/>
              </a:rPr>
              <a:t>so samodejne </a:t>
            </a:r>
            <a:r>
              <a:rPr lang="sl-SI" dirty="0" err="1">
                <a:latin typeface="Arial" charset="0"/>
              </a:rPr>
              <a:t>skopke</a:t>
            </a:r>
            <a:r>
              <a:rPr lang="sl-SI" dirty="0">
                <a:latin typeface="Arial" charset="0"/>
              </a:rPr>
              <a:t> , ki prenašajo obremenitev oziroma vrtenje </a:t>
            </a:r>
          </a:p>
          <a:p>
            <a:pPr>
              <a:defRPr/>
            </a:pPr>
            <a:r>
              <a:rPr lang="sl-SI" dirty="0">
                <a:latin typeface="Arial" charset="0"/>
              </a:rPr>
              <a:t>Samo v eno smer. Pri vrtenju v nasprotno smer pa delujejo kot zapora </a:t>
            </a:r>
            <a:r>
              <a:rPr lang="sl-SI" dirty="0" err="1">
                <a:latin typeface="Arial" charset="0"/>
              </a:rPr>
              <a:t>gibanja.Glede</a:t>
            </a:r>
            <a:endParaRPr lang="sl-SI" dirty="0">
              <a:latin typeface="Arial" charset="0"/>
            </a:endParaRPr>
          </a:p>
          <a:p>
            <a:pPr>
              <a:defRPr/>
            </a:pPr>
            <a:r>
              <a:rPr lang="sl-SI" dirty="0">
                <a:latin typeface="Arial" charset="0"/>
              </a:rPr>
              <a:t>Na to ali gnani del sklopke miruje ali se vrti razlikujemo : </a:t>
            </a:r>
          </a:p>
          <a:p>
            <a:pPr>
              <a:defRPr/>
            </a:pPr>
            <a:endParaRPr lang="sl-SI" dirty="0">
              <a:latin typeface="Arial" charset="0"/>
            </a:endParaRPr>
          </a:p>
          <a:p>
            <a:pPr>
              <a:buFont typeface="Wingdings"/>
              <a:buChar char="à"/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Zapore , pri katerih gnani del </a:t>
            </a:r>
            <a:r>
              <a:rPr lang="sl-SI" dirty="0" err="1">
                <a:latin typeface="Arial" charset="0"/>
                <a:sym typeface="Wingdings" pitchFamily="2" charset="2"/>
              </a:rPr>
              <a:t>skopke</a:t>
            </a:r>
            <a:r>
              <a:rPr lang="sl-SI" dirty="0">
                <a:latin typeface="Arial" charset="0"/>
                <a:sym typeface="Wingdings" pitchFamily="2" charset="2"/>
              </a:rPr>
              <a:t> miruje</a:t>
            </a:r>
          </a:p>
          <a:p>
            <a:pPr>
              <a:buFont typeface="Wingdings"/>
              <a:buChar char="à"/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Enosmerne sklopke , pri katerih se gnani del sklopke lahko vrti</a:t>
            </a:r>
          </a:p>
          <a:p>
            <a:pPr>
              <a:defRPr/>
            </a:pPr>
            <a:endParaRPr lang="sl-SI" dirty="0">
              <a:latin typeface="Arial" charset="0"/>
              <a:sym typeface="Wingdings" pitchFamily="2" charset="2"/>
            </a:endParaRPr>
          </a:p>
          <a:p>
            <a:pPr>
              <a:defRPr/>
            </a:pPr>
            <a:r>
              <a:rPr lang="sl-SI" b="1" i="1" dirty="0">
                <a:latin typeface="Arial" charset="0"/>
                <a:sym typeface="Wingdings" pitchFamily="2" charset="2"/>
              </a:rPr>
              <a:t>Zapore : </a:t>
            </a:r>
          </a:p>
          <a:p>
            <a:pPr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Uporabljamo jih takrat kadar dopuščamo vrtenje le v eni smeri v nasprotni smeri pa </a:t>
            </a:r>
          </a:p>
          <a:p>
            <a:pPr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Mora zapora preprečiti </a:t>
            </a:r>
            <a:r>
              <a:rPr lang="sl-SI" dirty="0" err="1">
                <a:latin typeface="Arial" charset="0"/>
                <a:sym typeface="Wingdings" pitchFamily="2" charset="2"/>
              </a:rPr>
              <a:t>vrtenje.Uporabljamo</a:t>
            </a:r>
            <a:r>
              <a:rPr lang="sl-SI" dirty="0">
                <a:latin typeface="Arial" charset="0"/>
                <a:sym typeface="Wingdings" pitchFamily="2" charset="2"/>
              </a:rPr>
              <a:t> jih pri ročnih dvigalkah za majhne višine ,</a:t>
            </a:r>
          </a:p>
          <a:p>
            <a:pPr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 transportnih napravah itd. PO načinu prenašanja vrtilnega gibanja delimo zapore na :</a:t>
            </a:r>
          </a:p>
          <a:p>
            <a:pPr>
              <a:buFont typeface="Wingdings"/>
              <a:buChar char="à"/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Zobata zapora (prenašajo gibanje z obliko)</a:t>
            </a:r>
          </a:p>
          <a:p>
            <a:pPr>
              <a:buFont typeface="Wingdings"/>
              <a:buChar char="à"/>
              <a:defRPr/>
            </a:pPr>
            <a:r>
              <a:rPr lang="sl-SI" dirty="0">
                <a:latin typeface="Arial" charset="0"/>
                <a:sym typeface="Wingdings" pitchFamily="2" charset="2"/>
              </a:rPr>
              <a:t>Torna zapora (prenašajo gibanje s trenjem)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3192F35-5E68-48DC-9714-B9A3613EF93D}"/>
              </a:ext>
            </a:extLst>
          </p:cNvPr>
          <p:cNvCxnSpPr>
            <a:stCxn id="0" idx="2"/>
            <a:endCxn id="0" idx="2"/>
          </p:cNvCxnSpPr>
          <p:nvPr/>
        </p:nvCxnSpPr>
        <p:spPr>
          <a:xfrm flipV="1">
            <a:off x="2143125" y="2000250"/>
            <a:ext cx="464343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8598B5C-4F0A-4A1B-8FEE-E886D16C3104}"/>
              </a:ext>
            </a:extLst>
          </p:cNvPr>
          <p:cNvCxnSpPr/>
          <p:nvPr/>
        </p:nvCxnSpPr>
        <p:spPr>
          <a:xfrm>
            <a:off x="2143125" y="785813"/>
            <a:ext cx="10715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DC1B321-1CD7-41E5-AB8D-88430E7A4769}"/>
              </a:ext>
            </a:extLst>
          </p:cNvPr>
          <p:cNvCxnSpPr/>
          <p:nvPr/>
        </p:nvCxnSpPr>
        <p:spPr>
          <a:xfrm rot="10800000">
            <a:off x="5786438" y="785813"/>
            <a:ext cx="928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A627C1B-604A-4A77-9A87-31F96F6CA186}"/>
              </a:ext>
            </a:extLst>
          </p:cNvPr>
          <p:cNvCxnSpPr/>
          <p:nvPr/>
        </p:nvCxnSpPr>
        <p:spPr>
          <a:xfrm>
            <a:off x="2143125" y="1143000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2996E05-DC12-4988-ACE3-42FE911D8964}"/>
              </a:ext>
            </a:extLst>
          </p:cNvPr>
          <p:cNvCxnSpPr/>
          <p:nvPr/>
        </p:nvCxnSpPr>
        <p:spPr>
          <a:xfrm rot="10800000">
            <a:off x="6429375" y="1071563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2019-06-03T09:12:08Z</dcterms:created>
  <dcterms:modified xsi:type="dcterms:W3CDTF">2019-06-03T09:12:08Z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