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6" r:id="rId3"/>
    <p:sldId id="269" r:id="rId4"/>
    <p:sldId id="270" r:id="rId5"/>
    <p:sldId id="271" r:id="rId6"/>
    <p:sldId id="272" r:id="rId7"/>
    <p:sldId id="273" r:id="rId8"/>
    <p:sldId id="274" r:id="rId9"/>
    <p:sldId id="275" r:id="rId10"/>
    <p:sldId id="277" r:id="rId11"/>
    <p:sldId id="278" r:id="rId12"/>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Medium" panose="020B06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Medium" panose="020B06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116" d="100"/>
          <a:sy n="116" d="100"/>
        </p:scale>
        <p:origin x="120" y="1140"/>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notesViewPr>
    <p:cSldViewPr>
      <p:cViewPr varScale="1">
        <p:scale>
          <a:sx n="57" d="100"/>
          <a:sy n="57" d="100"/>
        </p:scale>
        <p:origin x="133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5986D516-C593-4C01-8F16-9D957647DD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E0DF534D-5D9A-4D1E-A046-99251F7598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9083B6D-AC1A-40D9-9AB3-A8135D4E4618}" type="datetimeFigureOut">
              <a:rPr lang="sl-SI"/>
              <a:pPr>
                <a:defRPr/>
              </a:pPr>
              <a:t>3. 06. 2019</a:t>
            </a:fld>
            <a:endParaRPr lang="sl-SI" dirty="0"/>
          </a:p>
        </p:txBody>
      </p:sp>
      <p:sp>
        <p:nvSpPr>
          <p:cNvPr id="4" name="Ograda noge 3">
            <a:extLst>
              <a:ext uri="{FF2B5EF4-FFF2-40B4-BE49-F238E27FC236}">
                <a16:creationId xmlns:a16="http://schemas.microsoft.com/office/drawing/2014/main" id="{531EB91E-2B4F-45CF-9CDB-124486EA5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sl-SI"/>
          </a:p>
        </p:txBody>
      </p:sp>
      <p:sp>
        <p:nvSpPr>
          <p:cNvPr id="5" name="Ograda številke diapozitiva 4">
            <a:extLst>
              <a:ext uri="{FF2B5EF4-FFF2-40B4-BE49-F238E27FC236}">
                <a16:creationId xmlns:a16="http://schemas.microsoft.com/office/drawing/2014/main" id="{2B2F8CDF-14E7-42B7-BDF2-481A63F4777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CAE352B-6CE5-4F1B-94A8-7E8CFD527340}"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5CDF95ED-8369-4331-9C45-E2CB6ABDD3C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4E453FB0-1E4C-4DF1-9F20-8EF744ED598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D01260C-738A-437E-99CA-A6ADD9EA855C}" type="datetimeFigureOut">
              <a:rPr lang="sl-SI"/>
              <a:pPr>
                <a:defRPr/>
              </a:pPr>
              <a:t>3. 06. 2019</a:t>
            </a:fld>
            <a:endParaRPr lang="sl-SI" dirty="0"/>
          </a:p>
        </p:txBody>
      </p:sp>
      <p:sp>
        <p:nvSpPr>
          <p:cNvPr id="4" name="Ograda stranske slike 3">
            <a:extLst>
              <a:ext uri="{FF2B5EF4-FFF2-40B4-BE49-F238E27FC236}">
                <a16:creationId xmlns:a16="http://schemas.microsoft.com/office/drawing/2014/main" id="{ED29B0AD-3F55-4CB3-8DC2-011C3FF1EAA1}"/>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sl-SI" noProof="0" dirty="0"/>
          </a:p>
        </p:txBody>
      </p:sp>
      <p:sp>
        <p:nvSpPr>
          <p:cNvPr id="5" name="Ograda opomb 4">
            <a:extLst>
              <a:ext uri="{FF2B5EF4-FFF2-40B4-BE49-F238E27FC236}">
                <a16:creationId xmlns:a16="http://schemas.microsoft.com/office/drawing/2014/main" id="{EE91B756-EE40-4F5D-BF9C-A1DA47071A4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dirty="0"/>
              <a:t>Uredite sloge besedila matrice</a:t>
            </a:r>
          </a:p>
          <a:p>
            <a:pPr lvl="1"/>
            <a:r>
              <a:rPr lang="sl-SI" noProof="0" dirty="0"/>
              <a:t>Druga raven</a:t>
            </a:r>
          </a:p>
          <a:p>
            <a:pPr lvl="2"/>
            <a:r>
              <a:rPr lang="sl-SI" noProof="0" dirty="0"/>
              <a:t>Tretja raven</a:t>
            </a:r>
          </a:p>
          <a:p>
            <a:pPr lvl="3"/>
            <a:r>
              <a:rPr lang="sl-SI" noProof="0" dirty="0"/>
              <a:t>Četrta raven</a:t>
            </a:r>
          </a:p>
          <a:p>
            <a:pPr lvl="4"/>
            <a:r>
              <a:rPr lang="sl-SI" noProof="0" dirty="0"/>
              <a:t>Peta raven</a:t>
            </a:r>
          </a:p>
        </p:txBody>
      </p:sp>
      <p:sp>
        <p:nvSpPr>
          <p:cNvPr id="6" name="Ograda noge 5">
            <a:extLst>
              <a:ext uri="{FF2B5EF4-FFF2-40B4-BE49-F238E27FC236}">
                <a16:creationId xmlns:a16="http://schemas.microsoft.com/office/drawing/2014/main" id="{D2BC7613-0C69-4DBD-947C-E1CB5FBA8E3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0C7DDDA4-5479-457C-AB27-AC3908B80BA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7A6CFCE-796C-43D1-BAD3-65F3F5E7313B}"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065214" y="533400"/>
            <a:ext cx="5029200" cy="2514601"/>
          </a:xfrm>
        </p:spPr>
        <p:txBody>
          <a:bodyPr>
            <a:normAutofit/>
          </a:bodyPr>
          <a:lstStyle>
            <a:lvl1pPr>
              <a:defRPr sz="5400"/>
            </a:lvl1pPr>
          </a:lstStyle>
          <a:p>
            <a:r>
              <a:rPr lang="sl-SI"/>
              <a:t>Kliknite, če želite urediti slog naslova matrice</a:t>
            </a:r>
            <a:endParaRPr lang="sl-SI" dirty="0"/>
          </a:p>
        </p:txBody>
      </p:sp>
      <p:sp>
        <p:nvSpPr>
          <p:cNvPr id="3" name="Podnaslov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sl-SI" dirty="0"/>
          </a:p>
        </p:txBody>
      </p:sp>
      <p:sp>
        <p:nvSpPr>
          <p:cNvPr id="4" name="Ograda datuma 3">
            <a:extLst>
              <a:ext uri="{FF2B5EF4-FFF2-40B4-BE49-F238E27FC236}">
                <a16:creationId xmlns:a16="http://schemas.microsoft.com/office/drawing/2014/main" id="{3B6E36B6-FA87-4F5D-A5EC-8545797D458D}"/>
              </a:ext>
            </a:extLst>
          </p:cNvPr>
          <p:cNvSpPr>
            <a:spLocks noGrp="1"/>
          </p:cNvSpPr>
          <p:nvPr>
            <p:ph type="dt" sz="half" idx="10"/>
          </p:nvPr>
        </p:nvSpPr>
        <p:spPr/>
        <p:txBody>
          <a:bodyPr/>
          <a:lstStyle>
            <a:lvl1pPr>
              <a:defRPr/>
            </a:lvl1pPr>
          </a:lstStyle>
          <a:p>
            <a:pPr>
              <a:defRPr/>
            </a:pPr>
            <a:fld id="{08988B5A-5335-4D1A-8C0C-1CCA7EFE462B}" type="datetimeFigureOut">
              <a:rPr lang="sl-SI"/>
              <a:pPr>
                <a:defRPr/>
              </a:pPr>
              <a:t>3. 06. 2019</a:t>
            </a:fld>
            <a:endParaRPr lang="sl-SI" dirty="0"/>
          </a:p>
        </p:txBody>
      </p:sp>
      <p:sp>
        <p:nvSpPr>
          <p:cNvPr id="5" name="Ograda noge 4">
            <a:extLst>
              <a:ext uri="{FF2B5EF4-FFF2-40B4-BE49-F238E27FC236}">
                <a16:creationId xmlns:a16="http://schemas.microsoft.com/office/drawing/2014/main" id="{CA509D20-478C-4BED-A908-F0442325E69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F5EA9D3-CEE5-436C-9048-0B91370B0687}"/>
              </a:ext>
            </a:extLst>
          </p:cNvPr>
          <p:cNvSpPr>
            <a:spLocks noGrp="1"/>
          </p:cNvSpPr>
          <p:nvPr>
            <p:ph type="sldNum" sz="quarter" idx="12"/>
          </p:nvPr>
        </p:nvSpPr>
        <p:spPr/>
        <p:txBody>
          <a:bodyPr/>
          <a:lstStyle>
            <a:lvl1pPr>
              <a:defRPr/>
            </a:lvl1pPr>
          </a:lstStyle>
          <a:p>
            <a:fld id="{9743389B-C789-4C5E-9C55-485799EACBE1}" type="slidenum">
              <a:rPr lang="sl-SI" altLang="sl-SI"/>
              <a:pPr/>
              <a:t>‹#›</a:t>
            </a:fld>
            <a:endParaRPr lang="sl-SI" altLang="sl-SI"/>
          </a:p>
        </p:txBody>
      </p:sp>
    </p:spTree>
    <p:extLst>
      <p:ext uri="{BB962C8B-B14F-4D97-AF65-F5344CB8AC3E}">
        <p14:creationId xmlns:p14="http://schemas.microsoft.com/office/powerpoint/2010/main" val="3478169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a:extLst>
              <a:ext uri="{FF2B5EF4-FFF2-40B4-BE49-F238E27FC236}">
                <a16:creationId xmlns:a16="http://schemas.microsoft.com/office/drawing/2014/main" id="{987A58F2-5673-42DE-B252-7A35A1503A6D}"/>
              </a:ext>
            </a:extLst>
          </p:cNvPr>
          <p:cNvSpPr>
            <a:spLocks noGrp="1"/>
          </p:cNvSpPr>
          <p:nvPr>
            <p:ph type="dt" sz="half" idx="10"/>
          </p:nvPr>
        </p:nvSpPr>
        <p:spPr/>
        <p:txBody>
          <a:bodyPr/>
          <a:lstStyle>
            <a:lvl1pPr>
              <a:defRPr/>
            </a:lvl1pPr>
          </a:lstStyle>
          <a:p>
            <a:pPr>
              <a:defRPr/>
            </a:pPr>
            <a:fld id="{0152F0A1-2FA6-4042-A224-6CA179CB3ADF}" type="datetimeFigureOut">
              <a:rPr lang="sl-SI"/>
              <a:pPr>
                <a:defRPr/>
              </a:pPr>
              <a:t>3. 06. 2019</a:t>
            </a:fld>
            <a:endParaRPr lang="sl-SI" dirty="0"/>
          </a:p>
        </p:txBody>
      </p:sp>
      <p:sp>
        <p:nvSpPr>
          <p:cNvPr id="5" name="Ograda noge 4">
            <a:extLst>
              <a:ext uri="{FF2B5EF4-FFF2-40B4-BE49-F238E27FC236}">
                <a16:creationId xmlns:a16="http://schemas.microsoft.com/office/drawing/2014/main" id="{170ED9B1-C241-405D-A8A6-476F02921F6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262D3D8-025F-4272-B52B-F3C2CD03A99E}"/>
              </a:ext>
            </a:extLst>
          </p:cNvPr>
          <p:cNvSpPr>
            <a:spLocks noGrp="1"/>
          </p:cNvSpPr>
          <p:nvPr>
            <p:ph type="sldNum" sz="quarter" idx="12"/>
          </p:nvPr>
        </p:nvSpPr>
        <p:spPr/>
        <p:txBody>
          <a:bodyPr/>
          <a:lstStyle>
            <a:lvl1pPr>
              <a:defRPr/>
            </a:lvl1pPr>
          </a:lstStyle>
          <a:p>
            <a:fld id="{D7C8A2B2-C86E-4AE7-8E60-278D9E46AD2F}" type="slidenum">
              <a:rPr lang="sl-SI" altLang="sl-SI"/>
              <a:pPr/>
              <a:t>‹#›</a:t>
            </a:fld>
            <a:endParaRPr lang="sl-SI" altLang="sl-SI"/>
          </a:p>
        </p:txBody>
      </p:sp>
    </p:spTree>
    <p:extLst>
      <p:ext uri="{BB962C8B-B14F-4D97-AF65-F5344CB8AC3E}">
        <p14:creationId xmlns:p14="http://schemas.microsoft.com/office/powerpoint/2010/main" val="48903541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61412" y="533400"/>
            <a:ext cx="2362201" cy="5486400"/>
          </a:xfrm>
        </p:spPr>
        <p:txBody>
          <a:bodyPr vert="eaVert"/>
          <a:lstStyle/>
          <a:p>
            <a:r>
              <a:rPr lang="sl-SI"/>
              <a:t>Kliknite, če želite urediti slog naslova matrice</a:t>
            </a:r>
            <a:endParaRPr lang="sl-SI" dirty="0"/>
          </a:p>
        </p:txBody>
      </p:sp>
      <p:sp>
        <p:nvSpPr>
          <p:cNvPr id="3" name="Ograda navpičnega besedila 2"/>
          <p:cNvSpPr>
            <a:spLocks noGrp="1"/>
          </p:cNvSpPr>
          <p:nvPr>
            <p:ph type="body" orient="vert" idx="1"/>
          </p:nvPr>
        </p:nvSpPr>
        <p:spPr>
          <a:xfrm>
            <a:off x="1065213" y="533400"/>
            <a:ext cx="7467599" cy="54864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a:extLst>
              <a:ext uri="{FF2B5EF4-FFF2-40B4-BE49-F238E27FC236}">
                <a16:creationId xmlns:a16="http://schemas.microsoft.com/office/drawing/2014/main" id="{04043AEF-F753-4D8C-8ED7-3A6AC920974B}"/>
              </a:ext>
            </a:extLst>
          </p:cNvPr>
          <p:cNvSpPr>
            <a:spLocks noGrp="1"/>
          </p:cNvSpPr>
          <p:nvPr>
            <p:ph type="dt" sz="half" idx="10"/>
          </p:nvPr>
        </p:nvSpPr>
        <p:spPr/>
        <p:txBody>
          <a:bodyPr/>
          <a:lstStyle>
            <a:lvl1pPr>
              <a:defRPr/>
            </a:lvl1pPr>
          </a:lstStyle>
          <a:p>
            <a:pPr>
              <a:defRPr/>
            </a:pPr>
            <a:fld id="{1D011111-9590-400F-9A75-F4D4504C195C}" type="datetimeFigureOut">
              <a:rPr lang="sl-SI"/>
              <a:pPr>
                <a:defRPr/>
              </a:pPr>
              <a:t>3. 06. 2019</a:t>
            </a:fld>
            <a:endParaRPr lang="sl-SI" dirty="0"/>
          </a:p>
        </p:txBody>
      </p:sp>
      <p:sp>
        <p:nvSpPr>
          <p:cNvPr id="5" name="Ograda noge 4">
            <a:extLst>
              <a:ext uri="{FF2B5EF4-FFF2-40B4-BE49-F238E27FC236}">
                <a16:creationId xmlns:a16="http://schemas.microsoft.com/office/drawing/2014/main" id="{88C96852-39BA-4F04-BB4D-2C6B65053BF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8B5ED11-E59A-4724-93C0-AF116694EF99}"/>
              </a:ext>
            </a:extLst>
          </p:cNvPr>
          <p:cNvSpPr>
            <a:spLocks noGrp="1"/>
          </p:cNvSpPr>
          <p:nvPr>
            <p:ph type="sldNum" sz="quarter" idx="12"/>
          </p:nvPr>
        </p:nvSpPr>
        <p:spPr/>
        <p:txBody>
          <a:bodyPr/>
          <a:lstStyle>
            <a:lvl1pPr>
              <a:defRPr/>
            </a:lvl1pPr>
          </a:lstStyle>
          <a:p>
            <a:fld id="{AB9926BD-D6CF-450D-AE29-7370D8AAAE9F}" type="slidenum">
              <a:rPr lang="sl-SI" altLang="sl-SI"/>
              <a:pPr/>
              <a:t>‹#›</a:t>
            </a:fld>
            <a:endParaRPr lang="sl-SI" altLang="sl-SI"/>
          </a:p>
        </p:txBody>
      </p:sp>
    </p:spTree>
    <p:extLst>
      <p:ext uri="{BB962C8B-B14F-4D97-AF65-F5344CB8AC3E}">
        <p14:creationId xmlns:p14="http://schemas.microsoft.com/office/powerpoint/2010/main" val="18430265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a:extLst>
              <a:ext uri="{FF2B5EF4-FFF2-40B4-BE49-F238E27FC236}">
                <a16:creationId xmlns:a16="http://schemas.microsoft.com/office/drawing/2014/main" id="{0B8AB91D-AE2F-430A-BD65-3C29E983A325}"/>
              </a:ext>
            </a:extLst>
          </p:cNvPr>
          <p:cNvSpPr>
            <a:spLocks noGrp="1"/>
          </p:cNvSpPr>
          <p:nvPr>
            <p:ph type="dt" sz="half" idx="10"/>
          </p:nvPr>
        </p:nvSpPr>
        <p:spPr/>
        <p:txBody>
          <a:bodyPr/>
          <a:lstStyle>
            <a:lvl1pPr>
              <a:defRPr/>
            </a:lvl1pPr>
          </a:lstStyle>
          <a:p>
            <a:pPr>
              <a:defRPr/>
            </a:pPr>
            <a:fld id="{2433F93E-B140-4B6D-88AA-7A7D1FE951C3}" type="datetimeFigureOut">
              <a:rPr lang="sl-SI"/>
              <a:pPr>
                <a:defRPr/>
              </a:pPr>
              <a:t>3. 06. 2019</a:t>
            </a:fld>
            <a:endParaRPr lang="sl-SI" dirty="0"/>
          </a:p>
        </p:txBody>
      </p:sp>
      <p:sp>
        <p:nvSpPr>
          <p:cNvPr id="5" name="Ograda noge 4">
            <a:extLst>
              <a:ext uri="{FF2B5EF4-FFF2-40B4-BE49-F238E27FC236}">
                <a16:creationId xmlns:a16="http://schemas.microsoft.com/office/drawing/2014/main" id="{98EB6487-C133-46F6-8E1C-E0808BD7098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A256BFE2-0D57-4AB1-8B5F-A401BD4D0C27}"/>
              </a:ext>
            </a:extLst>
          </p:cNvPr>
          <p:cNvSpPr>
            <a:spLocks noGrp="1"/>
          </p:cNvSpPr>
          <p:nvPr>
            <p:ph type="sldNum" sz="quarter" idx="12"/>
          </p:nvPr>
        </p:nvSpPr>
        <p:spPr/>
        <p:txBody>
          <a:bodyPr/>
          <a:lstStyle>
            <a:lvl1pPr>
              <a:defRPr/>
            </a:lvl1pPr>
          </a:lstStyle>
          <a:p>
            <a:fld id="{B3768F3F-1328-4324-B919-D96571FC09A3}" type="slidenum">
              <a:rPr lang="sl-SI" altLang="sl-SI"/>
              <a:pPr/>
              <a:t>‹#›</a:t>
            </a:fld>
            <a:endParaRPr lang="sl-SI" altLang="sl-SI"/>
          </a:p>
        </p:txBody>
      </p:sp>
    </p:spTree>
    <p:extLst>
      <p:ext uri="{BB962C8B-B14F-4D97-AF65-F5344CB8AC3E}">
        <p14:creationId xmlns:p14="http://schemas.microsoft.com/office/powerpoint/2010/main" val="258179718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065214" y="533400"/>
            <a:ext cx="8686800" cy="2286000"/>
          </a:xfrm>
        </p:spPr>
        <p:txBody>
          <a:bodyPr>
            <a:normAutofit/>
          </a:bodyPr>
          <a:lstStyle>
            <a:lvl1pPr algn="l">
              <a:defRPr sz="5400" b="1" cap="none" baseline="0"/>
            </a:lvl1pPr>
          </a:lstStyle>
          <a:p>
            <a:r>
              <a:rPr lang="sl-SI"/>
              <a:t>Kliknite, če želite urediti slog naslova matrice</a:t>
            </a:r>
            <a:endParaRPr lang="sl-SI" dirty="0"/>
          </a:p>
        </p:txBody>
      </p:sp>
      <p:sp>
        <p:nvSpPr>
          <p:cNvPr id="3" name="Ograda besedila 2"/>
          <p:cNvSpPr>
            <a:spLocks noGrp="1"/>
          </p:cNvSpPr>
          <p:nvPr>
            <p:ph type="body" idx="1"/>
          </p:nvPr>
        </p:nvSpPr>
        <p:spPr>
          <a:xfrm>
            <a:off x="1065214" y="3124200"/>
            <a:ext cx="8686800" cy="1371600"/>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4596E17E-AEAF-4491-B5DD-C922F6C3EE56}"/>
              </a:ext>
            </a:extLst>
          </p:cNvPr>
          <p:cNvSpPr>
            <a:spLocks noGrp="1"/>
          </p:cNvSpPr>
          <p:nvPr>
            <p:ph type="dt" sz="half" idx="10"/>
          </p:nvPr>
        </p:nvSpPr>
        <p:spPr/>
        <p:txBody>
          <a:bodyPr/>
          <a:lstStyle>
            <a:lvl1pPr>
              <a:defRPr/>
            </a:lvl1pPr>
          </a:lstStyle>
          <a:p>
            <a:pPr>
              <a:defRPr/>
            </a:pPr>
            <a:fld id="{9F3793CC-81F4-4DF8-AE92-CB49EABE4C8A}" type="datetimeFigureOut">
              <a:rPr lang="sl-SI"/>
              <a:pPr>
                <a:defRPr/>
              </a:pPr>
              <a:t>3. 06. 2019</a:t>
            </a:fld>
            <a:endParaRPr lang="sl-SI" dirty="0"/>
          </a:p>
        </p:txBody>
      </p:sp>
      <p:sp>
        <p:nvSpPr>
          <p:cNvPr id="5" name="Ograda noge 4">
            <a:extLst>
              <a:ext uri="{FF2B5EF4-FFF2-40B4-BE49-F238E27FC236}">
                <a16:creationId xmlns:a16="http://schemas.microsoft.com/office/drawing/2014/main" id="{12AEFC90-0688-418B-9A5D-634623A0A9C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8FF4977-9B00-46E5-94E9-2F2FD6F6840E}"/>
              </a:ext>
            </a:extLst>
          </p:cNvPr>
          <p:cNvSpPr>
            <a:spLocks noGrp="1"/>
          </p:cNvSpPr>
          <p:nvPr>
            <p:ph type="sldNum" sz="quarter" idx="12"/>
          </p:nvPr>
        </p:nvSpPr>
        <p:spPr/>
        <p:txBody>
          <a:bodyPr/>
          <a:lstStyle>
            <a:lvl1pPr>
              <a:defRPr/>
            </a:lvl1pPr>
          </a:lstStyle>
          <a:p>
            <a:fld id="{E9DBD108-0944-4B15-BE85-1C3117D82110}" type="slidenum">
              <a:rPr lang="sl-SI" altLang="sl-SI"/>
              <a:pPr/>
              <a:t>‹#›</a:t>
            </a:fld>
            <a:endParaRPr lang="sl-SI" altLang="sl-SI"/>
          </a:p>
        </p:txBody>
      </p:sp>
    </p:spTree>
    <p:extLst>
      <p:ext uri="{BB962C8B-B14F-4D97-AF65-F5344CB8AC3E}">
        <p14:creationId xmlns:p14="http://schemas.microsoft.com/office/powerpoint/2010/main" val="417636414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vsebine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vsebine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grada datuma 3">
            <a:extLst>
              <a:ext uri="{FF2B5EF4-FFF2-40B4-BE49-F238E27FC236}">
                <a16:creationId xmlns:a16="http://schemas.microsoft.com/office/drawing/2014/main" id="{BC48B2B1-C089-46C0-9DAB-1C1C23BB326D}"/>
              </a:ext>
            </a:extLst>
          </p:cNvPr>
          <p:cNvSpPr>
            <a:spLocks noGrp="1"/>
          </p:cNvSpPr>
          <p:nvPr>
            <p:ph type="dt" sz="half" idx="10"/>
          </p:nvPr>
        </p:nvSpPr>
        <p:spPr/>
        <p:txBody>
          <a:bodyPr/>
          <a:lstStyle>
            <a:lvl1pPr>
              <a:defRPr/>
            </a:lvl1pPr>
          </a:lstStyle>
          <a:p>
            <a:pPr>
              <a:defRPr/>
            </a:pPr>
            <a:fld id="{2F4CD083-1349-4C7B-BD75-13B08648CFA3}" type="datetimeFigureOut">
              <a:rPr lang="sl-SI"/>
              <a:pPr>
                <a:defRPr/>
              </a:pPr>
              <a:t>3. 06. 2019</a:t>
            </a:fld>
            <a:endParaRPr lang="sl-SI" dirty="0"/>
          </a:p>
        </p:txBody>
      </p:sp>
      <p:sp>
        <p:nvSpPr>
          <p:cNvPr id="6" name="Ograda noge 4">
            <a:extLst>
              <a:ext uri="{FF2B5EF4-FFF2-40B4-BE49-F238E27FC236}">
                <a16:creationId xmlns:a16="http://schemas.microsoft.com/office/drawing/2014/main" id="{365D07D3-B5AC-4EE2-91A8-32A9D21FBD1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5C161096-E9E2-4A11-9187-CA5183E72870}"/>
              </a:ext>
            </a:extLst>
          </p:cNvPr>
          <p:cNvSpPr>
            <a:spLocks noGrp="1"/>
          </p:cNvSpPr>
          <p:nvPr>
            <p:ph type="sldNum" sz="quarter" idx="12"/>
          </p:nvPr>
        </p:nvSpPr>
        <p:spPr/>
        <p:txBody>
          <a:bodyPr/>
          <a:lstStyle>
            <a:lvl1pPr>
              <a:defRPr/>
            </a:lvl1pPr>
          </a:lstStyle>
          <a:p>
            <a:fld id="{3493E7B7-FD9E-4FE0-AF73-B498D0FC0FA3}" type="slidenum">
              <a:rPr lang="sl-SI" altLang="sl-SI"/>
              <a:pPr/>
              <a:t>‹#›</a:t>
            </a:fld>
            <a:endParaRPr lang="sl-SI" altLang="sl-SI"/>
          </a:p>
        </p:txBody>
      </p:sp>
    </p:spTree>
    <p:extLst>
      <p:ext uri="{BB962C8B-B14F-4D97-AF65-F5344CB8AC3E}">
        <p14:creationId xmlns:p14="http://schemas.microsoft.com/office/powerpoint/2010/main" val="210509752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065211" y="533400"/>
            <a:ext cx="8686802" cy="1066800"/>
          </a:xfrm>
        </p:spPr>
        <p:txBody>
          <a:bodyPr/>
          <a:lstStyle>
            <a:lvl1pPr>
              <a:defRPr/>
            </a:lvl1pPr>
          </a:lstStyle>
          <a:p>
            <a:r>
              <a:rPr lang="sl-SI"/>
              <a:t>Kliknite, če želite urediti slog naslova matrice</a:t>
            </a:r>
            <a:endParaRPr lang="sl-SI" dirty="0"/>
          </a:p>
        </p:txBody>
      </p:sp>
      <p:sp>
        <p:nvSpPr>
          <p:cNvPr id="3" name="Ograda besedila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grada besedila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Ograda datuma 3">
            <a:extLst>
              <a:ext uri="{FF2B5EF4-FFF2-40B4-BE49-F238E27FC236}">
                <a16:creationId xmlns:a16="http://schemas.microsoft.com/office/drawing/2014/main" id="{0742F88A-A9CD-4269-B1EE-543732D6CE3A}"/>
              </a:ext>
            </a:extLst>
          </p:cNvPr>
          <p:cNvSpPr>
            <a:spLocks noGrp="1"/>
          </p:cNvSpPr>
          <p:nvPr>
            <p:ph type="dt" sz="half" idx="10"/>
          </p:nvPr>
        </p:nvSpPr>
        <p:spPr/>
        <p:txBody>
          <a:bodyPr/>
          <a:lstStyle>
            <a:lvl1pPr>
              <a:defRPr/>
            </a:lvl1pPr>
          </a:lstStyle>
          <a:p>
            <a:pPr>
              <a:defRPr/>
            </a:pPr>
            <a:fld id="{BE814DA7-9D85-4E8B-BCBC-F565560525CE}" type="datetimeFigureOut">
              <a:rPr lang="sl-SI"/>
              <a:pPr>
                <a:defRPr/>
              </a:pPr>
              <a:t>3. 06. 2019</a:t>
            </a:fld>
            <a:endParaRPr lang="sl-SI" dirty="0"/>
          </a:p>
        </p:txBody>
      </p:sp>
      <p:sp>
        <p:nvSpPr>
          <p:cNvPr id="8" name="Ograda noge 4">
            <a:extLst>
              <a:ext uri="{FF2B5EF4-FFF2-40B4-BE49-F238E27FC236}">
                <a16:creationId xmlns:a16="http://schemas.microsoft.com/office/drawing/2014/main" id="{01C4A9DC-1212-4AD5-82D1-7464720F275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E059BF23-D192-4C77-AB69-C04F5E21D2C8}"/>
              </a:ext>
            </a:extLst>
          </p:cNvPr>
          <p:cNvSpPr>
            <a:spLocks noGrp="1"/>
          </p:cNvSpPr>
          <p:nvPr>
            <p:ph type="sldNum" sz="quarter" idx="12"/>
          </p:nvPr>
        </p:nvSpPr>
        <p:spPr/>
        <p:txBody>
          <a:bodyPr/>
          <a:lstStyle>
            <a:lvl1pPr>
              <a:defRPr/>
            </a:lvl1pPr>
          </a:lstStyle>
          <a:p>
            <a:fld id="{156E04D8-6748-4F13-86A0-EF4771831CB1}" type="slidenum">
              <a:rPr lang="sl-SI" altLang="sl-SI"/>
              <a:pPr/>
              <a:t>‹#›</a:t>
            </a:fld>
            <a:endParaRPr lang="sl-SI" altLang="sl-SI"/>
          </a:p>
        </p:txBody>
      </p:sp>
    </p:spTree>
    <p:extLst>
      <p:ext uri="{BB962C8B-B14F-4D97-AF65-F5344CB8AC3E}">
        <p14:creationId xmlns:p14="http://schemas.microsoft.com/office/powerpoint/2010/main" val="35220627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datuma 3">
            <a:extLst>
              <a:ext uri="{FF2B5EF4-FFF2-40B4-BE49-F238E27FC236}">
                <a16:creationId xmlns:a16="http://schemas.microsoft.com/office/drawing/2014/main" id="{05D1FAC8-C186-41BB-84BA-F7767D364FDA}"/>
              </a:ext>
            </a:extLst>
          </p:cNvPr>
          <p:cNvSpPr>
            <a:spLocks noGrp="1"/>
          </p:cNvSpPr>
          <p:nvPr>
            <p:ph type="dt" sz="half" idx="10"/>
          </p:nvPr>
        </p:nvSpPr>
        <p:spPr/>
        <p:txBody>
          <a:bodyPr/>
          <a:lstStyle>
            <a:lvl1pPr>
              <a:defRPr/>
            </a:lvl1pPr>
          </a:lstStyle>
          <a:p>
            <a:pPr>
              <a:defRPr/>
            </a:pPr>
            <a:fld id="{C9779E54-6F7B-4DB9-A771-598216B5092F}" type="datetimeFigureOut">
              <a:rPr lang="sl-SI"/>
              <a:pPr>
                <a:defRPr/>
              </a:pPr>
              <a:t>3. 06. 2019</a:t>
            </a:fld>
            <a:endParaRPr lang="sl-SI" dirty="0"/>
          </a:p>
        </p:txBody>
      </p:sp>
      <p:sp>
        <p:nvSpPr>
          <p:cNvPr id="4" name="Ograda noge 4">
            <a:extLst>
              <a:ext uri="{FF2B5EF4-FFF2-40B4-BE49-F238E27FC236}">
                <a16:creationId xmlns:a16="http://schemas.microsoft.com/office/drawing/2014/main" id="{6199D8A9-63A4-45D1-B0EC-2796E4D4E7CE}"/>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4C524911-DB3E-4203-92B1-6D78DF9F4AA1}"/>
              </a:ext>
            </a:extLst>
          </p:cNvPr>
          <p:cNvSpPr>
            <a:spLocks noGrp="1"/>
          </p:cNvSpPr>
          <p:nvPr>
            <p:ph type="sldNum" sz="quarter" idx="12"/>
          </p:nvPr>
        </p:nvSpPr>
        <p:spPr/>
        <p:txBody>
          <a:bodyPr/>
          <a:lstStyle>
            <a:lvl1pPr>
              <a:defRPr/>
            </a:lvl1pPr>
          </a:lstStyle>
          <a:p>
            <a:fld id="{5EC353C0-8415-482E-A83E-82B3E7098EBF}" type="slidenum">
              <a:rPr lang="sl-SI" altLang="sl-SI"/>
              <a:pPr/>
              <a:t>‹#›</a:t>
            </a:fld>
            <a:endParaRPr lang="sl-SI" altLang="sl-SI"/>
          </a:p>
        </p:txBody>
      </p:sp>
    </p:spTree>
    <p:extLst>
      <p:ext uri="{BB962C8B-B14F-4D97-AF65-F5344CB8AC3E}">
        <p14:creationId xmlns:p14="http://schemas.microsoft.com/office/powerpoint/2010/main" val="361148637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grada datuma 1">
            <a:extLst>
              <a:ext uri="{FF2B5EF4-FFF2-40B4-BE49-F238E27FC236}">
                <a16:creationId xmlns:a16="http://schemas.microsoft.com/office/drawing/2014/main" id="{2D541E1A-05A0-4C88-B7A2-DED6953BC8C2}"/>
              </a:ext>
            </a:extLst>
          </p:cNvPr>
          <p:cNvSpPr>
            <a:spLocks noGrp="1"/>
          </p:cNvSpPr>
          <p:nvPr>
            <p:ph type="dt" sz="half" idx="10"/>
          </p:nvPr>
        </p:nvSpPr>
        <p:spPr/>
        <p:txBody>
          <a:bodyPr/>
          <a:lstStyle>
            <a:lvl1pPr>
              <a:defRPr/>
            </a:lvl1pPr>
          </a:lstStyle>
          <a:p>
            <a:pPr>
              <a:defRPr/>
            </a:pPr>
            <a:fld id="{576558B3-961A-401A-BFA5-0B9D5B6AF568}" type="datetimeFigureOut">
              <a:rPr lang="sl-SI"/>
              <a:pPr>
                <a:defRPr/>
              </a:pPr>
              <a:t>3. 06. 2019</a:t>
            </a:fld>
            <a:endParaRPr lang="sl-SI" dirty="0"/>
          </a:p>
        </p:txBody>
      </p:sp>
      <p:sp>
        <p:nvSpPr>
          <p:cNvPr id="3" name="Ograda noge 2">
            <a:extLst>
              <a:ext uri="{FF2B5EF4-FFF2-40B4-BE49-F238E27FC236}">
                <a16:creationId xmlns:a16="http://schemas.microsoft.com/office/drawing/2014/main" id="{65804E22-B0F3-4640-8669-3B5022B702B2}"/>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3">
            <a:extLst>
              <a:ext uri="{FF2B5EF4-FFF2-40B4-BE49-F238E27FC236}">
                <a16:creationId xmlns:a16="http://schemas.microsoft.com/office/drawing/2014/main" id="{6EA74086-CDB3-4260-A770-20CC96582C75}"/>
              </a:ext>
            </a:extLst>
          </p:cNvPr>
          <p:cNvSpPr>
            <a:spLocks noGrp="1"/>
          </p:cNvSpPr>
          <p:nvPr>
            <p:ph type="sldNum" sz="quarter" idx="12"/>
          </p:nvPr>
        </p:nvSpPr>
        <p:spPr/>
        <p:txBody>
          <a:bodyPr/>
          <a:lstStyle>
            <a:lvl1pPr>
              <a:defRPr/>
            </a:lvl1pPr>
          </a:lstStyle>
          <a:p>
            <a:fld id="{7335532E-224F-4006-9A90-227443B3BDF8}" type="slidenum">
              <a:rPr lang="sl-SI" altLang="sl-SI"/>
              <a:pPr/>
              <a:t>‹#›</a:t>
            </a:fld>
            <a:endParaRPr lang="sl-SI" altLang="sl-SI"/>
          </a:p>
        </p:txBody>
      </p:sp>
    </p:spTree>
    <p:extLst>
      <p:ext uri="{BB962C8B-B14F-4D97-AF65-F5344CB8AC3E}">
        <p14:creationId xmlns:p14="http://schemas.microsoft.com/office/powerpoint/2010/main" val="5504893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065213" y="533400"/>
            <a:ext cx="4114800" cy="1524000"/>
          </a:xfrm>
        </p:spPr>
        <p:txBody>
          <a:bodyPr>
            <a:normAutofit/>
          </a:bodyPr>
          <a:lstStyle>
            <a:lvl1pPr algn="l">
              <a:defRPr sz="3600" b="1"/>
            </a:lvl1pPr>
          </a:lstStyle>
          <a:p>
            <a:r>
              <a:rPr lang="sl-SI"/>
              <a:t>Kliknite, če želite urediti slog naslova matrice</a:t>
            </a:r>
            <a:endParaRPr lang="sl-SI" dirty="0"/>
          </a:p>
        </p:txBody>
      </p:sp>
      <p:sp>
        <p:nvSpPr>
          <p:cNvPr id="3" name="Ograda vsebine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besedila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a:extLst>
              <a:ext uri="{FF2B5EF4-FFF2-40B4-BE49-F238E27FC236}">
                <a16:creationId xmlns:a16="http://schemas.microsoft.com/office/drawing/2014/main" id="{D4DF5006-EB9C-47EC-818E-3CA2EDE7DA2E}"/>
              </a:ext>
            </a:extLst>
          </p:cNvPr>
          <p:cNvSpPr>
            <a:spLocks noGrp="1"/>
          </p:cNvSpPr>
          <p:nvPr>
            <p:ph type="dt" sz="half" idx="10"/>
          </p:nvPr>
        </p:nvSpPr>
        <p:spPr/>
        <p:txBody>
          <a:bodyPr/>
          <a:lstStyle>
            <a:lvl1pPr>
              <a:defRPr/>
            </a:lvl1pPr>
          </a:lstStyle>
          <a:p>
            <a:pPr>
              <a:defRPr/>
            </a:pPr>
            <a:fld id="{8E8DA002-1B88-4D02-84C0-55AC11930F39}" type="datetimeFigureOut">
              <a:rPr lang="sl-SI"/>
              <a:pPr>
                <a:defRPr/>
              </a:pPr>
              <a:t>3. 06. 2019</a:t>
            </a:fld>
            <a:endParaRPr lang="sl-SI" dirty="0"/>
          </a:p>
        </p:txBody>
      </p:sp>
      <p:sp>
        <p:nvSpPr>
          <p:cNvPr id="6" name="Ograda noge 5">
            <a:extLst>
              <a:ext uri="{FF2B5EF4-FFF2-40B4-BE49-F238E27FC236}">
                <a16:creationId xmlns:a16="http://schemas.microsoft.com/office/drawing/2014/main" id="{25C29D27-6827-44B0-BB01-45190E9A2A6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E58DAE0F-3C90-4093-B81A-7E96C3F33F2E}"/>
              </a:ext>
            </a:extLst>
          </p:cNvPr>
          <p:cNvSpPr>
            <a:spLocks noGrp="1"/>
          </p:cNvSpPr>
          <p:nvPr>
            <p:ph type="sldNum" sz="quarter" idx="12"/>
          </p:nvPr>
        </p:nvSpPr>
        <p:spPr/>
        <p:txBody>
          <a:bodyPr/>
          <a:lstStyle>
            <a:lvl1pPr>
              <a:defRPr/>
            </a:lvl1pPr>
          </a:lstStyle>
          <a:p>
            <a:fld id="{D72A5842-7CB6-4E53-A7A0-F16598DF1DE4}" type="slidenum">
              <a:rPr lang="sl-SI" altLang="sl-SI"/>
              <a:pPr/>
              <a:t>‹#›</a:t>
            </a:fld>
            <a:endParaRPr lang="sl-SI" altLang="sl-SI"/>
          </a:p>
        </p:txBody>
      </p:sp>
    </p:spTree>
    <p:extLst>
      <p:ext uri="{BB962C8B-B14F-4D97-AF65-F5344CB8AC3E}">
        <p14:creationId xmlns:p14="http://schemas.microsoft.com/office/powerpoint/2010/main" val="22300936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065213" y="533400"/>
            <a:ext cx="4114800" cy="1524000"/>
          </a:xfrm>
        </p:spPr>
        <p:txBody>
          <a:bodyPr>
            <a:noAutofit/>
          </a:bodyPr>
          <a:lstStyle>
            <a:lvl1pPr algn="l">
              <a:defRPr sz="3600" b="1"/>
            </a:lvl1pPr>
          </a:lstStyle>
          <a:p>
            <a:r>
              <a:rPr lang="sl-SI"/>
              <a:t>Kliknite, če želite urediti slog naslova matrice</a:t>
            </a:r>
            <a:endParaRPr lang="sl-SI" dirty="0"/>
          </a:p>
        </p:txBody>
      </p:sp>
      <p:sp>
        <p:nvSpPr>
          <p:cNvPr id="3" name="Ograda slike 2"/>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sl-SI" noProof="0" dirty="0"/>
          </a:p>
        </p:txBody>
      </p:sp>
      <p:sp>
        <p:nvSpPr>
          <p:cNvPr id="4" name="Ograda besedila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Tree>
    <p:extLst>
      <p:ext uri="{BB962C8B-B14F-4D97-AF65-F5344CB8AC3E}">
        <p14:creationId xmlns:p14="http://schemas.microsoft.com/office/powerpoint/2010/main" val="288013459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5374452F-5740-4860-9475-1F74D4DE6527}"/>
              </a:ext>
            </a:extLst>
          </p:cNvPr>
          <p:cNvSpPr>
            <a:spLocks noGrp="1"/>
          </p:cNvSpPr>
          <p:nvPr>
            <p:ph type="title"/>
          </p:nvPr>
        </p:nvSpPr>
        <p:spPr bwMode="auto">
          <a:xfrm>
            <a:off x="1065213" y="533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Uredite slog naslova matrice</a:t>
            </a:r>
          </a:p>
        </p:txBody>
      </p:sp>
      <p:sp>
        <p:nvSpPr>
          <p:cNvPr id="1027" name="Ograda besedila 2">
            <a:extLst>
              <a:ext uri="{FF2B5EF4-FFF2-40B4-BE49-F238E27FC236}">
                <a16:creationId xmlns:a16="http://schemas.microsoft.com/office/drawing/2014/main" id="{CA309111-385C-49A4-BD78-88CFDB944207}"/>
              </a:ext>
            </a:extLst>
          </p:cNvPr>
          <p:cNvSpPr>
            <a:spLocks noGrp="1"/>
          </p:cNvSpPr>
          <p:nvPr>
            <p:ph type="body" idx="1"/>
          </p:nvPr>
        </p:nvSpPr>
        <p:spPr bwMode="auto">
          <a:xfrm>
            <a:off x="1065213" y="1828800"/>
            <a:ext cx="868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9C20CCD0-9604-4EC8-BEF6-CF1FF379741A}"/>
              </a:ext>
            </a:extLst>
          </p:cNvPr>
          <p:cNvSpPr>
            <a:spLocks noGrp="1"/>
          </p:cNvSpPr>
          <p:nvPr>
            <p:ph type="dt" sz="half" idx="2"/>
          </p:nvPr>
        </p:nvSpPr>
        <p:spPr>
          <a:xfrm>
            <a:off x="6932613" y="6154738"/>
            <a:ext cx="1371600" cy="2730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lumMod val="65000"/>
                    <a:lumOff val="35000"/>
                  </a:schemeClr>
                </a:solidFill>
                <a:latin typeface="+mn-lt"/>
                <a:cs typeface="+mn-cs"/>
              </a:defRPr>
            </a:lvl1pPr>
          </a:lstStyle>
          <a:p>
            <a:pPr>
              <a:defRPr/>
            </a:pPr>
            <a:fld id="{BE08A618-02D5-4E8B-A2A8-8E9D57E6A324}" type="datetimeFigureOut">
              <a:rPr lang="sl-SI"/>
              <a:pPr>
                <a:defRPr/>
              </a:pPr>
              <a:t>3. 06. 2019</a:t>
            </a:fld>
            <a:endParaRPr lang="sl-SI" dirty="0"/>
          </a:p>
        </p:txBody>
      </p:sp>
      <p:sp>
        <p:nvSpPr>
          <p:cNvPr id="5" name="Ograda noge 4">
            <a:extLst>
              <a:ext uri="{FF2B5EF4-FFF2-40B4-BE49-F238E27FC236}">
                <a16:creationId xmlns:a16="http://schemas.microsoft.com/office/drawing/2014/main" id="{E6921CFC-2101-4BD7-837F-1CDA3E0D1870}"/>
              </a:ext>
            </a:extLst>
          </p:cNvPr>
          <p:cNvSpPr>
            <a:spLocks noGrp="1"/>
          </p:cNvSpPr>
          <p:nvPr>
            <p:ph type="ftr" sz="quarter" idx="3"/>
          </p:nvPr>
        </p:nvSpPr>
        <p:spPr>
          <a:xfrm>
            <a:off x="1065213" y="6154738"/>
            <a:ext cx="5653087" cy="273050"/>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lumMod val="65000"/>
                    <a:lumOff val="3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ECF56202-57FE-4265-B4AB-D0E6D2A35CD9}"/>
              </a:ext>
            </a:extLst>
          </p:cNvPr>
          <p:cNvSpPr>
            <a:spLocks noGrp="1"/>
          </p:cNvSpPr>
          <p:nvPr>
            <p:ph type="sldNum" sz="quarter" idx="4"/>
          </p:nvPr>
        </p:nvSpPr>
        <p:spPr>
          <a:xfrm>
            <a:off x="8532813" y="6154738"/>
            <a:ext cx="1219200" cy="27305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fld id="{E6204C14-24DC-40D9-9A25-AD323B6E7AF3}"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71" r:id="rId1"/>
    <p:sldLayoutId id="2147483665" r:id="rId2"/>
    <p:sldLayoutId id="2147483672" r:id="rId3"/>
    <p:sldLayoutId id="2147483666" r:id="rId4"/>
    <p:sldLayoutId id="2147483667" r:id="rId5"/>
    <p:sldLayoutId id="2147483668" r:id="rId6"/>
    <p:sldLayoutId id="2147483673" r:id="rId7"/>
    <p:sldLayoutId id="2147483674" r:id="rId8"/>
    <p:sldLayoutId id="2147483675" r:id="rId9"/>
    <p:sldLayoutId id="2147483669" r:id="rId10"/>
    <p:sldLayoutId id="2147483670" r:id="rId11"/>
  </p:sldLayoutIdLst>
  <p:transition spd="med">
    <p:fade/>
  </p:transition>
  <p:txStyles>
    <p:titleStyle>
      <a:lvl1pPr algn="l" rtl="0" fontAlgn="base">
        <a:lnSpc>
          <a:spcPct val="80000"/>
        </a:lnSpc>
        <a:spcBef>
          <a:spcPct val="0"/>
        </a:spcBef>
        <a:spcAft>
          <a:spcPct val="0"/>
        </a:spcAft>
        <a:defRPr sz="3600" b="1" kern="1200">
          <a:solidFill>
            <a:schemeClr val="accent1"/>
          </a:solidFill>
          <a:latin typeface="+mj-lt"/>
          <a:ea typeface="+mj-ea"/>
          <a:cs typeface="+mj-cs"/>
        </a:defRPr>
      </a:lvl1pPr>
      <a:lvl2pPr algn="l" rtl="0" fontAlgn="base">
        <a:lnSpc>
          <a:spcPct val="80000"/>
        </a:lnSpc>
        <a:spcBef>
          <a:spcPct val="0"/>
        </a:spcBef>
        <a:spcAft>
          <a:spcPct val="0"/>
        </a:spcAft>
        <a:defRPr sz="3600" b="1">
          <a:solidFill>
            <a:schemeClr val="accent1"/>
          </a:solidFill>
          <a:latin typeface="Franklin Gothic Medium" panose="020B0603020102020204" pitchFamily="34" charset="0"/>
        </a:defRPr>
      </a:lvl2pPr>
      <a:lvl3pPr algn="l" rtl="0" fontAlgn="base">
        <a:lnSpc>
          <a:spcPct val="80000"/>
        </a:lnSpc>
        <a:spcBef>
          <a:spcPct val="0"/>
        </a:spcBef>
        <a:spcAft>
          <a:spcPct val="0"/>
        </a:spcAft>
        <a:defRPr sz="3600" b="1">
          <a:solidFill>
            <a:schemeClr val="accent1"/>
          </a:solidFill>
          <a:latin typeface="Franklin Gothic Medium" panose="020B0603020102020204" pitchFamily="34" charset="0"/>
        </a:defRPr>
      </a:lvl3pPr>
      <a:lvl4pPr algn="l" rtl="0" fontAlgn="base">
        <a:lnSpc>
          <a:spcPct val="80000"/>
        </a:lnSpc>
        <a:spcBef>
          <a:spcPct val="0"/>
        </a:spcBef>
        <a:spcAft>
          <a:spcPct val="0"/>
        </a:spcAft>
        <a:defRPr sz="3600" b="1">
          <a:solidFill>
            <a:schemeClr val="accent1"/>
          </a:solidFill>
          <a:latin typeface="Franklin Gothic Medium" panose="020B0603020102020204" pitchFamily="34" charset="0"/>
        </a:defRPr>
      </a:lvl4pPr>
      <a:lvl5pPr algn="l" rtl="0" fontAlgn="base">
        <a:lnSpc>
          <a:spcPct val="80000"/>
        </a:lnSpc>
        <a:spcBef>
          <a:spcPct val="0"/>
        </a:spcBef>
        <a:spcAft>
          <a:spcPct val="0"/>
        </a:spcAft>
        <a:defRPr sz="3600" b="1">
          <a:solidFill>
            <a:schemeClr val="accent1"/>
          </a:solidFill>
          <a:latin typeface="Franklin Gothic Medium" panose="020B0603020102020204" pitchFamily="34" charset="0"/>
        </a:defRPr>
      </a:lvl5pPr>
      <a:lvl6pPr marL="457200" algn="l" rtl="0" fontAlgn="base">
        <a:lnSpc>
          <a:spcPct val="80000"/>
        </a:lnSpc>
        <a:spcBef>
          <a:spcPct val="0"/>
        </a:spcBef>
        <a:spcAft>
          <a:spcPct val="0"/>
        </a:spcAft>
        <a:defRPr sz="3600" b="1">
          <a:solidFill>
            <a:schemeClr val="accent1"/>
          </a:solidFill>
          <a:latin typeface="Franklin Gothic Medium" panose="020B0603020102020204" pitchFamily="34" charset="0"/>
        </a:defRPr>
      </a:lvl6pPr>
      <a:lvl7pPr marL="914400" algn="l" rtl="0" fontAlgn="base">
        <a:lnSpc>
          <a:spcPct val="80000"/>
        </a:lnSpc>
        <a:spcBef>
          <a:spcPct val="0"/>
        </a:spcBef>
        <a:spcAft>
          <a:spcPct val="0"/>
        </a:spcAft>
        <a:defRPr sz="3600" b="1">
          <a:solidFill>
            <a:schemeClr val="accent1"/>
          </a:solidFill>
          <a:latin typeface="Franklin Gothic Medium" panose="020B0603020102020204" pitchFamily="34" charset="0"/>
        </a:defRPr>
      </a:lvl7pPr>
      <a:lvl8pPr marL="1371600" algn="l" rtl="0" fontAlgn="base">
        <a:lnSpc>
          <a:spcPct val="80000"/>
        </a:lnSpc>
        <a:spcBef>
          <a:spcPct val="0"/>
        </a:spcBef>
        <a:spcAft>
          <a:spcPct val="0"/>
        </a:spcAft>
        <a:defRPr sz="3600" b="1">
          <a:solidFill>
            <a:schemeClr val="accent1"/>
          </a:solidFill>
          <a:latin typeface="Franklin Gothic Medium" panose="020B0603020102020204" pitchFamily="34" charset="0"/>
        </a:defRPr>
      </a:lvl8pPr>
      <a:lvl9pPr marL="1828800" algn="l" rtl="0" fontAlgn="base">
        <a:lnSpc>
          <a:spcPct val="80000"/>
        </a:lnSpc>
        <a:spcBef>
          <a:spcPct val="0"/>
        </a:spcBef>
        <a:spcAft>
          <a:spcPct val="0"/>
        </a:spcAft>
        <a:defRPr sz="3600" b="1">
          <a:solidFill>
            <a:schemeClr val="accent1"/>
          </a:solidFill>
          <a:latin typeface="Franklin Gothic Medium" panose="020B0603020102020204" pitchFamily="34" charset="0"/>
        </a:defRPr>
      </a:lvl9pPr>
    </p:titleStyle>
    <p:bodyStyle>
      <a:lvl1pPr marL="273050" indent="-228600" algn="l" rtl="0" fontAlgn="base">
        <a:lnSpc>
          <a:spcPct val="90000"/>
        </a:lnSpc>
        <a:spcBef>
          <a:spcPts val="1800"/>
        </a:spcBef>
        <a:spcAft>
          <a:spcPct val="0"/>
        </a:spcAft>
        <a:buClr>
          <a:srgbClr val="595959"/>
        </a:buClr>
        <a:buSzPct val="80000"/>
        <a:buFont typeface="Arial" panose="020B0604020202020204" pitchFamily="34" charset="0"/>
        <a:buChar char="•"/>
        <a:defRPr sz="2000" kern="1200">
          <a:solidFill>
            <a:srgbClr val="595959"/>
          </a:solidFill>
          <a:latin typeface="+mn-lt"/>
          <a:ea typeface="+mn-ea"/>
          <a:cs typeface="+mn-cs"/>
        </a:defRPr>
      </a:lvl1pPr>
      <a:lvl2pPr marL="593725" indent="-228600" algn="l" rtl="0" fontAlgn="base">
        <a:lnSpc>
          <a:spcPct val="90000"/>
        </a:lnSpc>
        <a:spcBef>
          <a:spcPts val="1000"/>
        </a:spcBef>
        <a:spcAft>
          <a:spcPct val="0"/>
        </a:spcAft>
        <a:buClr>
          <a:srgbClr val="595959"/>
        </a:buClr>
        <a:buSzPct val="80000"/>
        <a:buFont typeface="Arial" panose="020B0604020202020204" pitchFamily="34" charset="0"/>
        <a:buChar char="•"/>
        <a:defRPr kern="1200">
          <a:solidFill>
            <a:srgbClr val="595959"/>
          </a:solidFill>
          <a:latin typeface="+mn-lt"/>
          <a:ea typeface="+mn-ea"/>
          <a:cs typeface="+mn-cs"/>
        </a:defRPr>
      </a:lvl2pPr>
      <a:lvl3pPr marL="776288" indent="-182563" algn="l" rtl="0" fontAlgn="base">
        <a:lnSpc>
          <a:spcPct val="90000"/>
        </a:lnSpc>
        <a:spcBef>
          <a:spcPts val="600"/>
        </a:spcBef>
        <a:spcAft>
          <a:spcPct val="0"/>
        </a:spcAft>
        <a:buClr>
          <a:srgbClr val="595959"/>
        </a:buClr>
        <a:buSzPct val="80000"/>
        <a:buFont typeface="Arial" panose="020B0604020202020204" pitchFamily="34" charset="0"/>
        <a:buChar char="•"/>
        <a:defRPr sz="1600" kern="1200">
          <a:solidFill>
            <a:srgbClr val="595959"/>
          </a:solidFill>
          <a:latin typeface="+mn-lt"/>
          <a:ea typeface="+mn-ea"/>
          <a:cs typeface="+mn-cs"/>
        </a:defRPr>
      </a:lvl3pPr>
      <a:lvl4pPr marL="958850" indent="-182563" algn="l" rtl="0" fontAlgn="base">
        <a:lnSpc>
          <a:spcPct val="90000"/>
        </a:lnSpc>
        <a:spcBef>
          <a:spcPts val="600"/>
        </a:spcBef>
        <a:spcAft>
          <a:spcPct val="0"/>
        </a:spcAft>
        <a:buClr>
          <a:srgbClr val="595959"/>
        </a:buClr>
        <a:buSzPct val="80000"/>
        <a:buFont typeface="Arial" panose="020B0604020202020204" pitchFamily="34" charset="0"/>
        <a:buChar char="•"/>
        <a:defRPr sz="1400" kern="1200">
          <a:solidFill>
            <a:srgbClr val="595959"/>
          </a:solidFill>
          <a:latin typeface="+mn-lt"/>
          <a:ea typeface="+mn-ea"/>
          <a:cs typeface="+mn-cs"/>
        </a:defRPr>
      </a:lvl4pPr>
      <a:lvl5pPr marL="1096963" indent="-136525" algn="l" rtl="0" fontAlgn="base">
        <a:lnSpc>
          <a:spcPct val="90000"/>
        </a:lnSpc>
        <a:spcBef>
          <a:spcPts val="600"/>
        </a:spcBef>
        <a:spcAft>
          <a:spcPct val="0"/>
        </a:spcAft>
        <a:buClr>
          <a:srgbClr val="595959"/>
        </a:buClr>
        <a:buSzPct val="80000"/>
        <a:buFont typeface="Arial" panose="020B0604020202020204" pitchFamily="34" charset="0"/>
        <a:buChar char="•"/>
        <a:defRPr sz="1400" kern="1200">
          <a:solidFill>
            <a:srgbClr val="595959"/>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www.aure.s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OgQ3Z-GVYg"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hyperlink" Target="http://www.youtube.com/watch?v=4HKy5OGhfC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hyperlink" Target="http://www.enertec.si/solarna-energija" TargetMode="External"/><Relationship Id="rId13" Type="http://schemas.openxmlformats.org/officeDocument/2006/relationships/hyperlink" Target="http://www.vaillant.si/Uporabniki/Proizvodi/Solar" TargetMode="External"/><Relationship Id="rId3" Type="http://schemas.openxmlformats.org/officeDocument/2006/relationships/hyperlink" Target="http://www.techaton.eu/soncne-elektrarne/izvedbe-soncnih-elektrarn.html" TargetMode="External"/><Relationship Id="rId7" Type="http://schemas.openxmlformats.org/officeDocument/2006/relationships/hyperlink" Target="http://www.nastrehi.net/strokovni-prispevki/solarna-energija/209-zgodovina-kronologija-razvoja-solarne-tehnologije-oz-uporabe-sonne-energije.html" TargetMode="External"/><Relationship Id="rId12" Type="http://schemas.openxmlformats.org/officeDocument/2006/relationships/hyperlink" Target="http://kek.si/Solar" TargetMode="External"/><Relationship Id="rId2" Type="http://schemas.openxmlformats.org/officeDocument/2006/relationships/hyperlink" Target="http://www.techaton.eu/soncne-elektrarne/zakaj-soncna-elektrarna.html" TargetMode="External"/><Relationship Id="rId1" Type="http://schemas.openxmlformats.org/officeDocument/2006/relationships/slideLayout" Target="../slideLayouts/slideLayout3.xml"/><Relationship Id="rId6" Type="http://schemas.openxmlformats.org/officeDocument/2006/relationships/hyperlink" Target="http://sl.wikipedia.org/wiki/Son%C4%8Dna_energija" TargetMode="External"/><Relationship Id="rId11" Type="http://schemas.openxmlformats.org/officeDocument/2006/relationships/hyperlink" Target="http://www.solarix.si/Vakuumski-solarni-sistemi" TargetMode="External"/><Relationship Id="rId5" Type="http://schemas.openxmlformats.org/officeDocument/2006/relationships/hyperlink" Target="http://www.energija-solar.si/" TargetMode="External"/><Relationship Id="rId10" Type="http://schemas.openxmlformats.org/officeDocument/2006/relationships/hyperlink" Target="http://solarni-sistemi-wagner.si/soncna_energija/solarno_ogrevanje_in_topla_voda/vecji_solarni_sistemi_in_solarne_strehe/" TargetMode="External"/><Relationship Id="rId4" Type="http://schemas.openxmlformats.org/officeDocument/2006/relationships/hyperlink" Target="http://www.svarun.com/son_ne_elektrarne.html" TargetMode="External"/><Relationship Id="rId9" Type="http://schemas.openxmlformats.org/officeDocument/2006/relationships/hyperlink" Target="http://www.solarenergy.com/" TargetMode="External"/><Relationship Id="rId14" Type="http://schemas.openxmlformats.org/officeDocument/2006/relationships/hyperlink" Target="http://www.solarni-sistem.si/vmch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E08D6526-CEAA-4EB7-AC73-AF7C6E46D0B8}"/>
              </a:ext>
            </a:extLst>
          </p:cNvPr>
          <p:cNvSpPr>
            <a:spLocks noGrp="1"/>
          </p:cNvSpPr>
          <p:nvPr>
            <p:ph type="ctrTitle"/>
          </p:nvPr>
        </p:nvSpPr>
        <p:spPr>
          <a:xfrm>
            <a:off x="3594100" y="1071563"/>
            <a:ext cx="5029200" cy="2514600"/>
          </a:xfrm>
        </p:spPr>
        <p:txBody>
          <a:bodyPr anchor="ctr"/>
          <a:lstStyle/>
          <a:p>
            <a:pPr algn="ctr"/>
            <a:r>
              <a:rPr lang="sl-SI" altLang="sl-SI" sz="8800">
                <a:solidFill>
                  <a:srgbClr val="00AEEF"/>
                </a:solidFill>
              </a:rPr>
              <a:t>SONČNA ENERGIJA</a:t>
            </a:r>
          </a:p>
        </p:txBody>
      </p:sp>
      <p:sp>
        <p:nvSpPr>
          <p:cNvPr id="7171" name="Podnaslov 2">
            <a:extLst>
              <a:ext uri="{FF2B5EF4-FFF2-40B4-BE49-F238E27FC236}">
                <a16:creationId xmlns:a16="http://schemas.microsoft.com/office/drawing/2014/main" id="{BD4E5316-2321-4BAC-AB08-85714E19AB66}"/>
              </a:ext>
            </a:extLst>
          </p:cNvPr>
          <p:cNvSpPr>
            <a:spLocks noGrp="1"/>
          </p:cNvSpPr>
          <p:nvPr>
            <p:ph type="subTitle" idx="1"/>
          </p:nvPr>
        </p:nvSpPr>
        <p:spPr>
          <a:xfrm>
            <a:off x="3522663" y="3786188"/>
            <a:ext cx="5029200" cy="1397000"/>
          </a:xfrm>
        </p:spPr>
        <p:txBody>
          <a:bodyPr anchor="ctr"/>
          <a:lstStyle/>
          <a:p>
            <a:pPr algn="ctr">
              <a:spcBef>
                <a:spcPct val="0"/>
              </a:spcBef>
            </a:pPr>
            <a:endParaRPr lang="sl-SI" altLang="sl-SI" sz="4400" dirty="0">
              <a:solidFill>
                <a:srgbClr val="595959"/>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7D151293-1B68-47FB-9AAC-24773DCCEBA7}"/>
              </a:ext>
            </a:extLst>
          </p:cNvPr>
          <p:cNvSpPr>
            <a:spLocks noGrp="1"/>
          </p:cNvSpPr>
          <p:nvPr>
            <p:ph type="title"/>
          </p:nvPr>
        </p:nvSpPr>
        <p:spPr>
          <a:xfrm>
            <a:off x="1022350" y="0"/>
            <a:ext cx="8686800" cy="1785938"/>
          </a:xfrm>
        </p:spPr>
        <p:txBody>
          <a:bodyPr/>
          <a:lstStyle/>
          <a:p>
            <a:r>
              <a:rPr lang="sl-SI" altLang="sl-SI"/>
              <a:t>HVALA ZA POZORNOST!</a:t>
            </a:r>
          </a:p>
        </p:txBody>
      </p:sp>
      <p:sp>
        <p:nvSpPr>
          <p:cNvPr id="16387" name="Ograda besedila 2">
            <a:extLst>
              <a:ext uri="{FF2B5EF4-FFF2-40B4-BE49-F238E27FC236}">
                <a16:creationId xmlns:a16="http://schemas.microsoft.com/office/drawing/2014/main" id="{B62C8839-F1EF-46F6-8872-954C6A55DFC8}"/>
              </a:ext>
            </a:extLst>
          </p:cNvPr>
          <p:cNvSpPr>
            <a:spLocks noGrp="1"/>
          </p:cNvSpPr>
          <p:nvPr>
            <p:ph type="body" idx="1"/>
          </p:nvPr>
        </p:nvSpPr>
        <p:spPr>
          <a:xfrm>
            <a:off x="1065213" y="3124200"/>
            <a:ext cx="8686800" cy="1371600"/>
          </a:xfrm>
        </p:spPr>
        <p:txBody>
          <a:bodyPr/>
          <a:lstStyle/>
          <a:p>
            <a:endParaRPr lang="sl-SI" altLang="sl-SI">
              <a:solidFill>
                <a:srgbClr val="595959"/>
              </a:solidFill>
            </a:endParaRPr>
          </a:p>
        </p:txBody>
      </p:sp>
      <p:pic>
        <p:nvPicPr>
          <p:cNvPr id="16388" name="Slika 3" descr="Fotovoltaika-UniCredit_Bank.jpg">
            <a:extLst>
              <a:ext uri="{FF2B5EF4-FFF2-40B4-BE49-F238E27FC236}">
                <a16:creationId xmlns:a16="http://schemas.microsoft.com/office/drawing/2014/main" id="{63A45F7A-B190-424B-BDC6-B67F52D65E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2357438"/>
            <a:ext cx="3429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EA30D60D-9FDF-4028-89C6-A4E32E099F03}"/>
              </a:ext>
            </a:extLst>
          </p:cNvPr>
          <p:cNvSpPr>
            <a:spLocks noGrp="1"/>
          </p:cNvSpPr>
          <p:nvPr>
            <p:ph type="title"/>
          </p:nvPr>
        </p:nvSpPr>
        <p:spPr>
          <a:xfrm>
            <a:off x="1065213" y="0"/>
            <a:ext cx="8686800" cy="1785938"/>
          </a:xfrm>
        </p:spPr>
        <p:txBody>
          <a:bodyPr/>
          <a:lstStyle/>
          <a:p>
            <a:r>
              <a:rPr lang="sl-SI" altLang="sl-SI"/>
              <a:t>KORISTI  SONČNIH CELIC</a:t>
            </a:r>
            <a:br>
              <a:rPr lang="sl-SI" altLang="sl-SI"/>
            </a:br>
            <a:endParaRPr lang="sl-SI" altLang="sl-SI"/>
          </a:p>
        </p:txBody>
      </p:sp>
      <p:pic>
        <p:nvPicPr>
          <p:cNvPr id="8195" name="Slika 3" descr="Solar_land_area.png">
            <a:extLst>
              <a:ext uri="{FF2B5EF4-FFF2-40B4-BE49-F238E27FC236}">
                <a16:creationId xmlns:a16="http://schemas.microsoft.com/office/drawing/2014/main" id="{C24DBDA5-EA8E-429F-8123-9CB5CF849B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4421188"/>
            <a:ext cx="345122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grada besedila 2">
            <a:extLst>
              <a:ext uri="{FF2B5EF4-FFF2-40B4-BE49-F238E27FC236}">
                <a16:creationId xmlns:a16="http://schemas.microsoft.com/office/drawing/2014/main" id="{CE4EB29F-B034-4810-AF6D-6CE5EB4D22D9}"/>
              </a:ext>
            </a:extLst>
          </p:cNvPr>
          <p:cNvSpPr>
            <a:spLocks noGrp="1"/>
          </p:cNvSpPr>
          <p:nvPr>
            <p:ph type="body" idx="1"/>
          </p:nvPr>
        </p:nvSpPr>
        <p:spPr>
          <a:xfrm>
            <a:off x="1093788" y="1071563"/>
            <a:ext cx="9529762" cy="5000625"/>
          </a:xfrm>
        </p:spPr>
        <p:txBody>
          <a:bodyPr/>
          <a:lstStyle/>
          <a:p>
            <a:r>
              <a:rPr lang="sl-SI" altLang="sl-SI" b="1">
                <a:solidFill>
                  <a:srgbClr val="595959"/>
                </a:solidFill>
              </a:rPr>
              <a:t>KORISTI  FOTOVOLTAIČNIH  KOLEKTORJEV</a:t>
            </a:r>
            <a:endParaRPr lang="sl-SI" altLang="sl-SI">
              <a:solidFill>
                <a:srgbClr val="595959"/>
              </a:solidFill>
            </a:endParaRPr>
          </a:p>
          <a:p>
            <a:pPr>
              <a:buFont typeface="Arial" panose="020B0604020202020204" pitchFamily="34" charset="0"/>
              <a:buBlip>
                <a:blip r:embed="rId3"/>
              </a:buBlip>
            </a:pPr>
            <a:r>
              <a:rPr lang="sl-SI" altLang="sl-SI">
                <a:solidFill>
                  <a:srgbClr val="595959"/>
                </a:solidFill>
              </a:rPr>
              <a:t>Okolju prijazni sistemi, ki dolgoročno zmanjšujejo emisije škodljivih snovi.</a:t>
            </a:r>
          </a:p>
          <a:p>
            <a:pPr>
              <a:buFont typeface="Arial" panose="020B0604020202020204" pitchFamily="34" charset="0"/>
              <a:buBlip>
                <a:blip r:embed="rId3"/>
              </a:buBlip>
            </a:pPr>
            <a:r>
              <a:rPr lang="sl-SI" altLang="sl-SI">
                <a:solidFill>
                  <a:srgbClr val="595959"/>
                </a:solidFill>
              </a:rPr>
              <a:t>Neizčrpen vir energije, dostopen vsem.</a:t>
            </a:r>
          </a:p>
          <a:p>
            <a:pPr>
              <a:buFont typeface="Arial" panose="020B0604020202020204" pitchFamily="34" charset="0"/>
              <a:buBlip>
                <a:blip r:embed="rId3"/>
              </a:buBlip>
            </a:pPr>
            <a:r>
              <a:rPr lang="sl-SI" altLang="sl-SI">
                <a:solidFill>
                  <a:srgbClr val="595959"/>
                </a:solidFill>
              </a:rPr>
              <a:t>Učinkovita in preprosta oblika koriščenja energije, s katero že od prvega sončnega žarka dalje prihranite denar.</a:t>
            </a:r>
          </a:p>
          <a:p>
            <a:pPr>
              <a:buFont typeface="Arial" panose="020B0604020202020204" pitchFamily="34" charset="0"/>
              <a:buBlip>
                <a:blip r:embed="rId3"/>
              </a:buBlip>
            </a:pPr>
            <a:r>
              <a:rPr lang="sl-SI" altLang="sl-SI">
                <a:solidFill>
                  <a:srgbClr val="595959"/>
                </a:solidFill>
              </a:rPr>
              <a:t>Nizki stroški vzdrževanja in investicije.</a:t>
            </a:r>
          </a:p>
          <a:p>
            <a:pPr>
              <a:buFont typeface="Arial" panose="020B0604020202020204" pitchFamily="34" charset="0"/>
              <a:buBlip>
                <a:blip r:embed="rId3"/>
              </a:buBlip>
            </a:pPr>
            <a:r>
              <a:rPr lang="sl-SI" altLang="sl-SI">
                <a:solidFill>
                  <a:srgbClr val="595959"/>
                </a:solidFill>
              </a:rPr>
              <a:t>Neodvisnost od dviga cen energentov, kot sta olje in plin.</a:t>
            </a:r>
          </a:p>
          <a:p>
            <a:pPr>
              <a:buFont typeface="Arial" panose="020B0604020202020204" pitchFamily="34" charset="0"/>
              <a:buBlip>
                <a:blip r:embed="rId3"/>
              </a:buBlip>
            </a:pPr>
            <a:r>
              <a:rPr lang="sl-SI" altLang="sl-SI">
                <a:solidFill>
                  <a:srgbClr val="595959"/>
                </a:solidFill>
              </a:rPr>
              <a:t>Sodobna solarna tehnika na strehi daje večjo vrednost zgradbi, poleg tega je tudi viden znak vključevanja v varstvo okolja.</a:t>
            </a:r>
          </a:p>
          <a:p>
            <a:pPr>
              <a:buFont typeface="Arial" panose="020B0604020202020204" pitchFamily="34" charset="0"/>
              <a:buBlip>
                <a:blip r:embed="rId3"/>
              </a:buBlip>
            </a:pPr>
            <a:r>
              <a:rPr lang="sl-SI" altLang="sl-SI">
                <a:solidFill>
                  <a:srgbClr val="595959"/>
                </a:solidFill>
              </a:rPr>
              <a:t>Okolju prijazno energijo subvencionira država. Informacije o subvencijah najdete na </a:t>
            </a:r>
            <a:r>
              <a:rPr lang="sl-SI" altLang="sl-SI">
                <a:solidFill>
                  <a:srgbClr val="595959"/>
                </a:solidFill>
                <a:hlinkClick r:id="rId4" tooltip="Naslov: Ministrstvo za okolje in prostor Sektor za aktivnosti učinkovite rabe in obnovljivih virov energije"/>
              </a:rPr>
              <a:t>www.aure.si</a:t>
            </a:r>
            <a:r>
              <a:rPr lang="sl-SI" altLang="sl-SI">
                <a:solidFill>
                  <a:srgbClr val="595959"/>
                </a:solidFill>
              </a:rPr>
              <a:t>.</a:t>
            </a:r>
          </a:p>
          <a:p>
            <a:endParaRPr lang="sl-SI" altLang="sl-SI">
              <a:solidFill>
                <a:srgbClr val="595959"/>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D86649BD-4BAC-4AF5-979F-C0F225E4B632}"/>
              </a:ext>
            </a:extLst>
          </p:cNvPr>
          <p:cNvSpPr>
            <a:spLocks noGrp="1"/>
          </p:cNvSpPr>
          <p:nvPr>
            <p:ph type="title"/>
          </p:nvPr>
        </p:nvSpPr>
        <p:spPr>
          <a:xfrm>
            <a:off x="1065213" y="533400"/>
            <a:ext cx="8686800" cy="2286000"/>
          </a:xfrm>
        </p:spPr>
        <p:txBody>
          <a:bodyPr/>
          <a:lstStyle/>
          <a:p>
            <a:r>
              <a:rPr lang="sl-SI" altLang="sl-SI"/>
              <a:t>KORISTI  SONČNIH KOLEKTORJEV</a:t>
            </a:r>
            <a:br>
              <a:rPr lang="sl-SI" altLang="sl-SI"/>
            </a:br>
            <a:endParaRPr lang="sl-SI" altLang="sl-SI"/>
          </a:p>
        </p:txBody>
      </p:sp>
      <p:pic>
        <p:nvPicPr>
          <p:cNvPr id="9219" name="Slika 3" descr="delovanje-solarnih-sistemov.jpg">
            <a:extLst>
              <a:ext uri="{FF2B5EF4-FFF2-40B4-BE49-F238E27FC236}">
                <a16:creationId xmlns:a16="http://schemas.microsoft.com/office/drawing/2014/main" id="{2F0169F9-04E9-404B-B6B6-1FA1420026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94788" y="4227513"/>
            <a:ext cx="30940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Ograda besedila 2">
            <a:extLst>
              <a:ext uri="{FF2B5EF4-FFF2-40B4-BE49-F238E27FC236}">
                <a16:creationId xmlns:a16="http://schemas.microsoft.com/office/drawing/2014/main" id="{5FF9227D-B808-4066-8948-6D74C5565BD6}"/>
              </a:ext>
            </a:extLst>
          </p:cNvPr>
          <p:cNvSpPr>
            <a:spLocks noGrp="1"/>
          </p:cNvSpPr>
          <p:nvPr>
            <p:ph type="body" idx="1"/>
          </p:nvPr>
        </p:nvSpPr>
        <p:spPr>
          <a:xfrm>
            <a:off x="1065213" y="2214563"/>
            <a:ext cx="10529887" cy="4357687"/>
          </a:xfrm>
        </p:spPr>
        <p:txBody>
          <a:bodyPr/>
          <a:lstStyle/>
          <a:p>
            <a:pPr>
              <a:buFont typeface="Arial" panose="020B0604020202020204" pitchFamily="34" charset="0"/>
              <a:buBlip>
                <a:blip r:embed="rId3"/>
              </a:buBlip>
            </a:pPr>
            <a:r>
              <a:rPr lang="sl-SI" altLang="sl-SI">
                <a:solidFill>
                  <a:srgbClr val="595959"/>
                </a:solidFill>
              </a:rPr>
              <a:t>Direkten prenos toplote, grelni medij kroži po ceveh.</a:t>
            </a:r>
          </a:p>
          <a:p>
            <a:pPr>
              <a:buFont typeface="Arial" panose="020B0604020202020204" pitchFamily="34" charset="0"/>
              <a:buBlip>
                <a:blip r:embed="rId3"/>
              </a:buBlip>
            </a:pPr>
            <a:r>
              <a:rPr lang="sl-SI" altLang="sl-SI">
                <a:solidFill>
                  <a:srgbClr val="595959"/>
                </a:solidFill>
              </a:rPr>
              <a:t>Manjše izgube toplote zaradi direktnega segrevanja</a:t>
            </a:r>
          </a:p>
          <a:p>
            <a:pPr>
              <a:buFont typeface="Arial" panose="020B0604020202020204" pitchFamily="34" charset="0"/>
              <a:buBlip>
                <a:blip r:embed="rId3"/>
              </a:buBlip>
            </a:pPr>
            <a:r>
              <a:rPr lang="sl-SI" altLang="sl-SI">
                <a:solidFill>
                  <a:srgbClr val="595959"/>
                </a:solidFill>
              </a:rPr>
              <a:t>Kolektorji se segrevajo celo leto, ne glede na vpadni kot sončnih žarkov</a:t>
            </a:r>
          </a:p>
          <a:p>
            <a:pPr>
              <a:buFont typeface="Arial" panose="020B0604020202020204" pitchFamily="34" charset="0"/>
              <a:buBlip>
                <a:blip r:embed="rId3"/>
              </a:buBlip>
            </a:pPr>
            <a:r>
              <a:rPr lang="sl-SI" altLang="sl-SI">
                <a:solidFill>
                  <a:srgbClr val="595959"/>
                </a:solidFill>
              </a:rPr>
              <a:t>Odporni so na nenadne podnebne spremembe, točo in sneg</a:t>
            </a:r>
          </a:p>
          <a:p>
            <a:pPr>
              <a:buFont typeface="Arial" panose="020B0604020202020204" pitchFamily="34" charset="0"/>
              <a:buBlip>
                <a:blip r:embed="rId3"/>
              </a:buBlip>
            </a:pPr>
            <a:r>
              <a:rPr lang="sl-SI" altLang="sl-SI">
                <a:solidFill>
                  <a:srgbClr val="595959"/>
                </a:solidFill>
              </a:rPr>
              <a:t>Delovanje je neodvisno od temperature okolja</a:t>
            </a:r>
          </a:p>
          <a:p>
            <a:pPr>
              <a:buFont typeface="Arial" panose="020B0604020202020204" pitchFamily="34" charset="0"/>
              <a:buBlip>
                <a:blip r:embed="rId3"/>
              </a:buBlip>
            </a:pPr>
            <a:r>
              <a:rPr lang="sl-SI" altLang="sl-SI">
                <a:solidFill>
                  <a:srgbClr val="595959"/>
                </a:solidFill>
              </a:rPr>
              <a:t>Inteligentna regulacija skrbi za zalogo segrete vode in varuje sistem pred pregrevanjem</a:t>
            </a:r>
          </a:p>
          <a:p>
            <a:endParaRPr lang="sl-SI" altLang="sl-SI">
              <a:solidFill>
                <a:srgbClr val="595959"/>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lika 3" descr="Soncna_Celica.jpg">
            <a:extLst>
              <a:ext uri="{FF2B5EF4-FFF2-40B4-BE49-F238E27FC236}">
                <a16:creationId xmlns:a16="http://schemas.microsoft.com/office/drawing/2014/main" id="{B92864D8-FC38-440C-A401-39748E324AA8}"/>
              </a:ext>
            </a:extLst>
          </p:cNvPr>
          <p:cNvPicPr>
            <a:picLocks noChangeAspect="1"/>
          </p:cNvPicPr>
          <p:nvPr/>
        </p:nvPicPr>
        <p:blipFill>
          <a:blip r:embed="rId2">
            <a:extLst>
              <a:ext uri="{28A0092B-C50C-407E-A947-70E740481C1C}">
                <a14:useLocalDpi xmlns:a14="http://schemas.microsoft.com/office/drawing/2010/main" val="0"/>
              </a:ext>
            </a:extLst>
          </a:blip>
          <a:srcRect l="57690"/>
          <a:stretch>
            <a:fillRect/>
          </a:stretch>
        </p:blipFill>
        <p:spPr bwMode="auto">
          <a:xfrm>
            <a:off x="9094788" y="3143250"/>
            <a:ext cx="309403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Naslov 1">
            <a:extLst>
              <a:ext uri="{FF2B5EF4-FFF2-40B4-BE49-F238E27FC236}">
                <a16:creationId xmlns:a16="http://schemas.microsoft.com/office/drawing/2014/main" id="{75A18FE8-7238-4CB3-8704-2140D4AFDEEB}"/>
              </a:ext>
            </a:extLst>
          </p:cNvPr>
          <p:cNvSpPr>
            <a:spLocks noGrp="1"/>
          </p:cNvSpPr>
          <p:nvPr>
            <p:ph type="title"/>
          </p:nvPr>
        </p:nvSpPr>
        <p:spPr>
          <a:xfrm>
            <a:off x="1065213" y="533400"/>
            <a:ext cx="8686800" cy="2286000"/>
          </a:xfrm>
        </p:spPr>
        <p:txBody>
          <a:bodyPr/>
          <a:lstStyle/>
          <a:p>
            <a:r>
              <a:rPr lang="sl-SI" altLang="sl-SI"/>
              <a:t>KAKO DELUJE SONČNA CELICA </a:t>
            </a:r>
            <a:br>
              <a:rPr lang="sl-SI" altLang="sl-SI"/>
            </a:br>
            <a:endParaRPr lang="sl-SI" altLang="sl-SI"/>
          </a:p>
        </p:txBody>
      </p:sp>
      <p:sp>
        <p:nvSpPr>
          <p:cNvPr id="10244" name="Ograda besedila 2">
            <a:extLst>
              <a:ext uri="{FF2B5EF4-FFF2-40B4-BE49-F238E27FC236}">
                <a16:creationId xmlns:a16="http://schemas.microsoft.com/office/drawing/2014/main" id="{70F46D4A-2F2F-4642-9B83-D474DA8E869A}"/>
              </a:ext>
            </a:extLst>
          </p:cNvPr>
          <p:cNvSpPr>
            <a:spLocks noGrp="1"/>
          </p:cNvSpPr>
          <p:nvPr>
            <p:ph type="body" idx="1"/>
          </p:nvPr>
        </p:nvSpPr>
        <p:spPr>
          <a:xfrm>
            <a:off x="1022350" y="2071688"/>
            <a:ext cx="8686800" cy="4357687"/>
          </a:xfrm>
        </p:spPr>
        <p:txBody>
          <a:bodyPr/>
          <a:lstStyle/>
          <a:p>
            <a:r>
              <a:rPr lang="sl-SI" altLang="sl-SI">
                <a:solidFill>
                  <a:srgbClr val="595959"/>
                </a:solidFill>
              </a:rPr>
              <a:t>Silicij je material, ki ob izpostavljenosti sončni svetlobi sprošča elektrone, kar povzroča nastajanje električnega toka in s tem enosmerne napetosti. Elektriko proizvajajo dokler na njih seva sončna svetloba, zato skoraj ne potrebujejo vzdrževanja, ne onesnažujejo okolja in ne povzročajo hrupa, zato je proizvajanje elektrike na ta način najčistejše in najbolj varno. Njihova življenjska doba je 40 let.</a:t>
            </a:r>
            <a:br>
              <a:rPr lang="sl-SI" altLang="sl-SI">
                <a:solidFill>
                  <a:srgbClr val="595959"/>
                </a:solidFill>
              </a:rPr>
            </a:br>
            <a:endParaRPr lang="sl-SI" altLang="sl-SI">
              <a:solidFill>
                <a:srgbClr val="595959"/>
              </a:solidFill>
            </a:endParaRPr>
          </a:p>
          <a:p>
            <a:r>
              <a:rPr lang="sl-SI" altLang="sl-SI">
                <a:solidFill>
                  <a:srgbClr val="595959"/>
                </a:solidFill>
              </a:rPr>
              <a:t>Video o delovanju sončne celice: </a:t>
            </a:r>
            <a:r>
              <a:rPr lang="sl-SI" altLang="sl-SI">
                <a:solidFill>
                  <a:srgbClr val="595959"/>
                </a:solidFill>
                <a:hlinkClick r:id="rId3"/>
              </a:rPr>
              <a:t>http://www.youtube.com/watch?v=tOgQ3Z-GVYg</a:t>
            </a:r>
            <a:endParaRPr lang="sl-SI" altLang="sl-SI">
              <a:solidFill>
                <a:srgbClr val="595959"/>
              </a:solidFill>
            </a:endParaRPr>
          </a:p>
          <a:p>
            <a:r>
              <a:rPr lang="sl-SI" altLang="sl-SI">
                <a:solidFill>
                  <a:srgbClr val="595959"/>
                </a:solidFill>
              </a:rPr>
              <a:t>Video o izdelavi sončne celice:</a:t>
            </a:r>
          </a:p>
          <a:p>
            <a:r>
              <a:rPr lang="sl-SI" altLang="sl-SI">
                <a:solidFill>
                  <a:srgbClr val="595959"/>
                </a:solidFill>
                <a:hlinkClick r:id="rId4"/>
              </a:rPr>
              <a:t>http://www.youtube.com/watch?v=4HKy5OGhfCM</a:t>
            </a:r>
            <a:endParaRPr lang="sl-SI" altLang="sl-SI">
              <a:solidFill>
                <a:srgbClr val="595959"/>
              </a:solidFill>
            </a:endParaRPr>
          </a:p>
          <a:p>
            <a:endParaRPr lang="sl-SI" altLang="sl-SI">
              <a:solidFill>
                <a:srgbClr val="595959"/>
              </a:solidFill>
            </a:endParaRPr>
          </a:p>
          <a:p>
            <a:endParaRPr lang="sl-SI" altLang="sl-SI">
              <a:solidFill>
                <a:srgbClr val="595959"/>
              </a:solidFill>
            </a:endParaRPr>
          </a:p>
          <a:p>
            <a:endParaRPr lang="sl-SI" altLang="sl-SI">
              <a:solidFill>
                <a:srgbClr val="595959"/>
              </a:solidFill>
            </a:endParaRPr>
          </a:p>
          <a:p>
            <a:endParaRPr lang="sl-SI" altLang="sl-SI">
              <a:solidFill>
                <a:srgbClr val="595959"/>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lika 3" descr="hisa-fotovoltaika.jpg">
            <a:extLst>
              <a:ext uri="{FF2B5EF4-FFF2-40B4-BE49-F238E27FC236}">
                <a16:creationId xmlns:a16="http://schemas.microsoft.com/office/drawing/2014/main" id="{14A92872-96D4-40C4-A885-7200A6E7A5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4068763"/>
            <a:ext cx="487997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Naslov 1">
            <a:extLst>
              <a:ext uri="{FF2B5EF4-FFF2-40B4-BE49-F238E27FC236}">
                <a16:creationId xmlns:a16="http://schemas.microsoft.com/office/drawing/2014/main" id="{F6A9B7B7-D0F3-43CA-A973-9F9206954608}"/>
              </a:ext>
            </a:extLst>
          </p:cNvPr>
          <p:cNvSpPr>
            <a:spLocks noGrp="1"/>
          </p:cNvSpPr>
          <p:nvPr>
            <p:ph type="title"/>
          </p:nvPr>
        </p:nvSpPr>
        <p:spPr>
          <a:xfrm>
            <a:off x="1065213" y="533400"/>
            <a:ext cx="8686800" cy="2286000"/>
          </a:xfrm>
        </p:spPr>
        <p:txBody>
          <a:bodyPr/>
          <a:lstStyle/>
          <a:p>
            <a:r>
              <a:rPr lang="sl-SI" altLang="sl-SI"/>
              <a:t>GRADNJA SONČNE ELEKTRARNE</a:t>
            </a:r>
            <a:br>
              <a:rPr lang="sl-SI" altLang="sl-SI"/>
            </a:br>
            <a:endParaRPr lang="sl-SI" altLang="sl-SI"/>
          </a:p>
        </p:txBody>
      </p:sp>
      <p:sp>
        <p:nvSpPr>
          <p:cNvPr id="11268" name="Ograda besedila 2">
            <a:extLst>
              <a:ext uri="{FF2B5EF4-FFF2-40B4-BE49-F238E27FC236}">
                <a16:creationId xmlns:a16="http://schemas.microsoft.com/office/drawing/2014/main" id="{C54B3A4F-4CAC-4243-ADD4-B313BABD32BF}"/>
              </a:ext>
            </a:extLst>
          </p:cNvPr>
          <p:cNvSpPr>
            <a:spLocks noGrp="1"/>
          </p:cNvSpPr>
          <p:nvPr>
            <p:ph type="body" idx="1"/>
          </p:nvPr>
        </p:nvSpPr>
        <p:spPr>
          <a:xfrm>
            <a:off x="1065213" y="2357438"/>
            <a:ext cx="8686800" cy="4071937"/>
          </a:xfrm>
        </p:spPr>
        <p:txBody>
          <a:bodyPr/>
          <a:lstStyle/>
          <a:p>
            <a:r>
              <a:rPr lang="sl-SI" altLang="sl-SI">
                <a:solidFill>
                  <a:srgbClr val="595959"/>
                </a:solidFill>
              </a:rPr>
              <a:t>Začne se z upravnim postopkom pri elektro distributerju. Ta izda soglasje za priključitev, v katerem so navedeni projektni pogoji. In gradnja sončne elektrarne se lahko prične. Vzporedno z gradnjo se nadaljuje tudi upravni postopek. Po zaključeni gradnji sledi pregled elektrarne s strani distributerja, izvedejo se meritve in končno pregled elektrarne s strani pristojnega inšpektorata.</a:t>
            </a:r>
          </a:p>
          <a:p>
            <a:endParaRPr lang="sl-SI" altLang="sl-SI">
              <a:solidFill>
                <a:srgbClr val="595959"/>
              </a:solidFill>
            </a:endParaRPr>
          </a:p>
          <a:p>
            <a:endParaRPr lang="sl-SI" altLang="sl-SI">
              <a:solidFill>
                <a:srgbClr val="595959"/>
              </a:solidFill>
            </a:endParaRPr>
          </a:p>
          <a:p>
            <a:endParaRPr lang="sl-SI" altLang="sl-SI">
              <a:solidFill>
                <a:srgbClr val="595959"/>
              </a:solidFill>
            </a:endParaRPr>
          </a:p>
          <a:p>
            <a:endParaRPr lang="sl-SI" altLang="sl-SI">
              <a:solidFill>
                <a:srgbClr val="595959"/>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ka 3" descr="24-2-5ef1ef4a8d03d621.jpg">
            <a:extLst>
              <a:ext uri="{FF2B5EF4-FFF2-40B4-BE49-F238E27FC236}">
                <a16:creationId xmlns:a16="http://schemas.microsoft.com/office/drawing/2014/main" id="{0DC73BBB-381C-4658-AB00-DBA2E06E9B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3188" y="4429125"/>
            <a:ext cx="31956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Naslov 1">
            <a:extLst>
              <a:ext uri="{FF2B5EF4-FFF2-40B4-BE49-F238E27FC236}">
                <a16:creationId xmlns:a16="http://schemas.microsoft.com/office/drawing/2014/main" id="{01C1478B-1C11-40FA-B37D-431479E5C799}"/>
              </a:ext>
            </a:extLst>
          </p:cNvPr>
          <p:cNvSpPr>
            <a:spLocks noGrp="1"/>
          </p:cNvSpPr>
          <p:nvPr>
            <p:ph type="title"/>
          </p:nvPr>
        </p:nvSpPr>
        <p:spPr>
          <a:xfrm>
            <a:off x="1065213" y="533400"/>
            <a:ext cx="8686800" cy="2286000"/>
          </a:xfrm>
        </p:spPr>
        <p:txBody>
          <a:bodyPr/>
          <a:lstStyle/>
          <a:p>
            <a:r>
              <a:rPr lang="sl-SI" altLang="sl-SI"/>
              <a:t>Elektrarne postavljene na strehe objektov</a:t>
            </a:r>
            <a:br>
              <a:rPr lang="sl-SI" altLang="sl-SI"/>
            </a:br>
            <a:endParaRPr lang="sl-SI" altLang="sl-SI"/>
          </a:p>
        </p:txBody>
      </p:sp>
      <p:sp>
        <p:nvSpPr>
          <p:cNvPr id="3" name="Ograda besedila 2">
            <a:extLst>
              <a:ext uri="{FF2B5EF4-FFF2-40B4-BE49-F238E27FC236}">
                <a16:creationId xmlns:a16="http://schemas.microsoft.com/office/drawing/2014/main" id="{7D353E0A-39EB-4151-8ED5-DFF2CBD9FAC8}"/>
              </a:ext>
            </a:extLst>
          </p:cNvPr>
          <p:cNvSpPr>
            <a:spLocks noGrp="1"/>
          </p:cNvSpPr>
          <p:nvPr>
            <p:ph type="body" idx="1"/>
          </p:nvPr>
        </p:nvSpPr>
        <p:spPr>
          <a:xfrm>
            <a:off x="1065213" y="2214563"/>
            <a:ext cx="8686800" cy="4214812"/>
          </a:xfrm>
        </p:spPr>
        <p:txBody>
          <a:bodyPr rtlCol="0">
            <a:normAutofit lnSpcReduction="10000"/>
          </a:bodyPr>
          <a:lstStyle/>
          <a:p>
            <a:pPr fontAlgn="auto">
              <a:spcAft>
                <a:spcPts val="0"/>
              </a:spcAft>
              <a:buClr>
                <a:schemeClr val="tx1">
                  <a:lumMod val="65000"/>
                  <a:lumOff val="35000"/>
                </a:schemeClr>
              </a:buClr>
              <a:defRPr/>
            </a:pPr>
            <a:r>
              <a:rPr lang="sl-SI" dirty="0"/>
              <a:t>Gradbeno dovoljenje običajno ni potrebno, saj gre za investicijsko vzdrževalna dela. </a:t>
            </a:r>
          </a:p>
          <a:p>
            <a:pPr fontAlgn="auto">
              <a:spcAft>
                <a:spcPts val="0"/>
              </a:spcAft>
              <a:buClr>
                <a:schemeClr val="tx1">
                  <a:lumMod val="65000"/>
                  <a:lumOff val="35000"/>
                </a:schemeClr>
              </a:buClr>
              <a:defRPr/>
            </a:pPr>
            <a:r>
              <a:rPr lang="sl-SI" dirty="0"/>
              <a:t>V primeru 'umetnega naklona' se izvedba nekoliko podraži</a:t>
            </a:r>
          </a:p>
          <a:p>
            <a:pPr fontAlgn="auto">
              <a:spcAft>
                <a:spcPts val="0"/>
              </a:spcAft>
              <a:buClr>
                <a:schemeClr val="tx1">
                  <a:lumMod val="65000"/>
                  <a:lumOff val="35000"/>
                </a:schemeClr>
              </a:buClr>
              <a:defRPr/>
            </a:pPr>
            <a:r>
              <a:rPr lang="sl-SI" dirty="0"/>
              <a:t>Strehe, ki so najprimernejše za gradnjo so obrnjene proti jugu, idealen naklon strehe za Slovenijo je 30°. Strehe stanovanjskih hiš so ponavadi manjše in senčene zaradi dimnikov, anten... Bolj primerne so zato velike strehe gospodarskih poslopij, kot so razni hlevi, valilnice, žage, industrijske hale....</a:t>
            </a:r>
          </a:p>
          <a:p>
            <a:pPr fontAlgn="auto">
              <a:spcAft>
                <a:spcPts val="0"/>
              </a:spcAft>
              <a:buClr>
                <a:schemeClr val="tx1">
                  <a:lumMod val="65000"/>
                  <a:lumOff val="35000"/>
                </a:schemeClr>
              </a:buClr>
              <a:defRPr/>
            </a:pPr>
            <a:r>
              <a:rPr lang="sl-SI" dirty="0"/>
              <a:t>Poleg postavitve na strehi je možna tudi postavitev v fasado s posebno, "</a:t>
            </a:r>
            <a:r>
              <a:rPr lang="sl-SI" dirty="0" err="1"/>
              <a:t>glass</a:t>
            </a:r>
            <a:r>
              <a:rPr lang="sl-SI" dirty="0"/>
              <a:t>-</a:t>
            </a:r>
            <a:r>
              <a:rPr lang="sl-SI" dirty="0" err="1"/>
              <a:t>glass</a:t>
            </a:r>
            <a:r>
              <a:rPr lang="sl-SI" dirty="0"/>
              <a:t>" tehnologijo, ki omogoča veliko propustnost svetlobe.</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ka 3" descr="634897076216372085_solarne_celice_654vg.jpg">
            <a:extLst>
              <a:ext uri="{FF2B5EF4-FFF2-40B4-BE49-F238E27FC236}">
                <a16:creationId xmlns:a16="http://schemas.microsoft.com/office/drawing/2014/main" id="{5A313A15-FCA8-4B2E-A5C8-A0CDA3D4D6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4286250"/>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Naslov 1">
            <a:extLst>
              <a:ext uri="{FF2B5EF4-FFF2-40B4-BE49-F238E27FC236}">
                <a16:creationId xmlns:a16="http://schemas.microsoft.com/office/drawing/2014/main" id="{9B9E2AEE-C080-4E42-B8FB-96E8D4643C97}"/>
              </a:ext>
            </a:extLst>
          </p:cNvPr>
          <p:cNvSpPr>
            <a:spLocks noGrp="1"/>
          </p:cNvSpPr>
          <p:nvPr>
            <p:ph type="title"/>
          </p:nvPr>
        </p:nvSpPr>
        <p:spPr>
          <a:xfrm>
            <a:off x="1093788" y="571500"/>
            <a:ext cx="8686800" cy="1214438"/>
          </a:xfrm>
        </p:spPr>
        <p:txBody>
          <a:bodyPr/>
          <a:lstStyle/>
          <a:p>
            <a:r>
              <a:rPr lang="sl-SI" altLang="sl-SI"/>
              <a:t>Elektrarne na tleh</a:t>
            </a:r>
          </a:p>
        </p:txBody>
      </p:sp>
      <p:sp>
        <p:nvSpPr>
          <p:cNvPr id="13316" name="Ograda besedila 2">
            <a:extLst>
              <a:ext uri="{FF2B5EF4-FFF2-40B4-BE49-F238E27FC236}">
                <a16:creationId xmlns:a16="http://schemas.microsoft.com/office/drawing/2014/main" id="{D72C6A8A-C8DA-4892-81E4-4F2FBFCC6E03}"/>
              </a:ext>
            </a:extLst>
          </p:cNvPr>
          <p:cNvSpPr>
            <a:spLocks noGrp="1"/>
          </p:cNvSpPr>
          <p:nvPr>
            <p:ph type="body" idx="1"/>
          </p:nvPr>
        </p:nvSpPr>
        <p:spPr>
          <a:xfrm>
            <a:off x="1093788" y="1928813"/>
            <a:ext cx="8686800" cy="3571875"/>
          </a:xfrm>
        </p:spPr>
        <p:txBody>
          <a:bodyPr/>
          <a:lstStyle/>
          <a:p>
            <a:r>
              <a:rPr lang="sl-SI" altLang="sl-SI">
                <a:solidFill>
                  <a:srgbClr val="595959"/>
                </a:solidFill>
              </a:rPr>
              <a:t>Potrebna je zazidljiva površina in veljavno gradbeno dovoljenje</a:t>
            </a:r>
          </a:p>
          <a:p>
            <a:r>
              <a:rPr lang="sl-SI" altLang="sl-SI">
                <a:solidFill>
                  <a:srgbClr val="595959"/>
                </a:solidFill>
              </a:rPr>
              <a:t>Možni so fiksni ali sledilni sistemi</a:t>
            </a:r>
          </a:p>
          <a:p>
            <a:r>
              <a:rPr lang="sl-SI" altLang="sl-SI">
                <a:solidFill>
                  <a:srgbClr val="595959"/>
                </a:solidFill>
              </a:rPr>
              <a:t>Izkoristek sledilnih sistemov je do cca 35% večji od fiksnih</a:t>
            </a:r>
          </a:p>
          <a:p>
            <a:r>
              <a:rPr lang="sl-SI" altLang="sl-SI">
                <a:solidFill>
                  <a:srgbClr val="595959"/>
                </a:solidFill>
              </a:rPr>
              <a:t>Površina potrebna za postavitev sončne elektrarne na tleh je odvisna od lege parcele. Če je parcela rahlo dvignjena in obrnjena proti jugu, je potrebno manj prostora za isto moč, kot če je parcela povsem ravna, saj je potrebno upoštevati senčenje, ki nastane zaradi postavitve konstrukcije z določenim naklonom.</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Slika 3" descr="300px-Solar_Challenger_drawing.jpg">
            <a:extLst>
              <a:ext uri="{FF2B5EF4-FFF2-40B4-BE49-F238E27FC236}">
                <a16:creationId xmlns:a16="http://schemas.microsoft.com/office/drawing/2014/main" id="{17033B9D-858B-4E9F-91A4-2920F4685A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5118100"/>
            <a:ext cx="381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Naslov 1">
            <a:extLst>
              <a:ext uri="{FF2B5EF4-FFF2-40B4-BE49-F238E27FC236}">
                <a16:creationId xmlns:a16="http://schemas.microsoft.com/office/drawing/2014/main" id="{BED57FDD-3BE5-4B9D-97A4-38836DDCC41E}"/>
              </a:ext>
            </a:extLst>
          </p:cNvPr>
          <p:cNvSpPr>
            <a:spLocks noGrp="1"/>
          </p:cNvSpPr>
          <p:nvPr>
            <p:ph type="title"/>
          </p:nvPr>
        </p:nvSpPr>
        <p:spPr>
          <a:xfrm>
            <a:off x="1093788" y="428625"/>
            <a:ext cx="8686800" cy="1466850"/>
          </a:xfrm>
        </p:spPr>
        <p:txBody>
          <a:bodyPr/>
          <a:lstStyle/>
          <a:p>
            <a:r>
              <a:rPr lang="sl-SI" altLang="sl-SI"/>
              <a:t>Zgodovina</a:t>
            </a:r>
            <a:br>
              <a:rPr lang="sl-SI" altLang="sl-SI"/>
            </a:br>
            <a:endParaRPr lang="sl-SI" altLang="sl-SI"/>
          </a:p>
        </p:txBody>
      </p:sp>
      <p:sp>
        <p:nvSpPr>
          <p:cNvPr id="14340" name="Ograda besedila 2">
            <a:extLst>
              <a:ext uri="{FF2B5EF4-FFF2-40B4-BE49-F238E27FC236}">
                <a16:creationId xmlns:a16="http://schemas.microsoft.com/office/drawing/2014/main" id="{AFDC8D95-DBEA-4E0F-B402-DF405E01EACC}"/>
              </a:ext>
            </a:extLst>
          </p:cNvPr>
          <p:cNvSpPr>
            <a:spLocks noGrp="1"/>
          </p:cNvSpPr>
          <p:nvPr>
            <p:ph type="body" idx="1"/>
          </p:nvPr>
        </p:nvSpPr>
        <p:spPr>
          <a:xfrm>
            <a:off x="1093788" y="1428750"/>
            <a:ext cx="8686800" cy="4572000"/>
          </a:xfrm>
        </p:spPr>
        <p:txBody>
          <a:bodyPr/>
          <a:lstStyle/>
          <a:p>
            <a:pPr>
              <a:buFont typeface="Arial" panose="020B0604020202020204" pitchFamily="34" charset="0"/>
              <a:buBlip>
                <a:blip r:embed="rId3"/>
              </a:buBlip>
            </a:pPr>
            <a:r>
              <a:rPr lang="sl-SI" altLang="sl-SI">
                <a:solidFill>
                  <a:srgbClr val="595959"/>
                </a:solidFill>
              </a:rPr>
              <a:t>Leta 1954 je v ZDA »rojena« fotovoltaična tehnologija(D. Chapin, C. Fuller in G. Pearson) razvijejo silicijeve fotovoltaične celice v Bello-vih laboratorijih. Začetna učinkovitost je bila 4%.</a:t>
            </a:r>
          </a:p>
          <a:p>
            <a:pPr>
              <a:buFont typeface="Arial" panose="020B0604020202020204" pitchFamily="34" charset="0"/>
              <a:buBlip>
                <a:blip r:embed="rId3"/>
              </a:buBlip>
            </a:pPr>
            <a:r>
              <a:rPr lang="sl-SI" altLang="sl-SI">
                <a:solidFill>
                  <a:srgbClr val="595959"/>
                </a:solidFill>
              </a:rPr>
              <a:t>Leta 1955 je arhitekt F. Bridges zasnoval prvo poslovno stavbo, ki uporablja solarno energijo – pasivna poslovna stavba</a:t>
            </a:r>
          </a:p>
          <a:p>
            <a:pPr>
              <a:buFont typeface="Arial" panose="020B0604020202020204" pitchFamily="34" charset="0"/>
              <a:buBlip>
                <a:blip r:embed="rId3"/>
              </a:buBlip>
            </a:pPr>
            <a:r>
              <a:rPr lang="sl-SI" altLang="sl-SI">
                <a:solidFill>
                  <a:srgbClr val="595959"/>
                </a:solidFill>
              </a:rPr>
              <a:t>Leta 1981 Paul MacCready zgradi prvo letalo na solarni pogon (Solar Challenger), ki preleti Rokavski preliv</a:t>
            </a:r>
          </a:p>
          <a:p>
            <a:pPr>
              <a:buFont typeface="Arial" panose="020B0604020202020204" pitchFamily="34" charset="0"/>
              <a:buBlip>
                <a:blip r:embed="rId3"/>
              </a:buBlip>
            </a:pPr>
            <a:r>
              <a:rPr lang="sl-SI" altLang="sl-SI">
                <a:solidFill>
                  <a:srgbClr val="595959"/>
                </a:solidFill>
              </a:rPr>
              <a:t>Leta 1982 Avstralec H. Tholstrup s prvim avtomobilom na solarni pogon prevozi razdaljo med mesti Sydney – Perth (2800km) v 20 dneh. Istega leta Wolkswagen testira prve fotovoltaične nize, katere naj bi namestili na strehah.</a:t>
            </a:r>
          </a:p>
          <a:p>
            <a:endParaRPr lang="sl-SI" altLang="sl-SI">
              <a:solidFill>
                <a:srgbClr val="595959"/>
              </a:solidFill>
            </a:endParaRPr>
          </a:p>
        </p:txBody>
      </p:sp>
      <p:pic>
        <p:nvPicPr>
          <p:cNvPr id="14341" name="Slika 4" descr="prvi-komercialni-bojler-na-solarno-energijo.jpg">
            <a:extLst>
              <a:ext uri="{FF2B5EF4-FFF2-40B4-BE49-F238E27FC236}">
                <a16:creationId xmlns:a16="http://schemas.microsoft.com/office/drawing/2014/main" id="{68688CD2-8B9B-44E4-B1B5-7CBEB38A70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9825" y="4286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83D8ECDB-96B7-4D4B-A4B7-18C2B4B0EECA}"/>
              </a:ext>
            </a:extLst>
          </p:cNvPr>
          <p:cNvSpPr>
            <a:spLocks noGrp="1"/>
          </p:cNvSpPr>
          <p:nvPr>
            <p:ph type="title"/>
          </p:nvPr>
        </p:nvSpPr>
        <p:spPr>
          <a:xfrm>
            <a:off x="1093788" y="0"/>
            <a:ext cx="8686800" cy="966788"/>
          </a:xfrm>
        </p:spPr>
        <p:txBody>
          <a:bodyPr/>
          <a:lstStyle/>
          <a:p>
            <a:r>
              <a:rPr lang="sl-SI" altLang="sl-SI"/>
              <a:t>VIRI</a:t>
            </a:r>
          </a:p>
        </p:txBody>
      </p:sp>
      <p:sp>
        <p:nvSpPr>
          <p:cNvPr id="3" name="Ograda besedila 2">
            <a:extLst>
              <a:ext uri="{FF2B5EF4-FFF2-40B4-BE49-F238E27FC236}">
                <a16:creationId xmlns:a16="http://schemas.microsoft.com/office/drawing/2014/main" id="{1E3781D2-BB63-4A27-9DB7-1659F85296CF}"/>
              </a:ext>
            </a:extLst>
          </p:cNvPr>
          <p:cNvSpPr>
            <a:spLocks noGrp="1"/>
          </p:cNvSpPr>
          <p:nvPr>
            <p:ph type="body" idx="1"/>
          </p:nvPr>
        </p:nvSpPr>
        <p:spPr>
          <a:xfrm>
            <a:off x="879475" y="785813"/>
            <a:ext cx="11309350" cy="6072187"/>
          </a:xfrm>
        </p:spPr>
        <p:txBody>
          <a:bodyPr rtlCol="0">
            <a:normAutofit fontScale="92500" lnSpcReduction="10000"/>
          </a:bodyPr>
          <a:lstStyle/>
          <a:p>
            <a:pPr fontAlgn="auto">
              <a:spcAft>
                <a:spcPts val="0"/>
              </a:spcAft>
              <a:buClr>
                <a:schemeClr val="tx1">
                  <a:lumMod val="65000"/>
                  <a:lumOff val="35000"/>
                </a:schemeClr>
              </a:buClr>
              <a:defRPr/>
            </a:pPr>
            <a:r>
              <a:rPr lang="sl-SI" dirty="0">
                <a:hlinkClick r:id="rId2"/>
              </a:rPr>
              <a:t>http://www.techaton.eu/soncne-elektrarne/zakaj-soncna-elektrarna.html</a:t>
            </a:r>
            <a:endParaRPr lang="sl-SI" dirty="0"/>
          </a:p>
          <a:p>
            <a:pPr fontAlgn="auto">
              <a:spcAft>
                <a:spcPts val="0"/>
              </a:spcAft>
              <a:buClr>
                <a:schemeClr val="tx1">
                  <a:lumMod val="65000"/>
                  <a:lumOff val="35000"/>
                </a:schemeClr>
              </a:buClr>
              <a:defRPr/>
            </a:pPr>
            <a:r>
              <a:rPr lang="sl-SI" dirty="0">
                <a:hlinkClick r:id="rId3"/>
              </a:rPr>
              <a:t>http://www.techaton.eu/soncne-elektrarne/izvedbe-soncnih-elektrarn.html</a:t>
            </a:r>
            <a:endParaRPr lang="sl-SI" dirty="0"/>
          </a:p>
          <a:p>
            <a:pPr fontAlgn="auto">
              <a:spcAft>
                <a:spcPts val="0"/>
              </a:spcAft>
              <a:buClr>
                <a:schemeClr val="tx1">
                  <a:lumMod val="65000"/>
                  <a:lumOff val="35000"/>
                </a:schemeClr>
              </a:buClr>
              <a:defRPr/>
            </a:pPr>
            <a:r>
              <a:rPr lang="sl-SI" dirty="0">
                <a:hlinkClick r:id="rId4"/>
              </a:rPr>
              <a:t>http://www.svarun.com/son_ne_elektrarne.html</a:t>
            </a:r>
            <a:endParaRPr lang="sl-SI" dirty="0"/>
          </a:p>
          <a:p>
            <a:pPr fontAlgn="auto">
              <a:spcAft>
                <a:spcPts val="0"/>
              </a:spcAft>
              <a:buClr>
                <a:schemeClr val="tx1">
                  <a:lumMod val="65000"/>
                  <a:lumOff val="35000"/>
                </a:schemeClr>
              </a:buClr>
              <a:defRPr/>
            </a:pPr>
            <a:r>
              <a:rPr lang="sl-SI" dirty="0">
                <a:hlinkClick r:id="rId4"/>
              </a:rPr>
              <a:t>http://www.akumulator.si/index.aspx?source=katalog&amp;kategorija=15&amp;nadgrupa=S5&amp;grupa=S5 04</a:t>
            </a:r>
          </a:p>
          <a:p>
            <a:pPr fontAlgn="auto">
              <a:spcAft>
                <a:spcPts val="0"/>
              </a:spcAft>
              <a:buClr>
                <a:schemeClr val="tx1">
                  <a:lumMod val="65000"/>
                  <a:lumOff val="35000"/>
                </a:schemeClr>
              </a:buClr>
              <a:defRPr/>
            </a:pPr>
            <a:r>
              <a:rPr lang="sl-SI" dirty="0">
                <a:hlinkClick r:id="rId5"/>
              </a:rPr>
              <a:t>http://www.energija-solar.si/</a:t>
            </a:r>
            <a:endParaRPr lang="sl-SI" dirty="0"/>
          </a:p>
          <a:p>
            <a:pPr fontAlgn="auto">
              <a:spcAft>
                <a:spcPts val="0"/>
              </a:spcAft>
              <a:buClr>
                <a:schemeClr val="tx1">
                  <a:lumMod val="65000"/>
                  <a:lumOff val="35000"/>
                </a:schemeClr>
              </a:buClr>
              <a:defRPr/>
            </a:pPr>
            <a:r>
              <a:rPr lang="sl-SI" dirty="0">
                <a:hlinkClick r:id="rId6"/>
              </a:rPr>
              <a:t>http://sl.wikipedia.org/wiki/Son%C4%8Dna_energija</a:t>
            </a:r>
            <a:endParaRPr lang="sl-SI" dirty="0"/>
          </a:p>
          <a:p>
            <a:pPr fontAlgn="auto">
              <a:spcAft>
                <a:spcPts val="0"/>
              </a:spcAft>
              <a:buClr>
                <a:schemeClr val="tx1">
                  <a:lumMod val="65000"/>
                  <a:lumOff val="35000"/>
                </a:schemeClr>
              </a:buClr>
              <a:defRPr/>
            </a:pPr>
            <a:r>
              <a:rPr lang="sl-SI" dirty="0">
                <a:hlinkClick r:id="rId7"/>
              </a:rPr>
              <a:t>http://www.nastrehi.net/strokovni-prispevki/solarna-energija/209-zgodovina-kronologija-razvoja-solarne-tehnologije-oz-uporabe-sonne-energije.html</a:t>
            </a:r>
            <a:endParaRPr lang="sl-SI" dirty="0"/>
          </a:p>
          <a:p>
            <a:pPr fontAlgn="auto">
              <a:spcAft>
                <a:spcPts val="0"/>
              </a:spcAft>
              <a:buClr>
                <a:schemeClr val="tx1">
                  <a:lumMod val="65000"/>
                  <a:lumOff val="35000"/>
                </a:schemeClr>
              </a:buClr>
              <a:defRPr/>
            </a:pPr>
            <a:r>
              <a:rPr lang="sl-SI" dirty="0">
                <a:hlinkClick r:id="rId8"/>
              </a:rPr>
              <a:t>http://www.enertec.si/solarna-energija</a:t>
            </a:r>
            <a:endParaRPr lang="sl-SI" dirty="0"/>
          </a:p>
          <a:p>
            <a:pPr fontAlgn="auto">
              <a:spcAft>
                <a:spcPts val="0"/>
              </a:spcAft>
              <a:buClr>
                <a:schemeClr val="tx1">
                  <a:lumMod val="65000"/>
                  <a:lumOff val="35000"/>
                </a:schemeClr>
              </a:buClr>
              <a:defRPr/>
            </a:pPr>
            <a:r>
              <a:rPr lang="sl-SI" dirty="0">
                <a:hlinkClick r:id="rId9"/>
              </a:rPr>
              <a:t>http://www.solarenergy.com/</a:t>
            </a:r>
            <a:endParaRPr lang="sl-SI" dirty="0"/>
          </a:p>
          <a:p>
            <a:pPr fontAlgn="auto">
              <a:spcAft>
                <a:spcPts val="0"/>
              </a:spcAft>
              <a:buClr>
                <a:schemeClr val="tx1">
                  <a:lumMod val="65000"/>
                  <a:lumOff val="35000"/>
                </a:schemeClr>
              </a:buClr>
              <a:defRPr/>
            </a:pPr>
            <a:r>
              <a:rPr lang="sl-SI" dirty="0">
                <a:hlinkClick r:id="rId10"/>
              </a:rPr>
              <a:t>http://solarni-sistemi-wagner.si/soncna_energija/solarno_ogrevanje_in_topla_voda/vecji_solarni_sistemi_in_solarne_strehe/</a:t>
            </a:r>
            <a:endParaRPr lang="sl-SI" dirty="0"/>
          </a:p>
          <a:p>
            <a:pPr fontAlgn="auto">
              <a:spcAft>
                <a:spcPts val="0"/>
              </a:spcAft>
              <a:buClr>
                <a:schemeClr val="tx1">
                  <a:lumMod val="65000"/>
                  <a:lumOff val="35000"/>
                </a:schemeClr>
              </a:buClr>
              <a:defRPr/>
            </a:pPr>
            <a:r>
              <a:rPr lang="sl-SI" dirty="0">
                <a:hlinkClick r:id="rId11"/>
              </a:rPr>
              <a:t>http://www.solarix.si/Vakuumski-solarni-sistemi</a:t>
            </a:r>
            <a:endParaRPr lang="sl-SI" dirty="0"/>
          </a:p>
          <a:p>
            <a:pPr fontAlgn="auto">
              <a:spcAft>
                <a:spcPts val="0"/>
              </a:spcAft>
              <a:buClr>
                <a:schemeClr val="tx1">
                  <a:lumMod val="65000"/>
                  <a:lumOff val="35000"/>
                </a:schemeClr>
              </a:buClr>
              <a:defRPr/>
            </a:pPr>
            <a:r>
              <a:rPr lang="sl-SI" dirty="0">
                <a:hlinkClick r:id="rId12"/>
              </a:rPr>
              <a:t>http://kek.si/Solar</a:t>
            </a:r>
            <a:endParaRPr lang="sl-SI" dirty="0"/>
          </a:p>
          <a:p>
            <a:pPr fontAlgn="auto">
              <a:spcAft>
                <a:spcPts val="0"/>
              </a:spcAft>
              <a:buClr>
                <a:schemeClr val="tx1">
                  <a:lumMod val="65000"/>
                  <a:lumOff val="35000"/>
                </a:schemeClr>
              </a:buClr>
              <a:defRPr/>
            </a:pPr>
            <a:r>
              <a:rPr lang="sl-SI" dirty="0">
                <a:hlinkClick r:id="rId13"/>
              </a:rPr>
              <a:t>http://www.vaillant.si/Uporabniki/Proizvodi/Solar</a:t>
            </a:r>
            <a:endParaRPr lang="sl-SI" dirty="0"/>
          </a:p>
          <a:p>
            <a:pPr fontAlgn="auto">
              <a:spcAft>
                <a:spcPts val="0"/>
              </a:spcAft>
              <a:buClr>
                <a:schemeClr val="tx1">
                  <a:lumMod val="65000"/>
                  <a:lumOff val="35000"/>
                </a:schemeClr>
              </a:buClr>
              <a:defRPr/>
            </a:pPr>
            <a:r>
              <a:rPr lang="sl-SI" dirty="0">
                <a:hlinkClick r:id="rId14"/>
              </a:rPr>
              <a:t>http://www.solarni-sistem.si/vmchk.html</a:t>
            </a:r>
            <a:endParaRPr lang="sl-SI" dirty="0"/>
          </a:p>
          <a:p>
            <a:pPr fontAlgn="auto">
              <a:spcAft>
                <a:spcPts val="0"/>
              </a:spcAft>
              <a:buClr>
                <a:schemeClr val="tx1">
                  <a:lumMod val="65000"/>
                  <a:lumOff val="35000"/>
                </a:schemeClr>
              </a:buClr>
              <a:defRPr/>
            </a:pPr>
            <a:endParaRPr lang="sl-SI" dirty="0"/>
          </a:p>
        </p:txBody>
      </p:sp>
    </p:spTree>
  </p:cSld>
  <p:clrMapOvr>
    <a:masterClrMapping/>
  </p:clrMapOvr>
  <p:transition spd="med">
    <p:fade/>
  </p:transition>
</p:sld>
</file>

<file path=ppt/theme/theme1.xml><?xml version="1.0" encoding="utf-8"?>
<a:theme xmlns:a="http://schemas.openxmlformats.org/drawingml/2006/main" name="TS1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182A0E-7F17-4A86-A7C5-8846F54E4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TS102895266</Template>
  <TotalTime>0</TotalTime>
  <Words>798</Words>
  <Application>Microsoft Office PowerPoint</Application>
  <PresentationFormat>Custom</PresentationFormat>
  <Paragraphs>59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Franklin Gothic Medium</vt:lpstr>
      <vt:lpstr>TS102895266</vt:lpstr>
      <vt:lpstr>SONČNA ENERGIJA</vt:lpstr>
      <vt:lpstr>KORISTI  SONČNIH CELIC </vt:lpstr>
      <vt:lpstr>KORISTI  SONČNIH KOLEKTORJEV </vt:lpstr>
      <vt:lpstr>KAKO DELUJE SONČNA CELICA  </vt:lpstr>
      <vt:lpstr>GRADNJA SONČNE ELEKTRARNE </vt:lpstr>
      <vt:lpstr>Elektrarne postavljene na strehe objektov </vt:lpstr>
      <vt:lpstr>Elektrarne na tleh</vt:lpstr>
      <vt:lpstr>Zgodovina </vt:lpstr>
      <vt:lpstr>VIRI</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2019-06-03T09:12:09Z</dcterms:created>
  <dcterms:modified xsi:type="dcterms:W3CDTF">2019-06-03T09:12:09Z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