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4DCFCF-709C-4057-AA58-93D74C98B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2A23E-06C0-432E-B2E6-5CE863995E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335EF-47CF-4DEA-99E2-6B4298F05CD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404442-2D7A-481F-B1E8-06BE9DC52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087C5F-34AC-4F15-A78F-816513CC0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83110-C269-4710-BB5B-B009C796D6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4C797-7FAE-4E01-B51E-12EA07FDF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72C1FE-886F-4223-9FA3-2DD704EE263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02BD27D-67A9-4B48-AB33-1C15AAA504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2ED92D0-C7B0-4C4A-961C-604239B6D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37AFA82-9BBE-43C7-8FEE-45674BBAE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E5A215-0C0E-4B18-BD87-589A8BD2D2A6}" type="slidenum">
              <a:rPr lang="en-US" altLang="sl-SI"/>
              <a:pPr/>
              <a:t>2</a:t>
            </a:fld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BD25A-267E-4552-B496-84BDB9E1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9567-155C-4FF3-A5E9-54BDECB11EA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38215-755C-4B39-B85C-4A535A8A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C6E10-3065-4C91-A89E-762FDE4B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BCCC9-76E0-4450-AF85-E83691A7DAD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5320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8AE6-7997-4E9B-A0A2-A2FDB7B0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E239-FEF0-42C7-9E18-DD2DC588AAC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4320-7596-427F-B5F3-7147492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999DD-F678-474E-89E1-2CE57DFA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A43A-B4F9-43FC-95EF-346A2B322D2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482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E4D95-3459-494B-B82D-AC759C98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2FF4-285D-4687-958C-9756A200FC4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3AD55-BF51-4CF9-B1F0-8EC70816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2DF2B-BFB8-4EBD-88B7-7E52E03C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52DA-67D0-40C7-86B4-FF9A2681163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066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7462-CE58-4B7B-A467-A4A77F01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2033-4974-4373-8553-5D0C9445CA4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1E14-9B22-406F-A2C8-77CCC07F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C59F6-8ED7-48D3-8DD4-013D1DF1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6DA27-CB1E-424B-AEFB-B4EF29FE8D8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7664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97060-7A2E-45AE-BBDF-F2AD0D61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CF81-E05A-4AF6-B1AD-104F5B5AB71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65232-B73A-44E2-9FC1-26829CD4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7E423-0CCD-4B40-9954-0712C852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2EBC-1367-431B-80A8-E63D518BFFC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4193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C84E29-2C64-467F-AE2A-913B7E64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56A9-1F1A-4DEC-AD57-8FCF27AB9AC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492EE7-AB0A-4DDA-8F68-2020321F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653CD5-FB0D-4719-8599-CE1FB3E6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B61D9-183F-445A-B937-622A8AD782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2472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7596CC-1CB7-4227-B879-EB5A7BE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FE4B-AEAA-4631-AA46-02D93884134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4E3122-FFD3-45D1-90A5-9151C8EC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8D01ED-0E59-4AF8-84FC-CFA8D634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2A7FC-8CBF-4EA7-AE47-D66442721F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5569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884D40-2544-465B-A6CD-323FB9A3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FCEE-570C-41C1-9C9F-4D103ADDF5C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F62AB7-892C-4622-8ABF-7012286B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A81BF8-F136-45A9-9B74-2A7EA15A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7D7B-A984-45A5-B3B3-AC34E4F02FF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223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4E582E-636A-485F-ADB9-2B86F181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B7D3-22BE-4359-88F6-230A0066E5E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0F0DD3-2761-4E39-B133-D3654E06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013D12-9214-4456-8FDF-ADC56F9E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AC7A-908B-421E-8E9A-79E18C59ACB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4457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A518D2-B439-4488-8D11-3AEB3894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D8EF-4282-42DD-89B8-7517534498C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B1AC2E-CFB9-4057-B159-2368030A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9B5FFD-E3C2-4946-BCDB-7B37A743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99A1-C836-4EC4-A5B5-35C9C4E0880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4754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93F52-B430-4C17-B43F-A5285255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8F75-D338-4278-9A61-40CA3BF6278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EB84E-FC76-4B1C-9725-C82369C4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F0954F-178C-43B1-8217-C0F9054E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53615-7061-4D61-AA67-5D57296D29F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105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81E676-96C5-4D65-A31F-478F976784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FA3BEA2-10FF-4FF8-B4B0-8AF775B40E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081B-1390-4A1C-93FA-E38685A0C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1887BC-278B-4A54-ADAB-13B034E2CF7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F58A4-49CC-44FD-8C87-660EB231D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67F7E-32CD-4481-A931-7880791C7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43E4B5-CA4C-4444-900B-77789668DA86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veks.si/sl/storitve/soncna-energija.html" TargetMode="External"/><Relationship Id="rId2" Type="http://schemas.openxmlformats.org/officeDocument/2006/relationships/hyperlink" Target="http://sl.wikipedia.org/wiki/Son%C4%8Dna_energ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cus.si/ove/index.php?l1=vrste&amp;l2=soncn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slomedia.it/modules/aktualno/uploads/1310978299_sonce.jpg">
            <a:extLst>
              <a:ext uri="{FF2B5EF4-FFF2-40B4-BE49-F238E27FC236}">
                <a16:creationId xmlns:a16="http://schemas.microsoft.com/office/drawing/2014/main" id="{2D194826-BA26-4966-9A15-4C2EF477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id="{516AA908-FA7D-4371-9110-BCFA6D35F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785813"/>
            <a:ext cx="7772400" cy="3000375"/>
          </a:xfrm>
        </p:spPr>
        <p:txBody>
          <a:bodyPr/>
          <a:lstStyle/>
          <a:p>
            <a:r>
              <a:rPr lang="sl-SI" altLang="sl-SI" sz="9600">
                <a:latin typeface="Flubber"/>
              </a:rPr>
              <a:t>SONCNA ENERGIJA</a:t>
            </a:r>
            <a:endParaRPr lang="en-US" altLang="sl-SI" sz="9600">
              <a:latin typeface="Rosewood Std Regular" panose="04090804040204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7FB52-EA84-42AF-9926-A781B540E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/>
                </a:solidFill>
              </a:rPr>
              <a:t>energija pridobljena iz sončne svetlobe</a:t>
            </a:r>
            <a:endParaRPr lang="en-US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chemeClr val="tx1"/>
                </a:solidFill>
              </a:rPr>
              <a:t>8290-krat večja od celotne letne rabe 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4">
            <a:extLst>
              <a:ext uri="{FF2B5EF4-FFF2-40B4-BE49-F238E27FC236}">
                <a16:creationId xmlns:a16="http://schemas.microsoft.com/office/drawing/2014/main" id="{51A6E02F-C68A-4EDC-8644-96185EA2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-142875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l-SI" sz="8800">
                <a:sym typeface="Webdings" panose="05030102010509060703" pitchFamily="18" charset="2"/>
              </a:rPr>
              <a:t></a:t>
            </a:r>
            <a:endParaRPr lang="en-US" altLang="sl-SI" sz="880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B5CF7AF-084B-4EB6-8128-467FBFDC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VIRI:</a:t>
            </a:r>
            <a:endParaRPr lang="en-US" altLang="sl-SI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0391DEF-1CF2-4BEB-942F-352AFD7B4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 u="sng" dirty="0">
                <a:hlinkClick r:id="rId2"/>
              </a:rPr>
              <a:t>http://sl.wikipedia.org/wiki/Son%C4%8Dna_energija</a:t>
            </a:r>
            <a:r>
              <a:rPr lang="sl-SI" altLang="sl-SI" sz="2400" dirty="0"/>
              <a:t> </a:t>
            </a:r>
            <a:endParaRPr lang="en-US" altLang="sl-SI" sz="2400" dirty="0"/>
          </a:p>
          <a:p>
            <a:r>
              <a:rPr lang="sl-SI" altLang="sl-SI" sz="2400" u="sng" dirty="0">
                <a:hlinkClick r:id="rId3"/>
              </a:rPr>
              <a:t>http://www.inoveks.si/sl/storitve/soncna-energija.html</a:t>
            </a:r>
            <a:r>
              <a:rPr lang="sl-SI" altLang="sl-SI" sz="2400" dirty="0"/>
              <a:t> </a:t>
            </a:r>
          </a:p>
          <a:p>
            <a:r>
              <a:rPr lang="sl-SI" altLang="sl-SI" sz="2400" u="sng" dirty="0">
                <a:hlinkClick r:id="rId4"/>
              </a:rPr>
              <a:t>http://www.focus.si/ove/index.php?l1=vrste&amp;l2=soncna</a:t>
            </a:r>
            <a:r>
              <a:rPr lang="sl-SI" altLang="sl-SI" sz="2400" u="sng" dirty="0"/>
              <a:t> </a:t>
            </a:r>
            <a:endParaRPr lang="sl-SI" altLang="sl-SI" sz="2400" dirty="0"/>
          </a:p>
          <a:p>
            <a:r>
              <a:rPr lang="sl-SI" altLang="sl-SI" sz="2400" dirty="0"/>
              <a:t>Literatura iz geografskega tekmovanja 2012/13</a:t>
            </a:r>
          </a:p>
          <a:p>
            <a:endParaRPr lang="en-US" altLang="sl-SI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48B0D76-2DC7-46A8-8513-2547E974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3940175"/>
          </a:xfrm>
        </p:spPr>
        <p:txBody>
          <a:bodyPr/>
          <a:lstStyle/>
          <a:p>
            <a:r>
              <a:rPr lang="sl-SI" altLang="sl-SI" sz="5400" b="1">
                <a:latin typeface="Chiller" panose="04020404031007020602" pitchFamily="82" charset="0"/>
              </a:rPr>
              <a:t>HVALA ZA POSLUŠANJE IN DA VAM BO ZNANJE, KI STE GA PRIDOBILI PRIŠLO PRAV </a:t>
            </a:r>
            <a:br>
              <a:rPr lang="sl-SI" altLang="sl-SI" sz="5400" b="1">
                <a:latin typeface="Chiller" panose="04020404031007020602" pitchFamily="82" charset="0"/>
              </a:rPr>
            </a:br>
            <a:endParaRPr lang="en-US" altLang="sl-SI" sz="5400" b="1">
              <a:latin typeface="Chiller" panose="04020404031007020602" pitchFamily="82" charset="0"/>
            </a:endParaRPr>
          </a:p>
        </p:txBody>
      </p:sp>
      <p:pic>
        <p:nvPicPr>
          <p:cNvPr id="12291" name="Picture 2" descr="http://penelope.fmf.uni-lj.si/diri0607/images/1/15/Sonce.png">
            <a:extLst>
              <a:ext uri="{FF2B5EF4-FFF2-40B4-BE49-F238E27FC236}">
                <a16:creationId xmlns:a16="http://schemas.microsoft.com/office/drawing/2014/main" id="{B7E20F00-D3F3-4DA3-98A1-2F00B36E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487738"/>
            <a:ext cx="300037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erevija.com/slike/Photo/Slika-1_01_copy.jpg">
            <a:extLst>
              <a:ext uri="{FF2B5EF4-FFF2-40B4-BE49-F238E27FC236}">
                <a16:creationId xmlns:a16="http://schemas.microsoft.com/office/drawing/2014/main" id="{44DA49C3-758C-4301-9C72-2EBB6A21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071813"/>
            <a:ext cx="290036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D8A598D-749F-4467-B891-40742E81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r>
              <a:rPr lang="sl-SI" altLang="sl-SI" sz="2800"/>
              <a:t>obnovljiv vir - ne zmanjka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POZITIVNI UČINKI:</a:t>
            </a:r>
            <a:endParaRPr lang="en-US" altLang="sl-SI" sz="2800"/>
          </a:p>
          <a:p>
            <a:r>
              <a:rPr lang="sl-SI" altLang="sl-SI" sz="2800"/>
              <a:t>pozitivnem učinku na podnebje </a:t>
            </a:r>
          </a:p>
          <a:p>
            <a:r>
              <a:rPr lang="sl-SI" altLang="sl-SI" sz="2800"/>
              <a:t>zmanjšajo emisije CO₂</a:t>
            </a:r>
          </a:p>
          <a:p>
            <a:r>
              <a:rPr lang="sl-SI" altLang="sl-SI" sz="2800"/>
              <a:t>zmanjšanja se poraba fosilnih goriv </a:t>
            </a:r>
          </a:p>
          <a:p>
            <a:r>
              <a:rPr lang="sl-SI" altLang="sl-SI" sz="2800"/>
              <a:t>povečujejo stabilnost dobave energije</a:t>
            </a:r>
          </a:p>
          <a:p>
            <a:r>
              <a:rPr lang="sl-SI" altLang="sl-SI" sz="2800"/>
              <a:t>nova delovna mesta</a:t>
            </a:r>
            <a:endParaRPr lang="en-US" altLang="sl-SI" sz="2800"/>
          </a:p>
          <a:p>
            <a:endParaRPr lang="en-US" altLang="sl-SI"/>
          </a:p>
        </p:txBody>
      </p:sp>
      <p:pic>
        <p:nvPicPr>
          <p:cNvPr id="3076" name="Picture 2" descr="http://media.web.britannica.com/eb-media/41/91641-004-842864B7.jpg">
            <a:extLst>
              <a:ext uri="{FF2B5EF4-FFF2-40B4-BE49-F238E27FC236}">
                <a16:creationId xmlns:a16="http://schemas.microsoft.com/office/drawing/2014/main" id="{557FACC6-4ECC-4153-B941-9404DA90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143375"/>
            <a:ext cx="382111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18E9D0A4-3C64-4AA0-9137-9392C974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izkoriščamo:</a:t>
            </a:r>
            <a:endParaRPr lang="en-US" altLang="sl-SI" sz="2800"/>
          </a:p>
          <a:p>
            <a:r>
              <a:rPr lang="sl-SI" altLang="sl-SI" sz="2800" b="1"/>
              <a:t>pasivno - </a:t>
            </a:r>
            <a:r>
              <a:rPr lang="sl-SI" altLang="sl-SI" sz="2800"/>
              <a:t>za ogrevanje in osvetljevanje prostorov</a:t>
            </a:r>
            <a:endParaRPr lang="en-US" altLang="sl-SI" sz="2800" b="1"/>
          </a:p>
          <a:p>
            <a:r>
              <a:rPr lang="sl-SI" altLang="sl-SI" sz="2800" b="1"/>
              <a:t>aktivno -</a:t>
            </a:r>
            <a:r>
              <a:rPr lang="sl-SI" altLang="sl-SI" sz="2800"/>
              <a:t> s sončnimi kolektorji (tople vode in ogrevanje prostorov)</a:t>
            </a:r>
            <a:endParaRPr lang="en-US" altLang="sl-SI" sz="2800" b="1"/>
          </a:p>
          <a:p>
            <a:r>
              <a:rPr lang="sl-SI" altLang="sl-SI" sz="2800" b="1"/>
              <a:t>in s fotovoltaiko - </a:t>
            </a:r>
            <a:r>
              <a:rPr lang="sl-SI" altLang="sl-SI" sz="2800"/>
              <a:t>s sončnimi celicami za proizvodnjo električne energije</a:t>
            </a:r>
            <a:endParaRPr lang="en-US" altLang="sl-SI" sz="2800" b="1"/>
          </a:p>
        </p:txBody>
      </p:sp>
      <p:pic>
        <p:nvPicPr>
          <p:cNvPr id="4099" name="Picture 2" descr="http://www.seia.org/sites/default/files/About-solar-power-chalk.jpg">
            <a:extLst>
              <a:ext uri="{FF2B5EF4-FFF2-40B4-BE49-F238E27FC236}">
                <a16:creationId xmlns:a16="http://schemas.microsoft.com/office/drawing/2014/main" id="{D5A01A50-B4B7-426C-BEBF-0A2C2DD6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429000"/>
            <a:ext cx="23923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3.bp.blogspot.com/_Z-TFNxTzhZo/TM053VZ2uyI/AAAAAAAAAJ8/QzVH_CdjFa4/s1600/solar_panels.jpg">
            <a:extLst>
              <a:ext uri="{FF2B5EF4-FFF2-40B4-BE49-F238E27FC236}">
                <a16:creationId xmlns:a16="http://schemas.microsoft.com/office/drawing/2014/main" id="{1104D09D-7379-41A7-91D9-1647554B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071813"/>
            <a:ext cx="37369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728C943-458B-49DA-BF09-8D884F65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PASIVNA RABA</a:t>
            </a:r>
            <a:endParaRPr lang="en-US" altLang="sl-SI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580A104-2A58-4B05-8013-AEFC5D80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sl-SI" altLang="sl-SI" sz="2800"/>
              <a:t>za ogrevanje zgradb</a:t>
            </a:r>
          </a:p>
          <a:p>
            <a:r>
              <a:rPr lang="sl-SI" altLang="sl-SI" sz="2800"/>
              <a:t>osvetljevanje </a:t>
            </a:r>
          </a:p>
          <a:p>
            <a:r>
              <a:rPr lang="sl-SI" altLang="sl-SI" sz="2800"/>
              <a:t>prezračevanje prostorov</a:t>
            </a:r>
          </a:p>
          <a:p>
            <a:endParaRPr lang="sl-SI" altLang="sl-SI" sz="2800"/>
          </a:p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ELEMENTI:</a:t>
            </a:r>
          </a:p>
          <a:p>
            <a:r>
              <a:rPr lang="sl-SI" altLang="sl-SI" sz="2800"/>
              <a:t>okna</a:t>
            </a:r>
          </a:p>
          <a:p>
            <a:r>
              <a:rPr lang="sl-SI" altLang="sl-SI" sz="2800"/>
              <a:t>sončne stene</a:t>
            </a:r>
          </a:p>
          <a:p>
            <a:r>
              <a:rPr lang="sl-SI" altLang="sl-SI" sz="2800"/>
              <a:t>stekleniki</a:t>
            </a:r>
            <a:endParaRPr lang="en-US" altLang="sl-SI" sz="2800"/>
          </a:p>
          <a:p>
            <a:endParaRPr lang="en-US" altLang="sl-SI"/>
          </a:p>
        </p:txBody>
      </p:sp>
      <p:pic>
        <p:nvPicPr>
          <p:cNvPr id="5124" name="Picture 2" descr="http://www.ee.fs.uni-lj.si/OVE/seminarji/PASSSOLARSTEKL.GIF">
            <a:extLst>
              <a:ext uri="{FF2B5EF4-FFF2-40B4-BE49-F238E27FC236}">
                <a16:creationId xmlns:a16="http://schemas.microsoft.com/office/drawing/2014/main" id="{5CF12ED4-40A8-4197-8886-F18F7C2E9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071563"/>
            <a:ext cx="498157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426FF51-02A2-4651-BF3A-6E85BCFD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AKTIVNA RABA</a:t>
            </a:r>
            <a:endParaRPr lang="en-US" altLang="sl-SI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5FBBD84-7C1B-4740-B6DD-AF9E105B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sončni kolektorji</a:t>
            </a:r>
          </a:p>
          <a:p>
            <a:r>
              <a:rPr lang="sl-SI" altLang="sl-SI"/>
              <a:t> segrejeta:</a:t>
            </a:r>
          </a:p>
          <a:p>
            <a:pPr lvl="1"/>
            <a:r>
              <a:rPr lang="sl-SI" altLang="sl-SI"/>
              <a:t>   voda - za pripravo tople vode </a:t>
            </a:r>
          </a:p>
          <a:p>
            <a:pPr lvl="1"/>
            <a:r>
              <a:rPr lang="sl-SI" altLang="sl-SI"/>
              <a:t>   ali zrak - za ogrevanje prostorov</a:t>
            </a:r>
            <a:endParaRPr lang="en-US" altLang="sl-SI"/>
          </a:p>
          <a:p>
            <a:endParaRPr lang="en-US" altLang="sl-SI"/>
          </a:p>
        </p:txBody>
      </p:sp>
      <p:pic>
        <p:nvPicPr>
          <p:cNvPr id="6148" name="Picture 2" descr="http://www.bioplanet.si/slike/napredni-soncni-kolektorji-greenland-systems.png">
            <a:extLst>
              <a:ext uri="{FF2B5EF4-FFF2-40B4-BE49-F238E27FC236}">
                <a16:creationId xmlns:a16="http://schemas.microsoft.com/office/drawing/2014/main" id="{5782DC48-E09F-4CE6-9C9F-AD5F6190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43313"/>
            <a:ext cx="55054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dieko.si/wp-content/uploads/2012/06/soncni-kolektorji.jpg">
            <a:extLst>
              <a:ext uri="{FF2B5EF4-FFF2-40B4-BE49-F238E27FC236}">
                <a16:creationId xmlns:a16="http://schemas.microsoft.com/office/drawing/2014/main" id="{24D28979-8949-40D2-84C7-0D8FD4C3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928938"/>
            <a:ext cx="5600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26C8B8AC-7443-49ED-AE85-9DDC535F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FOTOVOLATIKA</a:t>
            </a:r>
            <a:endParaRPr lang="en-US" altLang="sl-SI"/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3CA2C12F-C7BB-42C9-A5AE-15D2B6C1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r>
              <a:rPr lang="sl-SI" altLang="sl-SI" sz="2800"/>
              <a:t>tehnologija pretvorbe sončne energije neposredno v električno energijo</a:t>
            </a:r>
          </a:p>
          <a:p>
            <a:r>
              <a:rPr lang="sl-SI" altLang="sl-SI" sz="2800"/>
              <a:t> je čist, zanesljiv in potrebuje le svetlobo kot edini vir energije</a:t>
            </a:r>
          </a:p>
          <a:p>
            <a:r>
              <a:rPr lang="sl-SI" altLang="sl-SI" sz="2800"/>
              <a:t>preko sončnih celic</a:t>
            </a:r>
          </a:p>
          <a:p>
            <a:r>
              <a:rPr lang="sl-SI" altLang="sl-SI" sz="2800"/>
              <a:t>sončne celice → v sončne module  → povezani v sisteme - samostojni ali sončne elektrarne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 sz="280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BE9F601-D723-4CFB-AF19-EC621C28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A69F13A-74E7-4D9E-A5F3-E5569C88E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6" name="Picture 4" descr="http://topsol.si/cache/topsol/10000007-image001-46121b924af41121.png">
            <a:extLst>
              <a:ext uri="{FF2B5EF4-FFF2-40B4-BE49-F238E27FC236}">
                <a16:creationId xmlns:a16="http://schemas.microsoft.com/office/drawing/2014/main" id="{0C77D554-520A-4056-95C2-FA17A97C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0563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://www.elektro-hosekra.si/images/soncne_celice_drugace.jpg">
            <a:extLst>
              <a:ext uri="{FF2B5EF4-FFF2-40B4-BE49-F238E27FC236}">
                <a16:creationId xmlns:a16="http://schemas.microsoft.com/office/drawing/2014/main" id="{B8ECA7B2-5FC3-4797-BA5F-1090DC1E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143125"/>
            <a:ext cx="47625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32D8349-C74C-4BE3-B1D6-C998EE16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UPORABA: </a:t>
            </a:r>
          </a:p>
          <a:p>
            <a:r>
              <a:rPr lang="sl-SI" altLang="sl-SI"/>
              <a:t>oskrba odročnih naselij ali zgradb</a:t>
            </a:r>
          </a:p>
          <a:p>
            <a:r>
              <a:rPr lang="sl-SI" altLang="sl-SI"/>
              <a:t>oskrba oddaljenih naprav </a:t>
            </a:r>
          </a:p>
          <a:p>
            <a:r>
              <a:rPr lang="sl-SI" altLang="sl-SI"/>
              <a:t>oddaja v električno omrežje</a:t>
            </a:r>
          </a:p>
          <a:p>
            <a:r>
              <a:rPr lang="sl-SI" altLang="sl-SI"/>
              <a:t>uporaba v proizvodih </a:t>
            </a:r>
            <a:endParaRPr lang="en-US" altLang="sl-SI"/>
          </a:p>
        </p:txBody>
      </p:sp>
      <p:pic>
        <p:nvPicPr>
          <p:cNvPr id="9220" name="Picture 6" descr="http://www.bh-index.com/wp-content/uploads/2013/11/satelit3.jpg">
            <a:extLst>
              <a:ext uri="{FF2B5EF4-FFF2-40B4-BE49-F238E27FC236}">
                <a16:creationId xmlns:a16="http://schemas.microsoft.com/office/drawing/2014/main" id="{E8547367-8837-4390-A33C-69AA4C76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48863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E979459-9298-44B4-B783-4A820510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SLABOSTI</a:t>
            </a:r>
            <a:endParaRPr lang="en-US" altLang="sl-SI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6D0628D-9AB0-4E3A-88E1-56EC2527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r>
              <a:rPr lang="sl-SI" altLang="sl-SI"/>
              <a:t>odvisna od ure, oblačnosti, zemljepisne širine, letnimi časi (noč daljša, kot dan) </a:t>
            </a:r>
            <a:endParaRPr lang="en-US" altLang="sl-SI"/>
          </a:p>
          <a:p>
            <a:endParaRPr lang="en-US" altLang="sl-SI"/>
          </a:p>
        </p:txBody>
      </p:sp>
      <p:pic>
        <p:nvPicPr>
          <p:cNvPr id="10244" name="Picture 4" descr="http://www.soncneelektrarne.com/wp-content/uploads/2011/11/soncne-elektrarne-tla.jpg">
            <a:extLst>
              <a:ext uri="{FF2B5EF4-FFF2-40B4-BE49-F238E27FC236}">
                <a16:creationId xmlns:a16="http://schemas.microsoft.com/office/drawing/2014/main" id="{6CA7F120-C692-4513-B949-2E7945B6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4357687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sobotainfo.com/slike/uporabniske/a5bfb61245bd38d0f1fd0f816e7559da/630x630d3fbe59b21a4d2c6eaa03be960953c6e.jpg">
            <a:extLst>
              <a:ext uri="{FF2B5EF4-FFF2-40B4-BE49-F238E27FC236}">
                <a16:creationId xmlns:a16="http://schemas.microsoft.com/office/drawing/2014/main" id="{0BED7C18-BB3B-4E7F-BE0A-23C6F981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r="8212"/>
          <a:stretch>
            <a:fillRect/>
          </a:stretch>
        </p:blipFill>
        <p:spPr bwMode="auto">
          <a:xfrm>
            <a:off x="5429250" y="3500438"/>
            <a:ext cx="3446463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D9E29154-5EBC-4D3F-979D-C4762AB810E6}"/>
              </a:ext>
            </a:extLst>
          </p:cNvPr>
          <p:cNvSpPr/>
          <p:nvPr/>
        </p:nvSpPr>
        <p:spPr>
          <a:xfrm rot="1269794">
            <a:off x="4554538" y="4084638"/>
            <a:ext cx="1071562" cy="5000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Chiller</vt:lpstr>
      <vt:lpstr>Flubber</vt:lpstr>
      <vt:lpstr>Rosewood Std Regular</vt:lpstr>
      <vt:lpstr>Office Theme</vt:lpstr>
      <vt:lpstr>SONCNA ENERGIJA</vt:lpstr>
      <vt:lpstr>PowerPoint Presentation</vt:lpstr>
      <vt:lpstr>PowerPoint Presentation</vt:lpstr>
      <vt:lpstr>PASIVNA RABA</vt:lpstr>
      <vt:lpstr>AKTIVNA RABA</vt:lpstr>
      <vt:lpstr>FOTOVOLATIKA</vt:lpstr>
      <vt:lpstr>PowerPoint Presentation</vt:lpstr>
      <vt:lpstr>PowerPoint Presentation</vt:lpstr>
      <vt:lpstr>SLABOSTI</vt:lpstr>
      <vt:lpstr>VIRI:</vt:lpstr>
      <vt:lpstr>HVALA ZA POSLUŠANJE IN DA VAM BO ZNANJE, KI STE GA PRIDOBILI PRIŠLO PRAV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2019-06-03T09:12:10Z</dcterms:created>
  <dcterms:modified xsi:type="dcterms:W3CDTF">2019-06-03T09:12:10Z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