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2" r:id="rId6"/>
    <p:sldId id="267" r:id="rId7"/>
    <p:sldId id="265" r:id="rId8"/>
    <p:sldId id="263" r:id="rId9"/>
    <p:sldId id="266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4514-E8FA-4D86-A497-FA0EE198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CBE6-65D9-4F6A-91CF-EE2EFD43B6F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8AB376-4BC3-4E50-888E-2DC3CBB49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BAF916-2298-4E51-9058-2528CD11BB8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E5DB5D-608C-4046-ADB9-67C877C914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56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340BD-5826-44A3-920F-693D1A31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5AE0-3759-4CEC-81BD-D11C988BD1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25B169-F704-42E9-BEB0-89B006C8D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4DB9E2-BEA8-4EA7-A98F-16D8F34048B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BD7846-B41F-40CF-8980-7C8E790A1E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56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02B1A-B55A-40DA-BCFA-76A2BF79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48E8-D553-41D4-BD8F-BE0657E686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B05EF9-1C50-465E-B66A-20A078C83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C9078C-4872-4AD4-B29C-42A47C93374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4A4DF0-6E0C-47F8-B0A7-9F38097E72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6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763CF-7D64-41DF-83B8-FE2AF1A4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D94B-DA19-4CC2-B8F4-02526FFF47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D9C99C-6D4A-45ED-AAA9-4265115DE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8D694-72B1-42FD-A22F-41B005FEEBB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35915-EE7E-469F-9F09-14E1117443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38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A8686-62D0-4FEC-BA49-9905B2DB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A41E-9D4D-4083-A4F4-E5F4038A1B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6230A5-6FE3-440B-A9A1-9DA67E414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BFBBB-A050-410F-B34A-671C01F3931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6DBBB2-5870-4525-8231-6583A4CA2F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346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173D0-5D40-48EC-A696-1BBC1BEB64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8362-21E5-4DD8-982F-22F08154448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67BA-2555-4FBA-BC9C-E363F910FE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2CC7B1-D2CD-4BCC-A1F9-F2AAAC15CAC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1E26C6-80A9-4951-90B6-6EFC7C9272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868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9AFEB2-5408-4AE2-85F0-63357B35AE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CDDD-FD0A-49CC-902B-ED8A0FEC93B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7DA798-C4D8-4D65-91DC-F6251B17CD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AF22934-7B94-4CFD-B9EA-164C44BDAD7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F881E7-A5BC-4091-A45F-3B33D64FFF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71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3B1E6E-0DDC-405F-AF7B-BACD0CF6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0D68-7676-4BAA-A8D7-39712D6C816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EAC4F4-F091-4FB2-BEA5-62E3393B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23972-9558-484D-B8F2-941FD0A26F3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DCC1-EAE6-4DDE-A09A-C254CB7343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90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862CC8-1D08-480D-ADBA-1B648BCF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82F3-B117-4185-BAE2-E4D5C58D90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29BE668-1D0D-4B0D-9AA6-1A5527067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9D4EAD-C18F-408A-80C4-860BF6339C2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3603E5-4410-484A-8052-5373761437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81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526268-6707-4616-A6C5-3DED0228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A9FB-3D06-4B70-8919-D7DDC81029C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529D-0475-479C-8555-C733F4972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B08F2-C3B9-40B0-A101-EAC36BB9965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BF9DFC-FF0B-461B-9030-952271B5A3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0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C5A121-94AF-4F8C-956D-63B6CF18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8708-9DD2-4789-9D37-78D3ADB12B1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38A6-D2E6-4FDB-BAD9-94F1026FA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41881-270B-4C97-A433-2D30B86466A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6221AE-8A26-4254-9EC8-7A0FF63594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0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AE234-9887-441B-BB3E-017DF40FE9D2}"/>
              </a:ext>
            </a:extLst>
          </p:cNvPr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AAF2E2-4906-4D41-91B9-611CB0794668}"/>
              </a:ext>
            </a:extLst>
          </p:cNvPr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FAFA4A39-501F-4440-8F2E-2726739DBC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6795007-EBC3-4530-8F6C-BD793D3DF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2B228-A5D9-4B4B-BB63-6C19DAABC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FF7D3-E066-41F3-8993-61E19E350E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1227-FE91-45E9-95D1-6A0BA79F3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4F1FFB-9CD4-479F-B59B-14291CC0C60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C9535-7C79-4C37-AA23-6968AFCE9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93822F-89FC-442E-9A31-25EB86A05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16188"/>
            <a:ext cx="7315200" cy="25955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SVINČEV AKUMULATOR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0D8264-826E-4E3B-A60F-E42D7DCB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167313"/>
            <a:ext cx="7315200" cy="114458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Wingdings" charset="2"/>
              <a:buNone/>
              <a:defRPr/>
            </a:pPr>
            <a:endParaRPr lang="sl-SI" dirty="0"/>
          </a:p>
        </p:txBody>
      </p:sp>
      <p:pic>
        <p:nvPicPr>
          <p:cNvPr id="2052" name="Picture 2" descr="http://img.enaa.com/oddelki/conrad/assets/product_images/najvecje/solarni_svincev_akumulator_v_agm_izvedbi_solar_trend__107_ah__12_v__m8__328_x_222_x_172_mm_CO251517.jpg">
            <a:extLst>
              <a:ext uri="{FF2B5EF4-FFF2-40B4-BE49-F238E27FC236}">
                <a16:creationId xmlns:a16="http://schemas.microsoft.com/office/drawing/2014/main" id="{8BDAD735-F2DF-4309-B5D8-62D384A5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651">
            <a:off x="5765800" y="446088"/>
            <a:ext cx="2290763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B8AB116-F179-4030-85CF-D2BD6466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1154112"/>
          </a:xfrm>
        </p:spPr>
        <p:txBody>
          <a:bodyPr/>
          <a:lstStyle/>
          <a:p>
            <a:pPr algn="ctr"/>
            <a:r>
              <a:rPr lang="sl-SI" altLang="sl-SI" sz="6000" b="1"/>
              <a:t>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E7B06DE-35EC-4E6B-A7F4-1B5D04CD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73238"/>
            <a:ext cx="7848600" cy="4535487"/>
          </a:xfrm>
        </p:spPr>
        <p:txBody>
          <a:bodyPr rtlCol="0">
            <a:normAutofit lnSpcReduction="10000"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600" dirty="0"/>
              <a:t>Akumulator smemo polniti samo z enosmernim tokom.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600" dirty="0"/>
              <a:t>V akumulatorju mora biti vedno razredčena kislina.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600" dirty="0"/>
              <a:t>V akumulator dolivamo vedno samo destilirano vodo.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600" dirty="0"/>
              <a:t>SAMO PRAZNJENJE: Akumulatorska baterija se sama prazni, tudi kadar zunanji el. krog ni sklenjen.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600" dirty="0"/>
              <a:t>Pri +15°C se napolnjena akumulatorska baterija izprazni v približno 4 mesecih, pri +40°C pa že po dveh tednih.</a:t>
            </a:r>
          </a:p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A8EEA4B-A370-43D1-AFD4-CA1EA369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13100"/>
            <a:ext cx="7315200" cy="3098800"/>
          </a:xfrm>
        </p:spPr>
        <p:txBody>
          <a:bodyPr/>
          <a:lstStyle/>
          <a:p>
            <a:pPr algn="ctr"/>
            <a:r>
              <a:rPr lang="sl-SI" altLang="sl-SI" sz="6600" b="1"/>
              <a:t>HVALA ZA VAŠO POZORNOST</a:t>
            </a:r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E8F66220-A66C-497E-AACC-BAC1E6BA345D}"/>
              </a:ext>
            </a:extLst>
          </p:cNvPr>
          <p:cNvSpPr/>
          <p:nvPr/>
        </p:nvSpPr>
        <p:spPr>
          <a:xfrm>
            <a:off x="2627313" y="333375"/>
            <a:ext cx="4105275" cy="273526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BBB5DFE0-71E8-4C20-B985-BE435840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44638"/>
            <a:ext cx="7315200" cy="1154112"/>
          </a:xfrm>
        </p:spPr>
        <p:txBody>
          <a:bodyPr/>
          <a:lstStyle/>
          <a:p>
            <a:pPr algn="ctr"/>
            <a:r>
              <a:rPr lang="sl-SI" altLang="sl-SI" sz="8000" b="1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EEE68D5-5296-432B-BC30-A17EA3B428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388" y="2743200"/>
            <a:ext cx="4608512" cy="35941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400" b="1" dirty="0"/>
              <a:t>INTERNETNI VIRI</a:t>
            </a:r>
            <a:r>
              <a:rPr lang="sl-SI" sz="2400" dirty="0"/>
              <a:t>:</a:t>
            </a:r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sl-SI" dirty="0"/>
              <a:t>http://www2.</a:t>
            </a:r>
            <a:r>
              <a:rPr lang="sl-SI" dirty="0" err="1"/>
              <a:t>arnes</a:t>
            </a:r>
            <a:r>
              <a:rPr lang="sl-SI" dirty="0"/>
              <a:t>.si/~</a:t>
            </a:r>
            <a:r>
              <a:rPr lang="sl-SI" dirty="0" err="1"/>
              <a:t>afirma/pouk/akku.htm</a:t>
            </a:r>
            <a:r>
              <a:rPr lang="sl-SI" dirty="0"/>
              <a:t> (11.3.2013)</a:t>
            </a:r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sl-SI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sl-SI" dirty="0"/>
              <a:t>http://eoet1.tsckr.si/material/eOet1_07_02_04_01.html (11.3.2013)</a:t>
            </a:r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endParaRPr lang="sl-SI" dirty="0"/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sl-SI" dirty="0"/>
              <a:t>http://sl.wikipedia.org/wiki/Akumulator (12.3.2013)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2ABCE263-A6EF-466D-A38C-EFB8A13347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76825" y="2708275"/>
            <a:ext cx="3565525" cy="3595688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sl-SI" sz="2400" b="1" dirty="0"/>
              <a:t>KNJIŽNI VIRI:</a:t>
            </a:r>
          </a:p>
          <a:p>
            <a:pPr marL="45720" indent="0"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sl-SI" dirty="0"/>
              <a:t>Drago </a:t>
            </a:r>
            <a:r>
              <a:rPr lang="sl-SI" dirty="0" err="1"/>
              <a:t>Slukan</a:t>
            </a:r>
            <a:r>
              <a:rPr lang="sl-SI" dirty="0"/>
              <a:t>, Janez Virtič, Elektrotehnika, </a:t>
            </a:r>
            <a:r>
              <a:rPr lang="sl-SI" dirty="0" err="1"/>
              <a:t>IZOTECH</a:t>
            </a:r>
            <a:r>
              <a:rPr lang="sl-SI" dirty="0"/>
              <a:t> založba, Limbuš 2008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C49FABC0-2BB8-44F9-8DA6-695C1158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341438"/>
            <a:ext cx="7315200" cy="1154112"/>
          </a:xfrm>
        </p:spPr>
        <p:txBody>
          <a:bodyPr/>
          <a:lstStyle/>
          <a:p>
            <a:pPr algn="ctr"/>
            <a:r>
              <a:rPr lang="sl-SI" altLang="sl-SI" sz="6000" b="1"/>
              <a:t>IZUM IN UPORABA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D87D3E61-D445-44A3-B71C-A1AFB734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Svinčev akumulator je leta 1895 izumil francoski fizik Gaston Plante.</a:t>
            </a:r>
          </a:p>
          <a:p>
            <a:endParaRPr lang="sl-SI" altLang="sl-SI" sz="2400"/>
          </a:p>
          <a:p>
            <a:r>
              <a:rPr lang="sl-SI" altLang="sl-SI" sz="2400"/>
              <a:t>Uporablja se v avtomobilih (za svetilna telesa, klimatsko napravo, zaklepanje), podmornicah, električnih transporterjih, električnih viličarjih, lokomotivah, čolnih, ladjah, dvigalih, itd.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7ED5F1D4-54AE-41AD-90CE-E0CB5FFF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060575"/>
            <a:ext cx="3671888" cy="2392363"/>
          </a:xfrm>
        </p:spPr>
        <p:txBody>
          <a:bodyPr/>
          <a:lstStyle/>
          <a:p>
            <a:pPr algn="ctr"/>
            <a:r>
              <a:rPr lang="sl-SI" altLang="sl-SI" sz="4000">
                <a:latin typeface="Arial "/>
              </a:rPr>
              <a:t>SVINČEV AKUMULATOR</a:t>
            </a:r>
          </a:p>
        </p:txBody>
      </p:sp>
      <p:pic>
        <p:nvPicPr>
          <p:cNvPr id="1026" name="Picture 2" descr="http://www.vsezadom.si/thumb/900x500/vsebina/solarni-svincev-akumulator-solar-dryfit-s12-27-g5_4016138545975_main.jpg">
            <a:extLst>
              <a:ext uri="{FF2B5EF4-FFF2-40B4-BE49-F238E27FC236}">
                <a16:creationId xmlns:a16="http://schemas.microsoft.com/office/drawing/2014/main" id="{62CF2BEB-1E45-4CD0-A404-DE976B98420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r="1654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93AA3694-6F60-4E81-A34E-1883CF84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18088"/>
            <a:ext cx="7315200" cy="1293812"/>
          </a:xfrm>
        </p:spPr>
        <p:txBody>
          <a:bodyPr/>
          <a:lstStyle/>
          <a:p>
            <a:pPr algn="ctr"/>
            <a:r>
              <a:rPr lang="sl-SI" altLang="sl-SI" sz="6000" b="1"/>
              <a:t>SESTAVA</a:t>
            </a:r>
          </a:p>
        </p:txBody>
      </p:sp>
      <p:sp>
        <p:nvSpPr>
          <p:cNvPr id="5123" name="Ograda besedila 2">
            <a:extLst>
              <a:ext uri="{FF2B5EF4-FFF2-40B4-BE49-F238E27FC236}">
                <a16:creationId xmlns:a16="http://schemas.microsoft.com/office/drawing/2014/main" id="{F26D14F2-B4A1-4E03-AD2B-CDA0676BF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865563"/>
            <a:ext cx="7315200" cy="109855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44B7DDF2-8E13-4F0E-860D-5E66938A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75"/>
            <a:ext cx="8243888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2">
            <a:extLst>
              <a:ext uri="{FF2B5EF4-FFF2-40B4-BE49-F238E27FC236}">
                <a16:creationId xmlns:a16="http://schemas.microsoft.com/office/drawing/2014/main" id="{C77E711C-756F-4D71-936D-C63442CB7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08050"/>
            <a:ext cx="7315200" cy="5400675"/>
          </a:xfrm>
        </p:spPr>
        <p:txBody>
          <a:bodyPr/>
          <a:lstStyle/>
          <a:p>
            <a:r>
              <a:rPr lang="sl-SI" altLang="sl-SI" sz="2400"/>
              <a:t>Sestavljen je iz več celic. V celice je potopljenih več plošč.  </a:t>
            </a:r>
          </a:p>
          <a:p>
            <a:r>
              <a:rPr lang="sl-SI" altLang="sl-SI" sz="2400"/>
              <a:t>Svinčev akumulator je izdelan iz korita, napolnjenega z razredčeno žveplovo kislino, v katero so potopljene svinčeve plošče. </a:t>
            </a:r>
          </a:p>
          <a:p>
            <a:r>
              <a:rPr lang="sl-SI" altLang="sl-SI" sz="2400"/>
              <a:t>Akumulator sestavljata kovina in elektrolit. Kovina v akumulatorju je svinec (svinčev dioksid in čisti svinec), elektrolit pa je žveplova kislina.</a:t>
            </a:r>
          </a:p>
          <a:p>
            <a:r>
              <a:rPr lang="sl-SI" altLang="sl-SI" sz="2400"/>
              <a:t>Avtomobilski porabniki so največkrat narejeni za 6 ali 12 V napetost,  zato uporabljamo akumulatorske baterije sestavljene iz treh ali šestih celic, ki so vezani zaporedno.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510BE1F5-20DF-4FB5-A81A-184FBB29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18088"/>
            <a:ext cx="7315200" cy="1293812"/>
          </a:xfrm>
        </p:spPr>
        <p:txBody>
          <a:bodyPr/>
          <a:lstStyle/>
          <a:p>
            <a:pPr algn="ctr"/>
            <a:r>
              <a:rPr lang="sl-SI" altLang="sl-SI" sz="6000" b="1"/>
              <a:t>SESTAVA</a:t>
            </a:r>
          </a:p>
        </p:txBody>
      </p:sp>
      <p:sp>
        <p:nvSpPr>
          <p:cNvPr id="7171" name="Ograda besedila 2">
            <a:extLst>
              <a:ext uri="{FF2B5EF4-FFF2-40B4-BE49-F238E27FC236}">
                <a16:creationId xmlns:a16="http://schemas.microsoft.com/office/drawing/2014/main" id="{4B0E60E9-F6DD-4A2F-ABC3-065E394E3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865563"/>
            <a:ext cx="7315200" cy="109855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01BD7668-88DC-4DDB-A25E-717CC939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75"/>
            <a:ext cx="8243888" cy="50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7356571-23D3-4F5E-9B2C-7BE81BD3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3375"/>
            <a:ext cx="3960813" cy="1655763"/>
          </a:xfrm>
        </p:spPr>
        <p:txBody>
          <a:bodyPr/>
          <a:lstStyle/>
          <a:p>
            <a:pPr algn="ctr"/>
            <a:r>
              <a:rPr lang="sl-SI" altLang="sl-SI" sz="3600"/>
              <a:t>PRAZNJENJE AKUMULATORJA</a:t>
            </a:r>
          </a:p>
        </p:txBody>
      </p:sp>
      <p:sp>
        <p:nvSpPr>
          <p:cNvPr id="8195" name="Ograda besedila 3">
            <a:extLst>
              <a:ext uri="{FF2B5EF4-FFF2-40B4-BE49-F238E27FC236}">
                <a16:creationId xmlns:a16="http://schemas.microsoft.com/office/drawing/2014/main" id="{87BD44E7-F875-4CB5-8116-8FE53C0B4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5288" y="2060575"/>
            <a:ext cx="3600450" cy="4248150"/>
          </a:xfrm>
        </p:spPr>
        <p:txBody>
          <a:bodyPr/>
          <a:lstStyle/>
          <a:p>
            <a:r>
              <a:rPr lang="sl-SI" altLang="sl-SI" sz="2400"/>
              <a:t>Pri praznjenju svinčeve akumulatorske celice se elektrodi spreminjata v svinčev sulfat, elektrolit pa se redči.</a:t>
            </a:r>
          </a:p>
          <a:p>
            <a:r>
              <a:rPr lang="sl-SI" altLang="sl-SI" sz="2400"/>
              <a:t>Z večjim tokom akumulator hitreje izpraznimo.</a:t>
            </a:r>
          </a:p>
          <a:p>
            <a:endParaRPr lang="sl-SI" altLang="sl-SI" sz="2400"/>
          </a:p>
          <a:p>
            <a:endParaRPr lang="sl-SI" altLang="sl-SI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797D7F65-0AD5-416C-B8FD-313B3AF238B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6064"/>
          <a:stretch>
            <a:fillRect/>
          </a:stretch>
        </p:blipFill>
        <p:spPr>
          <a:xfrm>
            <a:off x="4104263" y="1484784"/>
            <a:ext cx="5003702" cy="4154016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DD7BDE1-EC41-4377-894B-23F773D8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t="19926" r="23203" b="17210"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jeZBesedilom 1">
            <a:extLst>
              <a:ext uri="{FF2B5EF4-FFF2-40B4-BE49-F238E27FC236}">
                <a16:creationId xmlns:a16="http://schemas.microsoft.com/office/drawing/2014/main" id="{68BB5213-F52C-4C62-831C-FAE06DE3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744538"/>
            <a:ext cx="8712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altLang="sl-SI" sz="4400">
                <a:solidFill>
                  <a:schemeClr val="bg1"/>
                </a:solidFill>
              </a:rPr>
              <a:t>PRAZEN AKUMULATOR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E0554D7-C70E-4E2F-89AA-8E3038F3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3960813" cy="1728787"/>
          </a:xfrm>
        </p:spPr>
        <p:txBody>
          <a:bodyPr/>
          <a:lstStyle/>
          <a:p>
            <a:pPr algn="ctr"/>
            <a:r>
              <a:rPr lang="sl-SI" altLang="sl-SI" sz="3600"/>
              <a:t>POLNJENJE AKUMULATORJA</a:t>
            </a:r>
          </a:p>
        </p:txBody>
      </p:sp>
      <p:sp>
        <p:nvSpPr>
          <p:cNvPr id="10243" name="Ograda besedila 3">
            <a:extLst>
              <a:ext uri="{FF2B5EF4-FFF2-40B4-BE49-F238E27FC236}">
                <a16:creationId xmlns:a16="http://schemas.microsoft.com/office/drawing/2014/main" id="{17EAFFB0-2AD8-4E07-A698-899C4CC05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13" y="2133600"/>
            <a:ext cx="3398837" cy="4032250"/>
          </a:xfrm>
        </p:spPr>
        <p:txBody>
          <a:bodyPr/>
          <a:lstStyle/>
          <a:p>
            <a:r>
              <a:rPr lang="sl-SI" altLang="sl-SI" sz="2400"/>
              <a:t>Pri polnjenju svinčeve akumulatorske celice se pozitivna elektroda spreminja v svinčev dioksid, negativna pa v čisti svinec.</a:t>
            </a:r>
          </a:p>
          <a:p>
            <a:r>
              <a:rPr lang="sl-SI" altLang="sl-SI" sz="2400"/>
              <a:t>Elektrolit akumulatorske celice postaja s polnjenjem gostejši.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FBD79E6E-82C5-44FE-BBE3-97C0A8913A7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b="2970"/>
          <a:stretch>
            <a:fillRect/>
          </a:stretch>
        </p:blipFill>
        <p:spPr>
          <a:xfrm>
            <a:off x="4191000" y="1556792"/>
            <a:ext cx="4916964" cy="4082008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a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335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</vt:lpstr>
      <vt:lpstr>Wingdings</vt:lpstr>
      <vt:lpstr>Perspektiva</vt:lpstr>
      <vt:lpstr>SVINČEV AKUMULATOR</vt:lpstr>
      <vt:lpstr>IZUM IN UPORABA</vt:lpstr>
      <vt:lpstr>SVINČEV AKUMULATOR</vt:lpstr>
      <vt:lpstr>SESTAVA</vt:lpstr>
      <vt:lpstr>PowerPoint Presentation</vt:lpstr>
      <vt:lpstr>SESTAVA</vt:lpstr>
      <vt:lpstr>PRAZNJENJE AKUMULATORJA</vt:lpstr>
      <vt:lpstr>PowerPoint Presentation</vt:lpstr>
      <vt:lpstr>POLNJENJE AKUMULATORJA</vt:lpstr>
      <vt:lpstr>ZANIMIVOSTI</vt:lpstr>
      <vt:lpstr>HVALA ZA VAŠO POZORNOST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2019-06-03T09:12:13Z</dcterms:created>
  <dcterms:modified xsi:type="dcterms:W3CDTF">2019-06-03T09:12:13Z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