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5A516E5-3830-4851-ABC6-151AB6A71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9A53F-7074-4300-9B05-C29CADB7FFF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A4CB3AF-927B-47FA-AA6A-51973D74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BB7CE2CC-7DB9-43DC-BBE6-44060AC9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6BC58-E05E-4033-A814-A6A84C1F45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574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F259678C-4A2F-4EF9-BFFC-63896944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0470-1535-4367-BF63-4466F3BF32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F25FD48A-CD4B-4BD1-AB66-19FF9F7F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67CF004F-8506-4FAF-BBBC-C8CBBEFE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C57B5-D7A6-4EEC-A406-40F6B63822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257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6793BE5D-FD75-47D5-B84A-3DBDE6A7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A5F2-3755-4569-B909-21EE9872AC1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6E03AE7-C120-42ED-9944-4BCE3BBF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8D750B6-8343-4F8C-917D-2A5926FAA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63FF-94D4-47CF-98FE-CA827C9600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810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7E95F18-33AF-451A-87D8-92DC696B3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FDD3-8261-46F1-9CEB-E6C46B3AF6C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B0DF118-0AA4-4141-AED5-99C15FF5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E4FEE76-B398-4728-BFBD-9169C976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75AEA-093D-4BE5-BACB-3A07A3D0F9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138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D78C009-3A9E-4844-8D14-0C2085D7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07206-BA2B-444B-92B3-A3230AD56B9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BD4C13A-6FE4-4AC1-911F-84E931E1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4CACB12-144D-4FAF-8F2B-2563E0B3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289C2-C590-478E-8097-81D78C4C8E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50831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4D7C322D-53D0-44B5-A011-100EC662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2B90-C5E0-4180-9D87-CA3E52FC886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93C5C2E7-AD6E-4940-9586-64CF0D69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74711692-7B87-412C-8B4F-2CB7ED6CA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5C50-9C84-43E1-9ADF-F8F9AD9179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619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CF31D2CC-D883-40D0-856B-E9418487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72CD-F37C-4FC6-9B44-624B6BC5A3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CD751F66-F9EF-4F64-A5E2-BDE3E5D7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0BF5B2FD-3912-411F-BB4C-5D5287B1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E917-D512-4EE1-BB57-EB6B668A49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824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18EC3DB8-10FB-44BD-8449-6B8A5249A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F5B4D-92E4-41FC-8BCD-D8F1FCC63B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525C7A9A-F1D8-4B68-B0DA-7B334320A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FD4A4AD7-4B70-4872-8C44-CD61B369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7A7F4-6CA7-446E-9209-7A7EAF11D8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480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3FD8796F-FC35-4043-B664-E33D850D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7BD-885D-44AE-B0C8-BAD49873A96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7927F923-2014-432E-99E7-DC3EBEB8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52A1AE8A-8431-4B7E-943A-AD27FDCB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3D23D-E04B-48BD-9F30-BBE1D4A880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975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3365E24A-476C-4566-9151-5E2B4A64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B288-B6CD-4950-940E-DA3766D85B1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EE84BE21-E762-47B7-915D-548932B8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A480E5C9-55B7-40C6-879E-F24AC2AD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F898A-67EF-4178-A739-540F40F467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084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B3A564AF-0706-49F9-AD46-79E14D01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A7F1-CAF1-43EC-B39E-90F9B12ED0E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F47811AC-A752-4E02-9FD7-32A4F70B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BBA41810-6DEF-4995-ADAF-622C46B47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1087F-71D7-40A5-AAB4-509485A0D0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495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52214F45-4E5C-44F7-82AA-17856D6ED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BB83045D-667A-4599-A394-EF8425E147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A552D947-0B71-4DB6-9051-C4D078002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EF449B-391E-4607-A41B-2C156DC7717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54DF9CE-3C3A-4FEE-B2FD-1D6A82335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6CD068F2-F4F2-41FE-87E6-FD30330D2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8038"/>
                </a:solidFill>
              </a:defRPr>
            </a:lvl1pPr>
          </a:lstStyle>
          <a:p>
            <a:fld id="{A5F7ED5F-5A26-4CD8-8D07-E26DBDD9B25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AC4E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earnthailanguage.org/wp-content/uploads/2011/03/Learn-thai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upload.wikimedia.org/wikipedia/commons/3/3a/Tim_Berners-Lee_closeup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dison_at_the_National_Portrait_Gallery_IMG_4544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ntazne-hise-on.net/images/varcna-zarnica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JPRei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File:Johann_Philipp_Reis_telephone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File:Alexander_Graham_Telephone_in_Newyork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en.wikipedia.org/wiki/File:Actor_portraying_Alexander_Graham_Bell_in_an_AT&amp;T_promotional_film_(1926)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eeiphone4ggiveaway.com/wp-content/uploads/2011/10/iphone-4s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A6CCAF-BD53-4C4F-BDD0-1700F676A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72" y="285728"/>
            <a:ext cx="8229600" cy="11858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Tehnološki napredki: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80B5664-E995-4042-88BE-3971697CA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1785938"/>
            <a:ext cx="3857625" cy="421481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l-SI" sz="5400" dirty="0"/>
              <a:t> </a:t>
            </a:r>
            <a:r>
              <a:rPr lang="sl-SI" sz="5400" i="1" dirty="0">
                <a:solidFill>
                  <a:schemeClr val="accent5">
                    <a:lumMod val="75000"/>
                  </a:schemeClr>
                </a:solidFill>
              </a:rPr>
              <a:t>~</a:t>
            </a:r>
            <a:r>
              <a:rPr lang="sl-SI" sz="4800" i="1" spc="-300" dirty="0">
                <a:solidFill>
                  <a:schemeClr val="accent5">
                    <a:lumMod val="75000"/>
                  </a:schemeClr>
                </a:solidFill>
              </a:rPr>
              <a:t>Žarnica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l-SI" sz="4800" i="1" spc="-300" dirty="0">
                <a:solidFill>
                  <a:schemeClr val="accent5">
                    <a:lumMod val="75000"/>
                  </a:schemeClr>
                </a:solidFill>
              </a:rPr>
              <a:t> ~Telefon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l-SI" sz="4800" i="1" spc="-300" dirty="0">
                <a:solidFill>
                  <a:schemeClr val="accent5">
                    <a:lumMod val="75000"/>
                  </a:schemeClr>
                </a:solidFill>
              </a:rPr>
              <a:t>~Svetovni                                     splet</a:t>
            </a:r>
          </a:p>
        </p:txBody>
      </p:sp>
      <p:pic>
        <p:nvPicPr>
          <p:cNvPr id="3076" name="Slika 3" descr="thinking verb in Thai with Thai Language Hut">
            <a:hlinkClick r:id="rId2"/>
            <a:extLst>
              <a:ext uri="{FF2B5EF4-FFF2-40B4-BE49-F238E27FC236}">
                <a16:creationId xmlns:a16="http://schemas.microsoft.com/office/drawing/2014/main" id="{ADC8927E-62B7-4E4B-AA3C-DA3672229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2786063"/>
            <a:ext cx="300037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23D9D7-94AB-478D-AE88-6353909C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SVETOVNI SPLET</a:t>
            </a:r>
          </a:p>
        </p:txBody>
      </p:sp>
      <p:pic>
        <p:nvPicPr>
          <p:cNvPr id="12291" name="Ograda vsebine 3" descr="internet saves energy">
            <a:extLst>
              <a:ext uri="{FF2B5EF4-FFF2-40B4-BE49-F238E27FC236}">
                <a16:creationId xmlns:a16="http://schemas.microsoft.com/office/drawing/2014/main" id="{3D833463-68EC-41DA-B48F-7D3250B3B0B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500188"/>
            <a:ext cx="5072063" cy="5072062"/>
          </a:xfr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vsebine 2">
            <a:extLst>
              <a:ext uri="{FF2B5EF4-FFF2-40B4-BE49-F238E27FC236}">
                <a16:creationId xmlns:a16="http://schemas.microsoft.com/office/drawing/2014/main" id="{6F9D31D9-A4FA-4280-A670-62193C3BE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/>
          <a:lstStyle/>
          <a:p>
            <a:r>
              <a:rPr lang="sl-SI" altLang="sl-SI" sz="2400">
                <a:solidFill>
                  <a:srgbClr val="7030A0"/>
                </a:solidFill>
              </a:rPr>
              <a:t>V 8o. prejšnjega stoletja</a:t>
            </a:r>
          </a:p>
          <a:p>
            <a:r>
              <a:rPr lang="sl-SI" altLang="sl-SI" sz="2400">
                <a:solidFill>
                  <a:srgbClr val="7030A0"/>
                </a:solidFill>
              </a:rPr>
              <a:t>Tim Berners-Lee</a:t>
            </a:r>
          </a:p>
          <a:p>
            <a:r>
              <a:rPr lang="sl-SI" altLang="sl-SI" sz="2400">
                <a:solidFill>
                  <a:srgbClr val="7030A0"/>
                </a:solidFill>
              </a:rPr>
              <a:t>V CERN-u</a:t>
            </a:r>
          </a:p>
          <a:p>
            <a:r>
              <a:rPr lang="sl-SI" altLang="sl-SI" sz="2400">
                <a:solidFill>
                  <a:srgbClr val="7030A0"/>
                </a:solidFill>
              </a:rPr>
              <a:t>Ustvaril hiperpovezave</a:t>
            </a:r>
          </a:p>
          <a:p>
            <a:r>
              <a:rPr lang="sl-SI" altLang="sl-SI" sz="2400">
                <a:solidFill>
                  <a:srgbClr val="7030A0"/>
                </a:solidFill>
              </a:rPr>
              <a:t>Hotel med seboj povezati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>
                <a:solidFill>
                  <a:srgbClr val="7030A0"/>
                </a:solidFill>
              </a:rPr>
              <a:t>     dokumente z različnih računalnikov</a:t>
            </a:r>
          </a:p>
          <a:p>
            <a:r>
              <a:rPr lang="sl-SI" altLang="sl-SI" sz="2400">
                <a:solidFill>
                  <a:srgbClr val="7030A0"/>
                </a:solidFill>
              </a:rPr>
              <a:t>Povezal računalnike-internet</a:t>
            </a:r>
          </a:p>
        </p:txBody>
      </p:sp>
      <p:pic>
        <p:nvPicPr>
          <p:cNvPr id="13315" name="Slika 3" descr="File:Tim Berners-Lee closeup.jpg">
            <a:hlinkClick r:id="rId2"/>
            <a:extLst>
              <a:ext uri="{FF2B5EF4-FFF2-40B4-BE49-F238E27FC236}">
                <a16:creationId xmlns:a16="http://schemas.microsoft.com/office/drawing/2014/main" id="{89427396-9A7E-4E10-80F7-0E0EA15C0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143250"/>
            <a:ext cx="27146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7F947E-F082-4860-BE0A-257A7656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Hvala!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884F0B95-14D6-49F2-8FF7-A935835B6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Viri: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~Slike: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Google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~Besedilo: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PIL-revija</a:t>
            </a:r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41C90D-51CD-4F51-A30D-E6FF7329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/>
              <a:t>ŽARNICA</a:t>
            </a:r>
          </a:p>
        </p:txBody>
      </p:sp>
      <p:pic>
        <p:nvPicPr>
          <p:cNvPr id="4099" name="Ograda vsebine 3" descr="http://www.examiner.com/images/blog/replicate/EXID474/images/lightbulb.gif">
            <a:extLst>
              <a:ext uri="{FF2B5EF4-FFF2-40B4-BE49-F238E27FC236}">
                <a16:creationId xmlns:a16="http://schemas.microsoft.com/office/drawing/2014/main" id="{49D826D0-746F-40EA-8414-13ADAE47860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1785938"/>
            <a:ext cx="5143500" cy="4143375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8A4C3B-45FE-4680-8A2B-25E68B37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543050" cy="460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sz="800" dirty="0"/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E41972AD-9ACB-4CA3-82CD-23F84F684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951537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</a:rPr>
              <a:t>Američan Henrich Gobel</a:t>
            </a:r>
          </a:p>
          <a:p>
            <a:r>
              <a:rPr lang="sl-SI" altLang="sl-SI">
                <a:solidFill>
                  <a:srgbClr val="7030A0"/>
                </a:solidFill>
              </a:rPr>
              <a:t>Leta 1854</a:t>
            </a:r>
          </a:p>
          <a:p>
            <a:r>
              <a:rPr lang="sl-SI" altLang="sl-SI">
                <a:solidFill>
                  <a:srgbClr val="7030A0"/>
                </a:solidFill>
              </a:rPr>
              <a:t>Prodajalna ur</a:t>
            </a:r>
          </a:p>
          <a:p>
            <a:r>
              <a:rPr lang="sl-SI" altLang="sl-SI">
                <a:solidFill>
                  <a:srgbClr val="7030A0"/>
                </a:solidFill>
              </a:rPr>
              <a:t>Nikoli patentiral</a:t>
            </a:r>
          </a:p>
        </p:txBody>
      </p:sp>
      <p:pic>
        <p:nvPicPr>
          <p:cNvPr id="4" name="Slika 3" descr="http://www.happyforum.net/images/opis/ura_001.jpg">
            <a:extLst>
              <a:ext uri="{FF2B5EF4-FFF2-40B4-BE49-F238E27FC236}">
                <a16:creationId xmlns:a16="http://schemas.microsoft.com/office/drawing/2014/main" id="{62379146-B263-42BD-8155-D4385A65A635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357298"/>
            <a:ext cx="28575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21573884" lon="21301135" rev="21301132"/>
            </a:camera>
            <a:lightRig rig="threePt" dir="t"/>
          </a:scene3d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E7E547-0712-4C9A-ACBA-77B1F7A0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328738" cy="1539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sz="800" dirty="0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2FC2A8CF-A868-4D4A-8C2E-77EEC467B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08662"/>
          </a:xfrm>
        </p:spPr>
        <p:txBody>
          <a:bodyPr/>
          <a:lstStyle/>
          <a:p>
            <a:r>
              <a:rPr lang="sl-SI" altLang="sl-SI" sz="1800">
                <a:solidFill>
                  <a:srgbClr val="7030A0"/>
                </a:solidFill>
              </a:rPr>
              <a:t>Thomas Alva Edison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Prva električna družba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40 strokovnjakov-laboratrorij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Misija nemogoče:električni tok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Pregorevanje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Snov ki prenese     temperaturo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Ogljikove niti-ogljik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Volfram:tališče     3000°C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1879 zoglenela bombažna vlakna</a:t>
            </a:r>
          </a:p>
          <a:p>
            <a:r>
              <a:rPr lang="sl-SI" altLang="sl-SI" sz="1800">
                <a:solidFill>
                  <a:srgbClr val="7030A0"/>
                </a:solidFill>
              </a:rPr>
              <a:t>40 ur-brez napake </a:t>
            </a:r>
          </a:p>
        </p:txBody>
      </p:sp>
      <p:cxnSp>
        <p:nvCxnSpPr>
          <p:cNvPr id="5" name="Raven puščični konektor 4">
            <a:extLst>
              <a:ext uri="{FF2B5EF4-FFF2-40B4-BE49-F238E27FC236}">
                <a16:creationId xmlns:a16="http://schemas.microsoft.com/office/drawing/2014/main" id="{5A5E97AE-26C6-419A-A12C-CF0225854B8B}"/>
              </a:ext>
            </a:extLst>
          </p:cNvPr>
          <p:cNvCxnSpPr/>
          <p:nvPr/>
        </p:nvCxnSpPr>
        <p:spPr>
          <a:xfrm rot="5400000" flipH="1" flipV="1">
            <a:off x="2751138" y="2320925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84E92CD0-2F38-4C40-B899-1ED5CA109DC5}"/>
              </a:ext>
            </a:extLst>
          </p:cNvPr>
          <p:cNvCxnSpPr/>
          <p:nvPr/>
        </p:nvCxnSpPr>
        <p:spPr>
          <a:xfrm rot="5400000" flipH="1" flipV="1">
            <a:off x="2679700" y="2963863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Slika 8" descr="Zgodovina žarnice">
            <a:extLst>
              <a:ext uri="{FF2B5EF4-FFF2-40B4-BE49-F238E27FC236}">
                <a16:creationId xmlns:a16="http://schemas.microsoft.com/office/drawing/2014/main" id="{B7803034-863D-4281-A206-018123B8E03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66"/>
            <a:ext cx="228601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Slika 10" descr="http://upload.wikimedia.org/wikipedia/commons/thumb/c/c7/Edison_at_the_National_Portrait_Gallery_IMG_4544.JPG/220px-Edison_at_the_National_Portrait_Gallery_IMG_4544.JPG">
            <a:hlinkClick r:id="rId3"/>
            <a:extLst>
              <a:ext uri="{FF2B5EF4-FFF2-40B4-BE49-F238E27FC236}">
                <a16:creationId xmlns:a16="http://schemas.microsoft.com/office/drawing/2014/main" id="{8D4EA8D1-5C54-4B6E-848A-35D901C86FB7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643314"/>
            <a:ext cx="3571900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36E154-FADA-43B0-A303-49AFDB859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0" y="492919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Nekoč                </a:t>
            </a:r>
            <a:r>
              <a:rPr lang="sl-SI" dirty="0"/>
              <a:t>Danes </a:t>
            </a:r>
          </a:p>
        </p:txBody>
      </p:sp>
      <p:pic>
        <p:nvPicPr>
          <p:cNvPr id="7" name="Ograda vsebine 6" descr="Zgodovina žarnice">
            <a:extLst>
              <a:ext uri="{FF2B5EF4-FFF2-40B4-BE49-F238E27FC236}">
                <a16:creationId xmlns:a16="http://schemas.microsoft.com/office/drawing/2014/main" id="{CBC37534-82A5-479C-A5A5-BF748AC78D4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571480"/>
            <a:ext cx="3143272" cy="4357718"/>
          </a:xfrm>
          <a:effectLst>
            <a:softEdge rad="112500"/>
          </a:effectLst>
        </p:spPr>
      </p:pic>
      <p:pic>
        <p:nvPicPr>
          <p:cNvPr id="7172" name="Slika 4" descr="Varčna žarnica">
            <a:hlinkClick r:id="rId3" tooltip="&quot;Varčna žarnica&quot;"/>
            <a:extLst>
              <a:ext uri="{FF2B5EF4-FFF2-40B4-BE49-F238E27FC236}">
                <a16:creationId xmlns:a16="http://schemas.microsoft.com/office/drawing/2014/main" id="{F89C2BCE-F11D-4BAB-9D81-96334B6B4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71688"/>
            <a:ext cx="381158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44F351-14F3-463C-ACB4-4763A9EA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TELEFON</a:t>
            </a:r>
          </a:p>
        </p:txBody>
      </p:sp>
      <p:pic>
        <p:nvPicPr>
          <p:cNvPr id="8195" name="Ograda vsebine 3" descr="http://www.usporedi.hr/repository/20110628111520cro-brondi-vintage-20-715188_1024x768.jpg">
            <a:extLst>
              <a:ext uri="{FF2B5EF4-FFF2-40B4-BE49-F238E27FC236}">
                <a16:creationId xmlns:a16="http://schemas.microsoft.com/office/drawing/2014/main" id="{FDFFCB14-CDAD-4CF6-9E1A-ABC91F56703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2071688"/>
            <a:ext cx="5572125" cy="4143375"/>
          </a:xfrm>
        </p:spPr>
      </p:pic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74F30B70-47F6-4B71-8BD3-FBBC99F2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</a:rPr>
              <a:t>1861 fizik Johann Philipp Reis</a:t>
            </a:r>
          </a:p>
          <a:p>
            <a:r>
              <a:rPr lang="sl-SI" altLang="sl-SI">
                <a:solidFill>
                  <a:srgbClr val="7030A0"/>
                </a:solidFill>
              </a:rPr>
              <a:t>Pluta,svinska koža,pletilka,platina</a:t>
            </a:r>
          </a:p>
          <a:p>
            <a:r>
              <a:rPr lang="sl-SI" altLang="sl-SI">
                <a:solidFill>
                  <a:srgbClr val="7030A0"/>
                </a:solidFill>
              </a:rPr>
              <a:t>Ni vzbodila zanimanja</a:t>
            </a:r>
            <a:endParaRPr lang="sl-SI" altLang="sl-SI"/>
          </a:p>
          <a:p>
            <a:endParaRPr lang="sl-SI" altLang="sl-SI"/>
          </a:p>
          <a:p>
            <a:endParaRPr lang="sl-SI" altLang="sl-SI">
              <a:solidFill>
                <a:srgbClr val="7030A0"/>
              </a:solidFill>
            </a:endParaRPr>
          </a:p>
        </p:txBody>
      </p:sp>
      <p:pic>
        <p:nvPicPr>
          <p:cNvPr id="9219" name="Slika 3" descr="http://upload.wikimedia.org/wikipedia/commons/4/4e/JPReis.jpg">
            <a:hlinkClick r:id="rId2"/>
            <a:extLst>
              <a:ext uri="{FF2B5EF4-FFF2-40B4-BE49-F238E27FC236}">
                <a16:creationId xmlns:a16="http://schemas.microsoft.com/office/drawing/2014/main" id="{89CE4CE5-D256-4F25-B14B-A63C5291B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143125"/>
            <a:ext cx="20002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Slika 4" descr="http://upload.wikimedia.org/wikipedia/commons/thumb/3/38/Johann_Philipp_Reis_telephone.jpg/220px-Johann_Philipp_Reis_telephone.jpg">
            <a:hlinkClick r:id="rId4"/>
            <a:extLst>
              <a:ext uri="{FF2B5EF4-FFF2-40B4-BE49-F238E27FC236}">
                <a16:creationId xmlns:a16="http://schemas.microsoft.com/office/drawing/2014/main" id="{38A784C1-235B-4200-AF58-12ECB2DA5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143125"/>
            <a:ext cx="4405313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46CE2D-CEC1-4107-9BE4-43E8DE19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1543050" cy="1539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sz="800" dirty="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E7AC0FD-CF52-4AAE-8EB0-1013FAB5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/>
          <a:lstStyle/>
          <a:p>
            <a:r>
              <a:rPr lang="sl-SI" altLang="sl-SI">
                <a:solidFill>
                  <a:srgbClr val="7030A0"/>
                </a:solidFill>
              </a:rPr>
              <a:t>1876 ZDA</a:t>
            </a:r>
          </a:p>
          <a:p>
            <a:r>
              <a:rPr lang="sl-SI" altLang="sl-SI">
                <a:solidFill>
                  <a:srgbClr val="7030A0"/>
                </a:solidFill>
              </a:rPr>
              <a:t>Učitelj Alexander Graham Bell</a:t>
            </a:r>
          </a:p>
          <a:p>
            <a:r>
              <a:rPr lang="sl-SI" altLang="sl-SI">
                <a:solidFill>
                  <a:srgbClr val="7030A0"/>
                </a:solidFill>
              </a:rPr>
              <a:t>Neroden</a:t>
            </a:r>
          </a:p>
          <a:p>
            <a:r>
              <a:rPr lang="sl-SI" altLang="sl-SI">
                <a:solidFill>
                  <a:srgbClr val="7030A0"/>
                </a:solidFill>
              </a:rPr>
              <a:t>1878 centrala v ZDA</a:t>
            </a:r>
          </a:p>
          <a:p>
            <a:r>
              <a:rPr lang="sl-SI" altLang="sl-SI">
                <a:solidFill>
                  <a:srgbClr val="7030A0"/>
                </a:solidFill>
              </a:rPr>
              <a:t>21 priključkov</a:t>
            </a:r>
          </a:p>
          <a:p>
            <a:r>
              <a:rPr lang="sl-SI" altLang="sl-SI">
                <a:solidFill>
                  <a:srgbClr val="7030A0"/>
                </a:solidFill>
              </a:rPr>
              <a:t>1878 imenik (50 imen)</a:t>
            </a:r>
          </a:p>
          <a:p>
            <a:r>
              <a:rPr lang="sl-SI" altLang="sl-SI">
                <a:solidFill>
                  <a:srgbClr val="7030A0"/>
                </a:solidFill>
              </a:rPr>
              <a:t>Na prelomu stoletja več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7030A0"/>
                </a:solidFill>
              </a:rPr>
              <a:t>     telefonov kot kadi(ZDA)</a:t>
            </a:r>
          </a:p>
        </p:txBody>
      </p:sp>
      <p:pic>
        <p:nvPicPr>
          <p:cNvPr id="10244" name="Slika 3" descr="A grizzly and well-dressed Alexander Graham Bell sits at a desk talking over antique telephone, surrounded by numerous business executives and news reporters, who are witnessing a historic event, in the atrium of a large corporate building.">
            <a:hlinkClick r:id="rId2"/>
            <a:extLst>
              <a:ext uri="{FF2B5EF4-FFF2-40B4-BE49-F238E27FC236}">
                <a16:creationId xmlns:a16="http://schemas.microsoft.com/office/drawing/2014/main" id="{431E581D-D152-41A2-9DCD-4F617D1F1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928688"/>
            <a:ext cx="2141538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4" descr="http://upload.wikimedia.org/wikipedia/commons/thumb/f/f4/Actor_portraying_Alexander_Graham_Bell_in_an_AT%26T_promotional_film_%281926%29.jpg/225px-Actor_portraying_Alexander_Graham_Bell_in_an_AT%26T_promotional_film_%281926%29.jpg">
            <a:hlinkClick r:id="rId4"/>
            <a:extLst>
              <a:ext uri="{FF2B5EF4-FFF2-40B4-BE49-F238E27FC236}">
                <a16:creationId xmlns:a16="http://schemas.microsoft.com/office/drawing/2014/main" id="{2EFA1D02-3CC5-49A5-A41C-EE9C685A9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071938"/>
            <a:ext cx="278606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4">
            <a:extLst>
              <a:ext uri="{FF2B5EF4-FFF2-40B4-BE49-F238E27FC236}">
                <a16:creationId xmlns:a16="http://schemas.microsoft.com/office/drawing/2014/main" id="{B6D5C311-1B23-4E2B-BB62-D7DA9A5A1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286375"/>
            <a:ext cx="8229600" cy="10223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sz="4400">
                <a:solidFill>
                  <a:srgbClr val="FFC000"/>
                </a:solidFill>
              </a:rPr>
              <a:t>         Nekoč                  Danes </a:t>
            </a:r>
          </a:p>
        </p:txBody>
      </p:sp>
      <p:pic>
        <p:nvPicPr>
          <p:cNvPr id="11267" name="Slika 3" descr="http://cdn.dipity.com/uploads/events/009a161ec9c27a6ec1351fcfef8ad91d_1M.png">
            <a:extLst>
              <a:ext uri="{FF2B5EF4-FFF2-40B4-BE49-F238E27FC236}">
                <a16:creationId xmlns:a16="http://schemas.microsoft.com/office/drawing/2014/main" id="{8137327F-D1FE-433E-912D-F0A9B91E3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71625"/>
            <a:ext cx="3357563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Slika 5" descr="http://freeiphone4ggiveaway.com/wp-content/uploads/2011/10/iphone-4s.jpg">
            <a:hlinkClick r:id="rId3"/>
            <a:extLst>
              <a:ext uri="{FF2B5EF4-FFF2-40B4-BE49-F238E27FC236}">
                <a16:creationId xmlns:a16="http://schemas.microsoft.com/office/drawing/2014/main" id="{E4F467C6-D593-449A-8FFE-349BE858C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t="16251" r="17500" b="25000"/>
          <a:stretch>
            <a:fillRect/>
          </a:stretch>
        </p:blipFill>
        <p:spPr bwMode="auto">
          <a:xfrm>
            <a:off x="4786313" y="1571625"/>
            <a:ext cx="35718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moje">
      <a:dk1>
        <a:srgbClr val="00B050"/>
      </a:dk1>
      <a:lt1>
        <a:srgbClr val="00B050"/>
      </a:lt1>
      <a:dk2>
        <a:srgbClr val="92D050"/>
      </a:dk2>
      <a:lt2>
        <a:srgbClr val="79FFB6"/>
      </a:lt2>
      <a:accent1>
        <a:srgbClr val="FFC000"/>
      </a:accent1>
      <a:accent2>
        <a:srgbClr val="7030A0"/>
      </a:accent2>
      <a:accent3>
        <a:srgbClr val="0070C0"/>
      </a:accent3>
      <a:accent4>
        <a:srgbClr val="D467A8"/>
      </a:accent4>
      <a:accent5>
        <a:srgbClr val="DD5774"/>
      </a:accent5>
      <a:accent6>
        <a:srgbClr val="B9E252"/>
      </a:accent6>
      <a:hlink>
        <a:srgbClr val="770B68"/>
      </a:hlink>
      <a:folHlink>
        <a:srgbClr val="8D1BFF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143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Book Antiqua</vt:lpstr>
      <vt:lpstr>Lucida Sans</vt:lpstr>
      <vt:lpstr>Wingdings</vt:lpstr>
      <vt:lpstr>Wingdings 2</vt:lpstr>
      <vt:lpstr>Wingdings 3</vt:lpstr>
      <vt:lpstr>Vrh</vt:lpstr>
      <vt:lpstr>Tehnološki napredki:</vt:lpstr>
      <vt:lpstr>ŽARNICA</vt:lpstr>
      <vt:lpstr>PowerPoint Presentation</vt:lpstr>
      <vt:lpstr>PowerPoint Presentation</vt:lpstr>
      <vt:lpstr>Nekoč                Danes </vt:lpstr>
      <vt:lpstr>TELEFON</vt:lpstr>
      <vt:lpstr>PowerPoint Presentation</vt:lpstr>
      <vt:lpstr>PowerPoint Presentation</vt:lpstr>
      <vt:lpstr>PowerPoint Presentation</vt:lpstr>
      <vt:lpstr>SVETOVNI SPLET</vt:lpstr>
      <vt:lpstr>PowerPoint Presentation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2019-06-03T09:12:14Z</dcterms:created>
  <dcterms:modified xsi:type="dcterms:W3CDTF">2019-06-03T09:12:14Z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