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5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5" r:id="rId10"/>
    <p:sldId id="266" r:id="rId11"/>
    <p:sldId id="264" r:id="rId12"/>
  </p:sldIdLst>
  <p:sldSz cx="9144000" cy="6858000" type="screen4x3"/>
  <p:notesSz cx="6858000" cy="9144000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66FF"/>
    <a:srgbClr val="008000"/>
    <a:srgbClr val="0099FF"/>
    <a:srgbClr val="993366"/>
    <a:srgbClr val="FF0000"/>
    <a:srgbClr val="FFCC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16" autoAdjust="0"/>
    <p:restoredTop sz="94710" autoAdjust="0"/>
  </p:normalViewPr>
  <p:slideViewPr>
    <p:cSldViewPr>
      <p:cViewPr varScale="1">
        <p:scale>
          <a:sx n="68" d="100"/>
          <a:sy n="68" d="100"/>
        </p:scale>
        <p:origin x="-96" y="-7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72DF512C-8860-46F0-95D4-4B789FD916C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365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sl-SI" noProof="0"/>
              <a:t>Click to edit Master title style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BEE02831-9FDB-44DE-BE7F-C571E46CA15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838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sl-SI" noProof="0"/>
              <a:t>Click to edit Master subtitle style</a:t>
            </a:r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073320B8-B2E9-4299-AC83-C4411988B7B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76F734AC-948B-4C39-8A06-EFEC5B4CE86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35846" name="Rectangle 6">
            <a:extLst>
              <a:ext uri="{FF2B5EF4-FFF2-40B4-BE49-F238E27FC236}">
                <a16:creationId xmlns:a16="http://schemas.microsoft.com/office/drawing/2014/main" id="{3B39375D-EC42-4EBE-BF88-D53419855D1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EE1FFF4-9EE7-4AF3-A009-AF461B98B7E1}" type="slidenum">
              <a:rPr lang="en-US" altLang="sl-SI"/>
              <a:pPr/>
              <a:t>‹#›</a:t>
            </a:fld>
            <a:endParaRPr lang="en-US" altLang="sl-SI"/>
          </a:p>
        </p:txBody>
      </p:sp>
      <p:pic>
        <p:nvPicPr>
          <p:cNvPr id="35847" name="Picture 7" descr="GC000860">
            <a:extLst>
              <a:ext uri="{FF2B5EF4-FFF2-40B4-BE49-F238E27FC236}">
                <a16:creationId xmlns:a16="http://schemas.microsoft.com/office/drawing/2014/main" id="{8F1CA5BE-9498-4BB6-AEAB-695D5D376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4964113" cy="2112963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GC000859">
            <a:extLst>
              <a:ext uri="{FF2B5EF4-FFF2-40B4-BE49-F238E27FC236}">
                <a16:creationId xmlns:a16="http://schemas.microsoft.com/office/drawing/2014/main" id="{98D19EE7-2A5F-44E3-91AA-CD938F4F8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334000"/>
            <a:ext cx="4191000" cy="179070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73A68-9DC7-426E-8613-2520EE62D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489FD-1A06-49A7-B254-96BC001968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3665E-847F-4CC9-A3AF-B5C47E659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4BA1F-BFB5-48BC-B5ED-EBEB8D111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1BF58-974A-4E8D-9026-83E23D724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D026E-0D19-4D8F-83EA-0B2F77A1E0AC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322579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1C04AF-9DB4-4B17-AC91-E7D1D242E0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9C9448-C4C8-4FFC-8186-AA1AB43AE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8C3BD-C0A8-4635-A722-3181F2CD6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A3EB1-7934-4ADD-A901-2B1E04906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8825C-94B6-44F1-B86F-29AF85C85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75F33-A90A-44A3-BC78-D46EF78FE730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935596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77A8E-CBB7-4653-BDB8-46A34B410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CD44C-819C-475C-AB11-97E6634AB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688BE-8724-4930-9571-2CCE98239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5911D-A683-48B4-B45B-E7C116D76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B3D68-8900-48CC-9074-4E4A89C93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E4A2A-F0D1-4AF9-A188-A303F716A355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096925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3EEC7-4534-4E62-8E12-87A967FE2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DF843-6FD6-48C9-8FCB-52EE432C3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83953-10D6-44BB-BC35-4469B9410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7628C-B863-42E7-849A-C1FDE4368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90378-2FEB-4EC7-8A8A-E36B1A17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C68D6-8F02-4343-A215-EFFFAA0294D4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626969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1B245-D9B7-411C-83DE-0E9B32D7F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3EBBE-8F45-4BE9-A295-05386CD65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1A6329-A6FF-4C3B-B309-19D3A06B2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5FB0D2-BB83-4EE1-AB19-C37554F92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3AD211-583C-466D-AD7E-798AC6B31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6FFDB7-72EF-45F1-87A3-C8AF3AA29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E5522-544E-4F25-BFED-E5F0BB59E464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676419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B3BFB-AB25-447C-9B58-07B4B78DC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60267-52DA-4962-AB28-EB60F45A4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57F906-F941-4248-86CA-6B9D41D79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3DA766-B35B-4FFA-A8B3-09F77BBB39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30F59A-1283-4D43-83A3-6391782DC8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32312B-5FEC-4DB4-9C49-DF8BFC2CD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5F02A1-3F86-4A39-9B03-FE7DEAC08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70C65D-F104-4F35-9B51-097AAC946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5692A-A04A-4A9F-AE1E-008E9DACB707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186537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8361B-3C73-463A-A549-2D5E05765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1023C3-047D-44C9-9B29-654633941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B09FFC-9939-4620-8F5B-18D0BCDAF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68A90B-35E0-409E-94FA-F10213041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FFF9C2-C1AA-4950-904E-D5FA4DC42C04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131205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DE894F-EE37-47BD-BF9F-8283E3DEC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320321-8C37-434A-932C-F5C362944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299118-43D3-46FE-90B9-E2E2E71CB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BC184-631F-4065-871A-34548F6EB55E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261034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75453-16D1-4916-B98F-45ED0A592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BB0CE-6EB5-4A8A-9608-215266070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8A31E5-1CC7-466F-BD55-D85DD646D9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22DDB3-9866-45A2-811D-CD5DDD14A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2917F8-22E0-4C32-A6A9-504BDDCC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FD2BA-8BDA-4E2E-946F-A3BDCA898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07C27-9911-426F-8AEB-201DEE35C776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482538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CA3DE-00FF-4DC6-8036-6921B079E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7D7C55-E825-4EED-99D4-BBAAC60B74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DDA446-38C8-48F2-A8F6-F58D679B52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FFD1C2-F630-4F1D-8FC6-DF56527A0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E1ED29-C297-43D6-9A2F-4704923B2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0952FB-63F8-4158-9B26-7D157E7F0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83775-A653-4778-9AD3-98AF53881519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096880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99">
                <a:gamma/>
                <a:tint val="0"/>
                <a:invGamma/>
              </a:srgbClr>
            </a:gs>
            <a:gs pos="100000">
              <a:srgbClr val="FFCC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7EA94369-5B9D-4F09-81FA-5A9BCEE57B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0916E3A5-4CA2-4AE0-A03E-B92E1BF79F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1575D02B-92F5-409C-93AE-C82596A4A74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 altLang="sl-SI"/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22421FA6-53C3-483A-8553-8477A3DE875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 altLang="sl-SI"/>
          </a:p>
        </p:txBody>
      </p:sp>
      <p:sp>
        <p:nvSpPr>
          <p:cNvPr id="34822" name="Rectangle 6">
            <a:extLst>
              <a:ext uri="{FF2B5EF4-FFF2-40B4-BE49-F238E27FC236}">
                <a16:creationId xmlns:a16="http://schemas.microsoft.com/office/drawing/2014/main" id="{EAABDE50-3614-4C81-B49A-581A4D0AD37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DAA0447F-0EDD-4144-9280-AC325352BE6F}" type="slidenum">
              <a:rPr lang="en-US" altLang="sl-SI"/>
              <a:pPr/>
              <a:t>‹#›</a:t>
            </a:fld>
            <a:endParaRPr lang="en-US" altLang="sl-SI"/>
          </a:p>
        </p:txBody>
      </p:sp>
      <p:pic>
        <p:nvPicPr>
          <p:cNvPr id="34823" name="Picture 7" descr="GC000858">
            <a:extLst>
              <a:ext uri="{FF2B5EF4-FFF2-40B4-BE49-F238E27FC236}">
                <a16:creationId xmlns:a16="http://schemas.microsoft.com/office/drawing/2014/main" id="{5E4BB70D-5B14-4B16-B1FB-8279C3E2F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5105400"/>
            <a:ext cx="4972050" cy="2130425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" TargetMode="External"/><Relationship Id="rId2" Type="http://schemas.openxmlformats.org/officeDocument/2006/relationships/hyperlink" Target="http://www.atelje-tom.si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l.wikipedia.org/wiki/Glavna_stran" TargetMode="External"/><Relationship Id="rId4" Type="http://schemas.openxmlformats.org/officeDocument/2006/relationships/hyperlink" Target="http://www2.arnes.si/~sopugovc/Spletna/tisk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cyclopaedia.es/hr/wiki/Slika:Engraving_tools.JPG.html" TargetMode="External"/><Relationship Id="rId7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ulkul.xahoihoctap.net/kulkuls-birthday.html?view=mediawiki&amp;article=Image%3AJanez_Vajkard_Valvasor.jpg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>
            <a:extLst>
              <a:ext uri="{FF2B5EF4-FFF2-40B4-BE49-F238E27FC236}">
                <a16:creationId xmlns:a16="http://schemas.microsoft.com/office/drawing/2014/main" id="{43AC8313-C573-4F58-97CB-29CCD464830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57DC4DD8-53B6-4D88-883B-8DAF830D56C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2052" name="WordArt 4">
            <a:extLst>
              <a:ext uri="{FF2B5EF4-FFF2-40B4-BE49-F238E27FC236}">
                <a16:creationId xmlns:a16="http://schemas.microsoft.com/office/drawing/2014/main" id="{4FAC5AF2-3A5C-481B-91A8-CFAD36CB336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03350" y="692150"/>
            <a:ext cx="5689600" cy="31670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sl-SI" sz="3600" kern="10">
                <a:gradFill rotWithShape="0">
                  <a:gsLst>
                    <a:gs pos="0">
                      <a:srgbClr val="000082"/>
                    </a:gs>
                    <a:gs pos="15000">
                      <a:srgbClr val="66008F"/>
                    </a:gs>
                    <a:gs pos="32499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1">
                      <a:srgbClr val="FF0000"/>
                    </a:gs>
                    <a:gs pos="67501">
                      <a:srgbClr val="BA0066"/>
                    </a:gs>
                    <a:gs pos="85000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 panose="030F0702030302020204" pitchFamily="66" charset="0"/>
              </a:rPr>
              <a:t>TISK</a:t>
            </a: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111B8BB2-7D65-4B05-A5E4-005B93B11F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cript MT Bold" panose="03040602040607080904" pitchFamily="66" charset="0"/>
              </a:rPr>
              <a:t>Vrste barv</a:t>
            </a:r>
            <a:r>
              <a:rPr lang="sl-SI" altLang="sl-SI"/>
              <a:t> 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15088AC2-DD4D-47D9-BA36-38E5523E1C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Tekoča-kratka </a:t>
            </a:r>
          </a:p>
          <a:p>
            <a:r>
              <a:rPr lang="sl-SI" altLang="sl-SI" b="1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Tekoča- dolga </a:t>
            </a:r>
          </a:p>
          <a:p>
            <a:r>
              <a:rPr lang="sl-SI" altLang="sl-SI" b="1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Gosta- kratka </a:t>
            </a:r>
          </a:p>
          <a:p>
            <a:r>
              <a:rPr lang="sl-SI" altLang="sl-SI" b="1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Gosta- dolga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68A13B77-B205-41DC-95C7-684CECCDB1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 Viri 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3AEA0EBE-1183-43D1-998A-09C980442D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>
                <a:hlinkClick r:id="rId2"/>
              </a:rPr>
              <a:t>www.atelje-tom.si</a:t>
            </a:r>
            <a:endParaRPr lang="sl-SI" altLang="sl-SI"/>
          </a:p>
          <a:p>
            <a:r>
              <a:rPr lang="sl-SI" altLang="sl-SI">
                <a:hlinkClick r:id="rId3"/>
              </a:rPr>
              <a:t>http://sl.wikipedia.org/</a:t>
            </a:r>
            <a:endParaRPr lang="sl-SI" altLang="sl-SI"/>
          </a:p>
          <a:p>
            <a:r>
              <a:rPr lang="sl-SI" altLang="sl-SI">
                <a:hlinkClick r:id="rId4"/>
              </a:rPr>
              <a:t>http://www2.arnes.si/~sopugovc/Spletna/tisk.htm</a:t>
            </a:r>
            <a:endParaRPr lang="sl-SI" altLang="sl-SI"/>
          </a:p>
          <a:p>
            <a:r>
              <a:rPr lang="sl-SI" altLang="sl-SI">
                <a:hlinkClick r:id="rId5"/>
              </a:rPr>
              <a:t>http://sl.wikipedia.org/wiki/Glavna_stran</a:t>
            </a:r>
            <a:endParaRPr lang="sl-SI" altLang="sl-SI"/>
          </a:p>
          <a:p>
            <a:endParaRPr lang="sl-SI" altLang="sl-SI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362E2264-6A1C-4FEC-8361-46D96B7DA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989138"/>
            <a:ext cx="8229600" cy="4525962"/>
          </a:xfrm>
        </p:spPr>
        <p:txBody>
          <a:bodyPr/>
          <a:lstStyle/>
          <a:p>
            <a:r>
              <a:rPr lang="sl-SI" altLang="sl-SI" b="1">
                <a:latin typeface="Comic Sans MS" panose="030F0702030302020204" pitchFamily="66" charset="0"/>
              </a:rPr>
              <a:t>Izumijo ga japonci in kitajci </a:t>
            </a:r>
          </a:p>
          <a:p>
            <a:r>
              <a:rPr lang="sl-SI" altLang="sl-SI" b="1">
                <a:latin typeface="Comic Sans MS" panose="030F0702030302020204" pitchFamily="66" charset="0"/>
              </a:rPr>
              <a:t>Postopek knjižno tiskanje</a:t>
            </a:r>
          </a:p>
          <a:p>
            <a:r>
              <a:rPr lang="sl-SI" altLang="sl-SI" b="1">
                <a:latin typeface="Comic Sans MS" panose="030F0702030302020204" pitchFamily="66" charset="0"/>
              </a:rPr>
              <a:t>Uporabljali so  lesene, glinaste ali slonokoščene bloke</a:t>
            </a:r>
          </a:p>
          <a:p>
            <a:r>
              <a:rPr lang="sl-SI" altLang="sl-SI" b="1">
                <a:latin typeface="Comic Sans MS" panose="030F0702030302020204" pitchFamily="66" charset="0"/>
              </a:rPr>
              <a:t>namazali so jih s črnilom</a:t>
            </a:r>
          </a:p>
          <a:p>
            <a:pPr>
              <a:buFontTx/>
              <a:buNone/>
            </a:pPr>
            <a:endParaRPr lang="sl-SI" altLang="sl-SI" b="1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endParaRPr lang="sl-SI" altLang="sl-SI"/>
          </a:p>
        </p:txBody>
      </p:sp>
      <p:pic>
        <p:nvPicPr>
          <p:cNvPr id="5124" name="Picture 4" descr="Kitajska plošča">
            <a:extLst>
              <a:ext uri="{FF2B5EF4-FFF2-40B4-BE49-F238E27FC236}">
                <a16:creationId xmlns:a16="http://schemas.microsoft.com/office/drawing/2014/main" id="{2FC922C1-D042-4564-9A26-0E92F5E0D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412875"/>
            <a:ext cx="5905500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WordArt 5">
            <a:extLst>
              <a:ext uri="{FF2B5EF4-FFF2-40B4-BE49-F238E27FC236}">
                <a16:creationId xmlns:a16="http://schemas.microsoft.com/office/drawing/2014/main" id="{BCA775BF-F14E-495E-AFC9-A837C941DFF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55875" y="260350"/>
            <a:ext cx="4537075" cy="1023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Lucida Calligraphy" panose="03010101010101010101" pitchFamily="66" charset="0"/>
              </a:rPr>
              <a:t>Izumitev tiska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0A49E179-4EEC-4D42-994D-85AE780AE3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prvič izdelalane  v Koreji leta 1403 </a:t>
            </a:r>
          </a:p>
          <a:p>
            <a:r>
              <a:rPr lang="sl-SI" altLang="sl-SI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Tiskanje s premičnimi kovinskimi črkami je v Evropi razvil Nemec Johannes Gutenberg </a:t>
            </a:r>
          </a:p>
          <a:p>
            <a:r>
              <a:rPr lang="sl-SI" altLang="sl-SI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Leta 1456 je bila dokončana prva večja tiskana knjiga: BIBLIJA</a:t>
            </a:r>
          </a:p>
          <a:p>
            <a:endParaRPr lang="sl-SI" altLang="sl-SI" b="1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148" name="Picture 4" descr="Stiskalnica">
            <a:extLst>
              <a:ext uri="{FF2B5EF4-FFF2-40B4-BE49-F238E27FC236}">
                <a16:creationId xmlns:a16="http://schemas.microsoft.com/office/drawing/2014/main" id="{29B7E694-8D26-4562-9EE4-F2E531224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49263"/>
            <a:ext cx="4897438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tiskalnica">
            <a:extLst>
              <a:ext uri="{FF2B5EF4-FFF2-40B4-BE49-F238E27FC236}">
                <a16:creationId xmlns:a16="http://schemas.microsoft.com/office/drawing/2014/main" id="{DB932F5E-4B78-4F82-9C7E-FA93F7B8E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165225"/>
            <a:ext cx="5051425" cy="569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2566723361_3f44b6e037">
            <a:extLst>
              <a:ext uri="{FF2B5EF4-FFF2-40B4-BE49-F238E27FC236}">
                <a16:creationId xmlns:a16="http://schemas.microsoft.com/office/drawing/2014/main" id="{20ADB59A-E4BB-4D17-8D9B-6F284A8D1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12875"/>
            <a:ext cx="7207250" cy="482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Gutenberg">
            <a:extLst>
              <a:ext uri="{FF2B5EF4-FFF2-40B4-BE49-F238E27FC236}">
                <a16:creationId xmlns:a16="http://schemas.microsoft.com/office/drawing/2014/main" id="{42DBF4E8-9C15-43D8-99AE-00537CC42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412875"/>
            <a:ext cx="35623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WordArt 9">
            <a:extLst>
              <a:ext uri="{FF2B5EF4-FFF2-40B4-BE49-F238E27FC236}">
                <a16:creationId xmlns:a16="http://schemas.microsoft.com/office/drawing/2014/main" id="{8977AAD6-C112-4D10-968B-034E6547DC3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63713" y="404813"/>
            <a:ext cx="5472112" cy="585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255"/>
              </a:avLst>
            </a:prstTxWarp>
          </a:bodyPr>
          <a:lstStyle/>
          <a:p>
            <a:pPr algn="ctr"/>
            <a:r>
              <a:rPr lang="sl-SI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DDEBCF"/>
                    </a:gs>
                    <a:gs pos="25000">
                      <a:srgbClr val="9CB86E"/>
                    </a:gs>
                    <a:gs pos="50000">
                      <a:srgbClr val="156B13"/>
                    </a:gs>
                    <a:gs pos="75000">
                      <a:srgbClr val="9CB86E"/>
                    </a:gs>
                    <a:gs pos="100000">
                      <a:srgbClr val="DDEBCF"/>
                    </a:gs>
                  </a:gsLst>
                  <a:lin ang="189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alisto MT" panose="02040603050505030304" pitchFamily="18" charset="0"/>
              </a:rPr>
              <a:t>Premične črke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FA3ED8F6-9C3D-46B3-9736-E89E5BA293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800" b="1">
                <a:solidFill>
                  <a:srgbClr val="FF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Druga polovica 15. stoletja v Nemčiji </a:t>
            </a:r>
          </a:p>
          <a:p>
            <a:pPr>
              <a:buFontTx/>
              <a:buNone/>
            </a:pPr>
            <a:endParaRPr lang="sl-SI" altLang="sl-SI" sz="2800" b="1">
              <a:solidFill>
                <a:srgbClr val="FF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r>
              <a:rPr lang="sl-SI" altLang="sl-SI" sz="2800" b="1">
                <a:solidFill>
                  <a:srgbClr val="FF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V 17. stoletju ga Francozi začno uporabljati kot knjižno ilustracijo </a:t>
            </a:r>
          </a:p>
          <a:p>
            <a:pPr>
              <a:buFontTx/>
              <a:buNone/>
            </a:pPr>
            <a:endParaRPr lang="sl-SI" altLang="sl-SI" sz="2800" b="1">
              <a:solidFill>
                <a:srgbClr val="FF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r>
              <a:rPr lang="sl-SI" altLang="sl-SI" sz="2800" b="1">
                <a:solidFill>
                  <a:srgbClr val="FF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Janez Vajkard Valvasor pa je bil 1. ki se je ukvarjal z bakrotiskarstvom.</a:t>
            </a:r>
          </a:p>
        </p:txBody>
      </p:sp>
      <p:pic>
        <p:nvPicPr>
          <p:cNvPr id="8197" name="Picture 5" descr="Alati    za bakrorez">
            <a:hlinkClick r:id="rId3" tooltip="Alati    za bakrorez"/>
            <a:extLst>
              <a:ext uri="{FF2B5EF4-FFF2-40B4-BE49-F238E27FC236}">
                <a16:creationId xmlns:a16="http://schemas.microsoft.com/office/drawing/2014/main" id="{169C0339-7192-4ED7-953E-A70748095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557338"/>
            <a:ext cx="5257800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2-Valvasor,%201679">
            <a:extLst>
              <a:ext uri="{FF2B5EF4-FFF2-40B4-BE49-F238E27FC236}">
                <a16:creationId xmlns:a16="http://schemas.microsoft.com/office/drawing/2014/main" id="{303C53AE-85D0-4794-99F1-5FC8519E0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268413"/>
            <a:ext cx="5865813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Janez Vajkard Valvasor, 1689">
            <a:hlinkClick r:id="rId6" tooltip="Janez Vajkard Valvasor, 1689"/>
            <a:extLst>
              <a:ext uri="{FF2B5EF4-FFF2-40B4-BE49-F238E27FC236}">
                <a16:creationId xmlns:a16="http://schemas.microsoft.com/office/drawing/2014/main" id="{3F17B4C7-0D4C-483D-B77F-4A03ACF04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128713"/>
            <a:ext cx="3844925" cy="572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3" name="WordArt 11">
            <a:extLst>
              <a:ext uri="{FF2B5EF4-FFF2-40B4-BE49-F238E27FC236}">
                <a16:creationId xmlns:a16="http://schemas.microsoft.com/office/drawing/2014/main" id="{CB409D86-55C0-49E7-8855-D5698208C5A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188913"/>
            <a:ext cx="5113338" cy="15843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sl-SI" sz="3600" kern="1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Bakrorez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820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>
            <a:extLst>
              <a:ext uri="{FF2B5EF4-FFF2-40B4-BE49-F238E27FC236}">
                <a16:creationId xmlns:a16="http://schemas.microsoft.com/office/drawing/2014/main" id="{569D9F3A-9D37-46A7-AF42-A8D0E450A9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Leta 1798 </a:t>
            </a:r>
          </a:p>
          <a:p>
            <a:r>
              <a:rPr lang="sl-SI" altLang="sl-SI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Nemec Aloys Senefel </a:t>
            </a:r>
          </a:p>
        </p:txBody>
      </p:sp>
      <p:pic>
        <p:nvPicPr>
          <p:cNvPr id="7175" name="Picture 7" descr="habanos1">
            <a:extLst>
              <a:ext uri="{FF2B5EF4-FFF2-40B4-BE49-F238E27FC236}">
                <a16:creationId xmlns:a16="http://schemas.microsoft.com/office/drawing/2014/main" id="{9A781B3C-FED3-420D-919D-12CF73875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708275"/>
            <a:ext cx="5400675" cy="370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6" name="WordArt 8">
            <a:extLst>
              <a:ext uri="{FF2B5EF4-FFF2-40B4-BE49-F238E27FC236}">
                <a16:creationId xmlns:a16="http://schemas.microsoft.com/office/drawing/2014/main" id="{EAE63F8F-0060-4E01-BEC8-E514652531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47813" y="404813"/>
            <a:ext cx="6337300" cy="11715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20644"/>
                <a:gd name="adj2" fmla="val 0"/>
              </a:avLst>
            </a:prstTxWarp>
          </a:bodyPr>
          <a:lstStyle/>
          <a:p>
            <a:pPr algn="ctr"/>
            <a:r>
              <a:rPr lang="sl-SI" sz="3600" b="1" kern="10">
                <a:gradFill rotWithShape="0">
                  <a:gsLst>
                    <a:gs pos="0">
                      <a:srgbClr val="FFF200"/>
                    </a:gs>
                    <a:gs pos="22500">
                      <a:srgbClr val="FF7A00"/>
                    </a:gs>
                    <a:gs pos="35000">
                      <a:srgbClr val="FF0300"/>
                    </a:gs>
                    <a:gs pos="50000">
                      <a:srgbClr val="4D0808"/>
                    </a:gs>
                    <a:gs pos="65000">
                      <a:srgbClr val="FF0300"/>
                    </a:gs>
                    <a:gs pos="77500">
                      <a:srgbClr val="FF7A00"/>
                    </a:gs>
                    <a:gs pos="100000">
                      <a:srgbClr val="FFF2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Pristina" panose="03060402040406080204" pitchFamily="66" charset="0"/>
              </a:rPr>
              <a:t>Litografija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E8231875-3B33-4B76-8D81-DB92BD40F4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Frederich Koenig</a:t>
            </a:r>
          </a:p>
          <a:p>
            <a:r>
              <a:rPr lang="sl-SI" altLang="sl-SI" b="1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Izdela prvi uporabljiv in uspešen tiskarski stroj. </a:t>
            </a:r>
          </a:p>
          <a:p>
            <a:r>
              <a:rPr lang="sl-SI" altLang="sl-SI" b="1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Tiskovna forma se je avtomatsko premikala in odmikala od tiskala. </a:t>
            </a:r>
          </a:p>
          <a:p>
            <a:r>
              <a:rPr lang="sl-SI" altLang="sl-SI" b="1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Augustus  Alegaht – stroj za tiskanje denarja.</a:t>
            </a:r>
          </a:p>
        </p:txBody>
      </p:sp>
      <p:pic>
        <p:nvPicPr>
          <p:cNvPr id="9221" name="Picture 5" descr="High-Speed Printing Press">
            <a:extLst>
              <a:ext uri="{FF2B5EF4-FFF2-40B4-BE49-F238E27FC236}">
                <a16:creationId xmlns:a16="http://schemas.microsoft.com/office/drawing/2014/main" id="{E96E390E-4150-42BB-B27B-647CDE4C3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84313"/>
            <a:ext cx="7705725" cy="470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190_let_1male">
            <a:extLst>
              <a:ext uri="{FF2B5EF4-FFF2-40B4-BE49-F238E27FC236}">
                <a16:creationId xmlns:a16="http://schemas.microsoft.com/office/drawing/2014/main" id="{403C16FF-B635-4DCD-83D3-671095F31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484313"/>
            <a:ext cx="5834062" cy="416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4" name="WordArt 8">
            <a:extLst>
              <a:ext uri="{FF2B5EF4-FFF2-40B4-BE49-F238E27FC236}">
                <a16:creationId xmlns:a16="http://schemas.microsoft.com/office/drawing/2014/main" id="{CE6C7FED-822F-48C9-90F9-DDDBCB2F23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8175" y="188913"/>
            <a:ext cx="5545138" cy="12461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sl-SI" sz="3600" kern="10">
                <a:gradFill rotWithShape="0">
                  <a:gsLst>
                    <a:gs pos="0">
                      <a:srgbClr val="3399FF"/>
                    </a:gs>
                    <a:gs pos="8000">
                      <a:srgbClr val="00CCCC"/>
                    </a:gs>
                    <a:gs pos="23500">
                      <a:srgbClr val="9999FF"/>
                    </a:gs>
                    <a:gs pos="30001">
                      <a:srgbClr val="2E6792"/>
                    </a:gs>
                    <a:gs pos="35501">
                      <a:srgbClr val="3333CC"/>
                    </a:gs>
                    <a:gs pos="40500">
                      <a:srgbClr val="1170FF"/>
                    </a:gs>
                    <a:gs pos="50000">
                      <a:srgbClr val="006699"/>
                    </a:gs>
                    <a:gs pos="59500">
                      <a:srgbClr val="1170FF"/>
                    </a:gs>
                    <a:gs pos="64500">
                      <a:srgbClr val="3333CC"/>
                    </a:gs>
                    <a:gs pos="70000">
                      <a:srgbClr val="2E6792"/>
                    </a:gs>
                    <a:gs pos="76500">
                      <a:srgbClr val="9999FF"/>
                    </a:gs>
                    <a:gs pos="92000">
                      <a:srgbClr val="00CCCC"/>
                    </a:gs>
                    <a:gs pos="100000">
                      <a:srgbClr val="3399FF"/>
                    </a:gs>
                  </a:gsLst>
                  <a:lin ang="189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Forte" panose="03060902040502070203" pitchFamily="66" charset="0"/>
              </a:rPr>
              <a:t>Strojno tiskanje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Rectangle 8">
            <a:extLst>
              <a:ext uri="{FF2B5EF4-FFF2-40B4-BE49-F238E27FC236}">
                <a16:creationId xmlns:a16="http://schemas.microsoft.com/office/drawing/2014/main" id="{88EEAFF1-7D6A-4F72-82C5-B2AC8C5908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Ofsetni tisk </a:t>
            </a:r>
          </a:p>
          <a:p>
            <a:pPr>
              <a:buFontTx/>
              <a:buNone/>
            </a:pPr>
            <a:endParaRPr lang="sl-SI" altLang="sl-SI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r>
              <a:rPr lang="sl-SI" altLang="sl-SI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Difitalni tisk </a:t>
            </a:r>
          </a:p>
          <a:p>
            <a:pPr>
              <a:buFontTx/>
              <a:buNone/>
            </a:pPr>
            <a:endParaRPr lang="sl-SI" altLang="sl-SI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r>
              <a:rPr lang="sl-SI" altLang="sl-SI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Sito tisk </a:t>
            </a:r>
          </a:p>
          <a:p>
            <a:pPr>
              <a:buFontTx/>
              <a:buNone/>
            </a:pPr>
            <a:endParaRPr lang="sl-SI" altLang="sl-SI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r>
              <a:rPr lang="sl-SI" altLang="sl-SI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Tampo tist</a:t>
            </a:r>
          </a:p>
        </p:txBody>
      </p:sp>
      <p:sp>
        <p:nvSpPr>
          <p:cNvPr id="10249" name="WordArt 9">
            <a:extLst>
              <a:ext uri="{FF2B5EF4-FFF2-40B4-BE49-F238E27FC236}">
                <a16:creationId xmlns:a16="http://schemas.microsoft.com/office/drawing/2014/main" id="{33560720-85FD-4B3D-9900-2C446C03D7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27313" y="549275"/>
            <a:ext cx="3887787" cy="12207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sl-SI" sz="3600" b="1" kern="10">
                <a:gradFill rotWithShape="0">
                  <a:gsLst>
                    <a:gs pos="0">
                      <a:srgbClr val="000000"/>
                    </a:gs>
                    <a:gs pos="20000">
                      <a:srgbClr val="0A128C"/>
                    </a:gs>
                    <a:gs pos="35000">
                      <a:srgbClr val="181CC7"/>
                    </a:gs>
                    <a:gs pos="44000">
                      <a:srgbClr val="7005D4"/>
                    </a:gs>
                    <a:gs pos="50000">
                      <a:srgbClr val="8C3D91"/>
                    </a:gs>
                    <a:gs pos="56000">
                      <a:srgbClr val="7005D4"/>
                    </a:gs>
                    <a:gs pos="65000">
                      <a:srgbClr val="181CC7"/>
                    </a:gs>
                    <a:gs pos="80001">
                      <a:srgbClr val="0A128C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Viner Hand ITC" panose="03070502030502020203" pitchFamily="66" charset="0"/>
              </a:rPr>
              <a:t>Vrste tiska</a:t>
            </a:r>
          </a:p>
        </p:txBody>
      </p:sp>
      <p:pic>
        <p:nvPicPr>
          <p:cNvPr id="10251" name="Picture 11" descr="digo_tom3.jpg">
            <a:extLst>
              <a:ext uri="{FF2B5EF4-FFF2-40B4-BE49-F238E27FC236}">
                <a16:creationId xmlns:a16="http://schemas.microsoft.com/office/drawing/2014/main" id="{E1F4DDBF-4270-4A57-82FD-E424F2515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492375"/>
            <a:ext cx="3889375" cy="272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3" name="Picture 13" descr="sito_tom1.jpg">
            <a:extLst>
              <a:ext uri="{FF2B5EF4-FFF2-40B4-BE49-F238E27FC236}">
                <a16:creationId xmlns:a16="http://schemas.microsoft.com/office/drawing/2014/main" id="{6F9979C0-76D3-4CE1-B191-A7F227BCA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989138"/>
            <a:ext cx="3313112" cy="331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5" name="Picture 15" descr="tampo_tom.jpg">
            <a:extLst>
              <a:ext uri="{FF2B5EF4-FFF2-40B4-BE49-F238E27FC236}">
                <a16:creationId xmlns:a16="http://schemas.microsoft.com/office/drawing/2014/main" id="{EAF08834-31FB-4837-B7D1-E92C8D28B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916113"/>
            <a:ext cx="2732088" cy="337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>
            <a:extLst>
              <a:ext uri="{FF2B5EF4-FFF2-40B4-BE49-F238E27FC236}">
                <a16:creationId xmlns:a16="http://schemas.microsoft.com/office/drawing/2014/main" id="{C66F38E6-8623-4A10-AA43-22CA7341C6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2060575"/>
            <a:ext cx="7772400" cy="4114800"/>
          </a:xfrm>
        </p:spPr>
        <p:txBody>
          <a:bodyPr/>
          <a:lstStyle/>
          <a:p>
            <a:r>
              <a:rPr lang="sl-SI" altLang="sl-SI" b="1">
                <a:solidFill>
                  <a:srgbClr val="99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Neposredni tisk </a:t>
            </a:r>
          </a:p>
          <a:p>
            <a:r>
              <a:rPr lang="sl-SI" altLang="sl-SI" b="1">
                <a:solidFill>
                  <a:srgbClr val="99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Posredni tisk </a:t>
            </a:r>
          </a:p>
          <a:p>
            <a:r>
              <a:rPr lang="sl-SI" altLang="sl-SI" b="1">
                <a:solidFill>
                  <a:srgbClr val="99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Visoki tisk </a:t>
            </a:r>
          </a:p>
          <a:p>
            <a:r>
              <a:rPr lang="sl-SI" altLang="sl-SI" b="1">
                <a:solidFill>
                  <a:srgbClr val="99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Globoki tisk </a:t>
            </a:r>
          </a:p>
          <a:p>
            <a:r>
              <a:rPr lang="sl-SI" altLang="sl-SI" b="1">
                <a:solidFill>
                  <a:srgbClr val="99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Ploski suhi, ploski mokri </a:t>
            </a:r>
          </a:p>
          <a:p>
            <a:r>
              <a:rPr lang="sl-SI" altLang="sl-SI" b="1">
                <a:solidFill>
                  <a:srgbClr val="99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Prepustni tisk </a:t>
            </a:r>
          </a:p>
        </p:txBody>
      </p:sp>
      <p:pic>
        <p:nvPicPr>
          <p:cNvPr id="36868" name="Picture 4" descr="z5">
            <a:extLst>
              <a:ext uri="{FF2B5EF4-FFF2-40B4-BE49-F238E27FC236}">
                <a16:creationId xmlns:a16="http://schemas.microsoft.com/office/drawing/2014/main" id="{1D8C7302-BA30-4FF8-AD60-CBD49098B1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933825"/>
            <a:ext cx="2843212" cy="234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9" name="WordArt 5">
            <a:extLst>
              <a:ext uri="{FF2B5EF4-FFF2-40B4-BE49-F238E27FC236}">
                <a16:creationId xmlns:a16="http://schemas.microsoft.com/office/drawing/2014/main" id="{4B79F8D1-EB30-4667-A672-3C66F00924B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7450" y="333375"/>
            <a:ext cx="6697663" cy="16525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sl-SI" sz="3600" b="1" kern="10">
                <a:gradFill rotWithShape="0">
                  <a:gsLst>
                    <a:gs pos="0">
                      <a:srgbClr val="0047FF"/>
                    </a:gs>
                    <a:gs pos="13000">
                      <a:srgbClr val="000082"/>
                    </a:gs>
                    <a:gs pos="28000">
                      <a:srgbClr val="0047FF"/>
                    </a:gs>
                    <a:gs pos="42000">
                      <a:srgbClr val="000082"/>
                    </a:gs>
                    <a:gs pos="57001">
                      <a:srgbClr val="0047FF"/>
                    </a:gs>
                    <a:gs pos="72000">
                      <a:srgbClr val="000082"/>
                    </a:gs>
                    <a:gs pos="87000">
                      <a:srgbClr val="0047FF"/>
                    </a:gs>
                    <a:gs pos="100000">
                      <a:srgbClr val="000082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Blackadder ITC" panose="04020505050007020D02" pitchFamily="82" charset="0"/>
              </a:rPr>
              <a:t>Vrsta tiska glede  na prenos barve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68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FD55E61E-51A4-4A25-9F21-7856792393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0000"/>
                </a:solidFill>
                <a:latin typeface="Viner Hand ITC" panose="03070502030502020203" pitchFamily="66" charset="0"/>
              </a:rPr>
              <a:t>BARVE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A05DB682-3C8E-425F-89B6-C965882E01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 iz Pigmentov</a:t>
            </a:r>
          </a:p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Veziv</a:t>
            </a:r>
          </a:p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rastlinskih  olj </a:t>
            </a:r>
          </a:p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mineralnih olj</a:t>
            </a:r>
          </a:p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Aditivivov </a:t>
            </a:r>
          </a:p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Sestevine so odvisne od potrebe tiska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</p:bldLst>
  </p:timing>
</p:sld>
</file>

<file path=ppt/theme/theme1.xml><?xml version="1.0" encoding="utf-8"?>
<a:theme xmlns:a="http://schemas.openxmlformats.org/drawingml/2006/main" name="Cubicle Etiquette">
  <a:themeElements>
    <a:clrScheme name="Cubicle Etiquet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ubicle Etiquet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alt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alt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ubicle Etiquet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bicle Etiquet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bicle Etiquet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bicle Etiquet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bicle Etiquet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bicle Etiquet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bicle Etiquet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227</Words>
  <Application>Microsoft Office PowerPoint</Application>
  <PresentationFormat>On-screen Show (4:3)</PresentationFormat>
  <Paragraphs>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Blackadder ITC</vt:lpstr>
      <vt:lpstr>Calisto MT</vt:lpstr>
      <vt:lpstr>Comic Sans MS</vt:lpstr>
      <vt:lpstr>Forte</vt:lpstr>
      <vt:lpstr>Lucida Calligraphy</vt:lpstr>
      <vt:lpstr>Pristina</vt:lpstr>
      <vt:lpstr>Script MT Bold</vt:lpstr>
      <vt:lpstr>Times New Roman</vt:lpstr>
      <vt:lpstr>Viner Hand ITC</vt:lpstr>
      <vt:lpstr>Cubicle Etiquette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BARVE</vt:lpstr>
      <vt:lpstr>Vrste barv </vt:lpstr>
      <vt:lpstr> Viri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2019-06-03T09:12:15Z</dcterms:created>
  <dcterms:modified xsi:type="dcterms:W3CDTF">2019-06-03T09:12:15Z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