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24449133-5B4C-4D4D-B2C8-02B0945E4D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A7D8E33A-CAFE-4AC0-9744-142C1A8DA11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9DA698-5A2C-4C62-9C73-E244DA2F960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978F751F-297C-47C8-BBC5-256F49E699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AD49EDFB-1960-4EA2-B026-183A0D2E1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5A2F8034-4EB3-4E6A-AA06-3BAB98F298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2A920A62-F728-4B5C-A677-5E0E9C2198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FA9FA5E-4E5E-4BEA-9197-539C281CB87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stranske slike 1">
            <a:extLst>
              <a:ext uri="{FF2B5EF4-FFF2-40B4-BE49-F238E27FC236}">
                <a16:creationId xmlns:a16="http://schemas.microsoft.com/office/drawing/2014/main" id="{8E0D749F-97A7-4E6E-B479-9FAE48A326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grada opomb 2">
            <a:extLst>
              <a:ext uri="{FF2B5EF4-FFF2-40B4-BE49-F238E27FC236}">
                <a16:creationId xmlns:a16="http://schemas.microsoft.com/office/drawing/2014/main" id="{15523651-844F-43F0-94A1-9298E1A8ED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7412" name="Ograda številke diapozitiva 3">
            <a:extLst>
              <a:ext uri="{FF2B5EF4-FFF2-40B4-BE49-F238E27FC236}">
                <a16:creationId xmlns:a16="http://schemas.microsoft.com/office/drawing/2014/main" id="{4D2B1693-575F-44F6-8B76-F78D0A03C5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57615BE1-27A9-47A4-A71A-4A43B50510AD}" type="slidenum">
              <a:rPr lang="sl-SI" altLang="sl-SI">
                <a:latin typeface="Calibri" panose="020F0502020204030204" pitchFamily="34" charset="0"/>
              </a:rPr>
              <a:pPr/>
              <a:t>5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8BAC8534-6672-4F18-9BD0-00B9A4C16376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>
            <a:extLst>
              <a:ext uri="{FF2B5EF4-FFF2-40B4-BE49-F238E27FC236}">
                <a16:creationId xmlns:a16="http://schemas.microsoft.com/office/drawing/2014/main" id="{814C86D1-319C-4A90-97D2-39A5DD4BF5ED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očno 6">
              <a:extLst>
                <a:ext uri="{FF2B5EF4-FFF2-40B4-BE49-F238E27FC236}">
                  <a16:creationId xmlns:a16="http://schemas.microsoft.com/office/drawing/2014/main" id="{A0FCDADE-B7E1-455E-AE9A-FE677BFD7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rostoročno 7">
              <a:extLst>
                <a:ext uri="{FF2B5EF4-FFF2-40B4-BE49-F238E27FC236}">
                  <a16:creationId xmlns:a16="http://schemas.microsoft.com/office/drawing/2014/main" id="{947C6867-F103-4638-8C1C-FB5D939B6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Prostoročno 10">
              <a:extLst>
                <a:ext uri="{FF2B5EF4-FFF2-40B4-BE49-F238E27FC236}">
                  <a16:creationId xmlns:a16="http://schemas.microsoft.com/office/drawing/2014/main" id="{377C1EFC-2B4E-4F4A-B00A-06BB1F8FA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en konektor 11">
              <a:extLst>
                <a:ext uri="{FF2B5EF4-FFF2-40B4-BE49-F238E27FC236}">
                  <a16:creationId xmlns:a16="http://schemas.microsoft.com/office/drawing/2014/main" id="{5DCA7446-3F7F-49B5-BB5A-54E815884C79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1" name="Ograda datuma 29">
            <a:extLst>
              <a:ext uri="{FF2B5EF4-FFF2-40B4-BE49-F238E27FC236}">
                <a16:creationId xmlns:a16="http://schemas.microsoft.com/office/drawing/2014/main" id="{CC5E37D9-EA72-4277-A2B8-62C065E5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9319DF-31F7-4EC2-91D5-7B2C63D317E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Ograda noge 18">
            <a:extLst>
              <a:ext uri="{FF2B5EF4-FFF2-40B4-BE49-F238E27FC236}">
                <a16:creationId xmlns:a16="http://schemas.microsoft.com/office/drawing/2014/main" id="{3B1D0D60-C353-451C-8CC1-4078272B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6">
            <a:extLst>
              <a:ext uri="{FF2B5EF4-FFF2-40B4-BE49-F238E27FC236}">
                <a16:creationId xmlns:a16="http://schemas.microsoft.com/office/drawing/2014/main" id="{59D1CA40-66BF-4569-A82B-99646316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588A4-CF08-4164-AB49-5493E2ADE2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032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0BE1408A-D229-4020-9C10-5D7A5179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BA0F-1BA0-4411-A67E-A8918A1EC9D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00C1B826-E2CF-4624-BC5C-8D71735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347079F7-C91C-46BB-A8D9-24CC43E6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212DD-04FF-49E1-B3A5-546A2CF7C1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693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234A3533-EB99-4412-BC39-3B01CC4DA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D9FAC-9ECF-4F55-89E6-12249669418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3E126097-4E58-42D8-B855-8EDD5A519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90406BA4-2ECB-4C2E-A75F-600C1434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504C4-D93E-46BB-9DCF-4219B056D1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938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45C9EAEB-7C66-40AD-9426-8198083E3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3AE8-706D-45EF-A9F0-7AE9CCE207E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D25C176-B33C-4C07-8A87-F3015EAD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024EBDFB-C4F9-4B08-AD19-F870EB23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95E91-132E-46A3-B8B6-99CBA5D987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087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karnice 6">
            <a:extLst>
              <a:ext uri="{FF2B5EF4-FFF2-40B4-BE49-F238E27FC236}">
                <a16:creationId xmlns:a16="http://schemas.microsoft.com/office/drawing/2014/main" id="{F9C2D945-0FD2-4375-8A3F-203E392E228D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karnice 7">
            <a:extLst>
              <a:ext uri="{FF2B5EF4-FFF2-40B4-BE49-F238E27FC236}">
                <a16:creationId xmlns:a16="http://schemas.microsoft.com/office/drawing/2014/main" id="{FAFF20D1-FE48-4A76-B2B0-97522F527961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9614E583-2D68-433E-84EC-35EEE273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FDCB-DEEE-4FAF-86BD-0AEED3A8061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6E359578-FB0E-400F-AD5F-1DEE73B0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F447AE20-CE1E-48E7-B33B-5C7BA7FD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A143B-E99C-4726-9D6F-F32AC1FD70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8434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8597DB99-E8C7-4250-93D0-0B57F186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62A3-B102-4123-AA3E-65B65215757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5C588774-8B80-411D-A3E9-28BAE334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86439E2A-8AFD-424F-85D9-CED1E1F4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BD9BB-C894-422A-A405-4CF42C1927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1934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4578B223-B0E9-4A1D-81DF-A3C6E200A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B1CD-701F-4449-B7B0-250F895F18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1F5BED1D-04E3-449A-866C-E7136F5D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99C7DBD8-89FB-46FE-AD87-5CC7F290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FEA75-C2FD-472B-AAF6-DA09CF72F4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5408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917F6EC9-8BF4-41C8-8E77-9148EC1B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059B-8011-4DD1-8C95-0A81DB4588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1A2C86E0-3B84-4EFD-B958-5B28E974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EDD59001-67AF-4101-A274-812DBC73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1CC2-2336-4FB6-A8B1-514C33DEFE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8072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ACF89864-BF73-450D-B562-FF85A02D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AE2F-0A11-4643-A10A-425931F77A0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3EF43ECA-C33A-41FD-B322-B284A22E7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BE2846FC-C612-44D9-BC50-96F0DEFC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A8385-3945-489B-82BF-1BE33134AB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02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065AA635-0C7A-402A-8AAF-FD97684C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45AD-36E5-439F-958B-00C802B252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FB46F22-466F-471D-B7B7-1065D5B0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6232A22-FD41-468D-B6EB-252E99D04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B964B-FD01-438E-9A67-5D6CC3F615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2119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očno 7">
            <a:extLst>
              <a:ext uri="{FF2B5EF4-FFF2-40B4-BE49-F238E27FC236}">
                <a16:creationId xmlns:a16="http://schemas.microsoft.com/office/drawing/2014/main" id="{1F9B820C-EED7-4B6A-9E55-EA6389E4817B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očno 8">
            <a:extLst>
              <a:ext uri="{FF2B5EF4-FFF2-40B4-BE49-F238E27FC236}">
                <a16:creationId xmlns:a16="http://schemas.microsoft.com/office/drawing/2014/main" id="{AED57BEF-2251-447B-8219-4C1F1A5E947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" name="Pravokotni trikotnik 9">
            <a:extLst>
              <a:ext uri="{FF2B5EF4-FFF2-40B4-BE49-F238E27FC236}">
                <a16:creationId xmlns:a16="http://schemas.microsoft.com/office/drawing/2014/main" id="{7B3B2D28-EF0A-49F0-818B-B35251F283B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10">
            <a:extLst>
              <a:ext uri="{FF2B5EF4-FFF2-40B4-BE49-F238E27FC236}">
                <a16:creationId xmlns:a16="http://schemas.microsoft.com/office/drawing/2014/main" id="{CA4B2EE5-7A9F-4727-A7CA-8FB174251B99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karnice 11">
            <a:extLst>
              <a:ext uri="{FF2B5EF4-FFF2-40B4-BE49-F238E27FC236}">
                <a16:creationId xmlns:a16="http://schemas.microsoft.com/office/drawing/2014/main" id="{64A157FF-55A0-49E7-8731-40D2527F1DEC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karnice 12">
            <a:extLst>
              <a:ext uri="{FF2B5EF4-FFF2-40B4-BE49-F238E27FC236}">
                <a16:creationId xmlns:a16="http://schemas.microsoft.com/office/drawing/2014/main" id="{B8876081-1DA7-425B-8772-38CD017BF433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datuma 4">
            <a:extLst>
              <a:ext uri="{FF2B5EF4-FFF2-40B4-BE49-F238E27FC236}">
                <a16:creationId xmlns:a16="http://schemas.microsoft.com/office/drawing/2014/main" id="{AB969097-9615-43DA-8060-8038BB63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89C341-0D54-49E8-BDD1-6F7E41F97D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Ograda noge 5">
            <a:extLst>
              <a:ext uri="{FF2B5EF4-FFF2-40B4-BE49-F238E27FC236}">
                <a16:creationId xmlns:a16="http://schemas.microsoft.com/office/drawing/2014/main" id="{99FB6832-4513-461C-8FA0-DA240D93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6">
            <a:extLst>
              <a:ext uri="{FF2B5EF4-FFF2-40B4-BE49-F238E27FC236}">
                <a16:creationId xmlns:a16="http://schemas.microsoft.com/office/drawing/2014/main" id="{67ED257D-A423-4003-B594-D9716984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D4011-3157-4A63-8762-06C2F060C8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9270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>
            <a:extLst>
              <a:ext uri="{FF2B5EF4-FFF2-40B4-BE49-F238E27FC236}">
                <a16:creationId xmlns:a16="http://schemas.microsoft.com/office/drawing/2014/main" id="{0E809A0D-1488-4364-81AF-4D08633BD411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Prostoročno 11">
            <a:extLst>
              <a:ext uri="{FF2B5EF4-FFF2-40B4-BE49-F238E27FC236}">
                <a16:creationId xmlns:a16="http://schemas.microsoft.com/office/drawing/2014/main" id="{57015DBA-CB79-40A9-ACAC-FD97A4920D2C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" name="Pravokotni trikotnik 13">
            <a:extLst>
              <a:ext uri="{FF2B5EF4-FFF2-40B4-BE49-F238E27FC236}">
                <a16:creationId xmlns:a16="http://schemas.microsoft.com/office/drawing/2014/main" id="{B0204741-EF3D-4851-8D3A-FC25A98CB42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en konektor 14">
            <a:extLst>
              <a:ext uri="{FF2B5EF4-FFF2-40B4-BE49-F238E27FC236}">
                <a16:creationId xmlns:a16="http://schemas.microsoft.com/office/drawing/2014/main" id="{4D5338A4-FAF6-444B-A32A-FBE7B26787BA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>
            <a:extLst>
              <a:ext uri="{FF2B5EF4-FFF2-40B4-BE49-F238E27FC236}">
                <a16:creationId xmlns:a16="http://schemas.microsoft.com/office/drawing/2014/main" id="{EE4BB98C-CD77-4A9E-B696-06BC8225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29">
            <a:extLst>
              <a:ext uri="{FF2B5EF4-FFF2-40B4-BE49-F238E27FC236}">
                <a16:creationId xmlns:a16="http://schemas.microsoft.com/office/drawing/2014/main" id="{E86692F8-2C05-4E00-9812-0BD16E6A9D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E00863A0-5C61-4EB9-A3DF-40A85F1FE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66328F-8A8A-46F6-A41E-A1B77299FA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0189966F-4074-4E52-A7E2-4A706C740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E29D750A-EB80-4B58-AF71-13F5BF64B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BEA3588-07AE-4BAF-BFED-3A07D3AFAF1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oskladi.s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4E5390-BFE5-48C6-9E07-85D6899154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Toplotna Črpalka</a:t>
            </a:r>
          </a:p>
        </p:txBody>
      </p:sp>
      <p:sp>
        <p:nvSpPr>
          <p:cNvPr id="9219" name="Podnaslov 2">
            <a:extLst>
              <a:ext uri="{FF2B5EF4-FFF2-40B4-BE49-F238E27FC236}">
                <a16:creationId xmlns:a16="http://schemas.microsoft.com/office/drawing/2014/main" id="{77774132-0725-43C4-9110-19DCD104F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sl-SI" altLang="sl-SI" dirty="0"/>
          </a:p>
        </p:txBody>
      </p:sp>
      <p:pic>
        <p:nvPicPr>
          <p:cNvPr id="9220" name="Picture 2" descr="http://www.poslovni-imenik.eu/wp-content/uploads/2012/03/toplotna-crpalka04.jpg">
            <a:extLst>
              <a:ext uri="{FF2B5EF4-FFF2-40B4-BE49-F238E27FC236}">
                <a16:creationId xmlns:a16="http://schemas.microsoft.com/office/drawing/2014/main" id="{99091059-F863-4314-AC1B-B945251EB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643188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E37A8979-5052-4772-B7ED-F1356105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l-SI" dirty="0"/>
              <a:t>Bliskovit razvoj toplotnih črpalk sega 30 let nazaj, v dobo velike naftne krize, kjer so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dirty="0"/>
              <a:t>mnogi proizvajalci iskali rešitve za zamenjavo fosilnih goriv v drugih izvorih. Eden od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dirty="0"/>
              <a:t>odgovorov je bil uporaba odpadne toplote oziroma toplote okolice. Takratne tehnične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dirty="0"/>
              <a:t>rešitve in izvedbe toplotnih črpalk niso dale pričakovanih rezultatov glede izkoristka ter so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dirty="0"/>
              <a:t>bile z končanjem naftne krize dejansko za daljšo dobo pozabljene. S povečanjem ekološke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dirty="0"/>
              <a:t>zavesti pri potrošnikih ter naraščanjem cen energije, postajajo toplotne črpalke kot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dirty="0"/>
              <a:t>energetsko učinkovit in okolju prijazen sistem za ogrevanje in pripravo tople vode,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sl-SI" dirty="0"/>
              <a:t>ponovno vse zanimivejše.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39CA4E3C-6911-4D77-B5CD-D90694AB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Toplotne črpalke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1">
            <a:extLst>
              <a:ext uri="{FF2B5EF4-FFF2-40B4-BE49-F238E27FC236}">
                <a16:creationId xmlns:a16="http://schemas.microsoft.com/office/drawing/2014/main" id="{B4FB4903-CF1D-4F1F-B6D4-8EFAFA7C6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100"/>
              <a:t>Toplotne črpalke so naprave, ki izrabljajo toploto iz okolja in jo pretvarjajo v uporabno toploto za segrevanje zgradb oziroma hiš in pripravo tople sanitarne vode. Ogrevanje s toplotno črpalko imenujemo tudi alternativno ogrevanje, saj spada pod alternativne vire energije, ravno tako kot sonce, veter, biomasa, itd. v nasprotju s fosilnimi gorivi, ki so eden glavnih virov onesnaževanja na našem planetu.</a:t>
            </a:r>
          </a:p>
          <a:p>
            <a:endParaRPr lang="sl-SI" altLang="sl-SI" sz="21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2E74A8C-BDC3-44A3-B386-F6457B91B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je toplotna črpalka?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D05502F3-A095-4C68-9FDC-E77C29C3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 Princip delovanja toplotne črpalke</a:t>
            </a:r>
          </a:p>
        </p:txBody>
      </p:sp>
      <p:pic>
        <p:nvPicPr>
          <p:cNvPr id="12291" name="Picture 4" descr="http://www.biotherm.si/userfiles/image/image099.jpg">
            <a:extLst>
              <a:ext uri="{FF2B5EF4-FFF2-40B4-BE49-F238E27FC236}">
                <a16:creationId xmlns:a16="http://schemas.microsoft.com/office/drawing/2014/main" id="{7C20BD66-938E-4548-95F3-291C8F883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357313"/>
            <a:ext cx="6243637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3">
            <a:extLst>
              <a:ext uri="{FF2B5EF4-FFF2-40B4-BE49-F238E27FC236}">
                <a16:creationId xmlns:a16="http://schemas.microsoft.com/office/drawing/2014/main" id="{CF1C2269-2C11-4E68-BD00-813CF2405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100"/>
              <a:t>Pravica do nepovratne finančne spodbude bo dodeljena le za serijsko izdelane toplotne črpalke,  na podlagi originalnega predračuna izvajalca naložbe, ki obvezno vključuje nabavo in namestitev toplotne črpalke ter podatek o vrsti oziroma modelu toplotne črpalke.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0D2F65A-876B-4945-A1DA-5118C83C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Pridobitev subvencije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2585CB83-ED29-4856-856E-54678D67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HVALA ZA POZORNOST</a:t>
            </a:r>
          </a:p>
        </p:txBody>
      </p:sp>
      <p:pic>
        <p:nvPicPr>
          <p:cNvPr id="14339" name="Picture 2" descr="http://www.mlponline.net/attachments/trollface-png.1410/">
            <a:extLst>
              <a:ext uri="{FF2B5EF4-FFF2-40B4-BE49-F238E27FC236}">
                <a16:creationId xmlns:a16="http://schemas.microsoft.com/office/drawing/2014/main" id="{CE80F6E1-1CE0-43C1-AEE7-539B47EEE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357313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vsebine 1">
            <a:extLst>
              <a:ext uri="{FF2B5EF4-FFF2-40B4-BE49-F238E27FC236}">
                <a16:creationId xmlns:a16="http://schemas.microsoft.com/office/drawing/2014/main" id="{F310B32D-1B22-4B56-8667-310808A21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internet</a:t>
            </a:r>
          </a:p>
          <a:p>
            <a:r>
              <a:rPr lang="sl-SI" altLang="sl-SI"/>
              <a:t>google images</a:t>
            </a:r>
          </a:p>
          <a:p>
            <a:r>
              <a:rPr lang="sl-SI" altLang="sl-SI" u="sng">
                <a:hlinkClick r:id="rId2"/>
              </a:rPr>
              <a:t>www.ekoskladi.si</a:t>
            </a:r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51A89663-E662-40EB-B0FF-9B913E01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212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Stekanje</vt:lpstr>
      <vt:lpstr>Toplotna Črpalka</vt:lpstr>
      <vt:lpstr>Toplotne črpalke</vt:lpstr>
      <vt:lpstr>Kaj je toplotna črpalka?</vt:lpstr>
      <vt:lpstr> Princip delovanja toplotne črpalke</vt:lpstr>
      <vt:lpstr>Pridobitev subvencije</vt:lpstr>
      <vt:lpstr>HVALA ZA POZORNOST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2019-06-03T09:12:16Z</dcterms:created>
  <dcterms:modified xsi:type="dcterms:W3CDTF">2019-06-03T09:12:16Z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