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7" r:id="rId10"/>
    <p:sldId id="270" r:id="rId11"/>
    <p:sldId id="264" r:id="rId12"/>
    <p:sldId id="271" r:id="rId13"/>
    <p:sldId id="268" r:id="rId14"/>
    <p:sldId id="272" r:id="rId15"/>
    <p:sldId id="269" r:id="rId16"/>
    <p:sldId id="26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tski slog 1 – poudarek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tski slog 1 – poudarek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tski slog 1 – poudarek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tski slog 1 – poudarek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034E78-7F5D-4C2E-B375-FC64B27BC917}" styleName="Temen slo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ematski slog 1 – poudarek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3DF77783-F05F-4825-9EA2-5043867BC7B6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7">
            <a:extLst>
              <a:ext uri="{FF2B5EF4-FFF2-40B4-BE49-F238E27FC236}">
                <a16:creationId xmlns:a16="http://schemas.microsoft.com/office/drawing/2014/main" id="{35A41364-91A9-4EF5-A2D4-55FDF237683A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29">
            <a:extLst>
              <a:ext uri="{FF2B5EF4-FFF2-40B4-BE49-F238E27FC236}">
                <a16:creationId xmlns:a16="http://schemas.microsoft.com/office/drawing/2014/main" id="{1E29F573-9C12-48B1-A645-311D463D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A785-A91A-4E7C-BAE5-44EE47745B6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7" name="Ograda noge 18">
            <a:extLst>
              <a:ext uri="{FF2B5EF4-FFF2-40B4-BE49-F238E27FC236}">
                <a16:creationId xmlns:a16="http://schemas.microsoft.com/office/drawing/2014/main" id="{88DEDF0E-6C40-428B-B9E4-5350D3BB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Ograda številke diapozitiva 26">
            <a:extLst>
              <a:ext uri="{FF2B5EF4-FFF2-40B4-BE49-F238E27FC236}">
                <a16:creationId xmlns:a16="http://schemas.microsoft.com/office/drawing/2014/main" id="{DD79007D-BD95-4AFD-B327-BEDA5D0E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DD1F-EB57-4241-B37E-0234B4CECCE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4083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963072FC-14DB-4441-8262-9D0E04707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4B60D-B4A8-481D-A4E3-3A74BBF5AAC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830FAC9F-5A26-416D-A494-D2C5481F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649129EC-43FF-4977-89BB-BCBEAD28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D53E1-83AB-46A7-9063-F2CA56BB40D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6449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C9A35E10-0CA2-401B-8AC9-83907D667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633C6-34FF-4B8B-A123-A8205F389ED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E74EE717-4BA4-49A6-895F-3BB7D0800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16F29CE2-8677-4F16-BABB-C0347337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AE4D4-F4B0-49DD-999A-FE70D0EFE43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9875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F5F81C92-CC66-430D-B0E4-50A00922F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30786-6114-4C04-934F-A9D719A445EE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C60DF78C-F481-4016-9C83-6DC98CF6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519FD9F1-973A-451A-81B1-016B777B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D588C-60B1-48A3-8A41-59A318C9501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9206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F4FFF8C2-4FF4-4E4A-AEBF-856B7144256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8">
            <a:extLst>
              <a:ext uri="{FF2B5EF4-FFF2-40B4-BE49-F238E27FC236}">
                <a16:creationId xmlns:a16="http://schemas.microsoft.com/office/drawing/2014/main" id="{00F39765-2790-464E-86DE-23AD93D6DAB4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BE870A22-ECC4-4A0E-A67D-613C51C1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3972-2C99-4588-A5F6-1712E461F67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A2E2F438-5FB6-49E3-BD76-D0158D73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D42F2A66-D81E-4B9D-B7C9-4E9FD271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E35E3-B977-40EB-931D-558966EAF8B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1174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5DFBA1D2-60F8-4EA8-83A0-50DB7FC76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9AFD-EBF2-4ABE-A6EF-E6263E5CD3E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5BFC57CC-D056-4363-BCE2-4AC9E0E8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40285BAD-FBDD-443F-BE85-32F38D0F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33A12-D782-496F-BB55-11EEEC64542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7381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75C8F04F-0BA4-43AF-B38A-F5C4AF74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F2B6-2043-4212-B83C-ADA1D2C841D7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6E1CD0A7-6307-4DFD-87D6-4D9BDA35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9E05F670-22A1-4EBA-BAD2-742A952D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EB18F-E366-4519-A4FB-5FE4125FBA1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8618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80FA0199-651A-4336-881F-CFA2BAA2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39A71-8510-49D8-853F-832F4FA1939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26511097-ECCE-4EE9-8D81-9E5F1C70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8DDA959C-90F7-4E56-B1AE-FBAC1087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35293-355B-4781-AC5A-81E245F9424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6358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2AEEFA69-A1A2-4883-9FBB-7A6DE2DC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96812-0B56-4A3E-9838-C2B323A5736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2B7DAA3A-E116-4280-B5F8-9E194B65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802F235F-75C7-4A17-B18F-2CAB73C5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E019D-B0DD-483A-9D14-D43BAC63840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9842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8176F6AE-4EF4-4957-9347-4469B80B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744-E5E9-4D58-8C96-1327F1AFB87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FAFF33EB-EE1A-49FC-9540-EC558131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4CC8DAAB-EBC8-456D-A5CE-A47F1C7C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D81E21A7-514B-4AEA-8F76-02883152F17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5577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A1BF2859-C2E2-4F95-B3D7-9FB929DD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CE81-805C-4AB8-9A33-39A42DF2D6A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D9EA9956-BC70-42C9-808D-23511222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26AA0BE8-38F7-4B34-A762-2BBCC043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7A6A8-BC13-44F0-99D4-8B719465DF8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5698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0000">
              <a:srgbClr val="000000"/>
            </a:gs>
            <a:gs pos="100000">
              <a:srgbClr val="737373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>
            <a:extLst>
              <a:ext uri="{FF2B5EF4-FFF2-40B4-BE49-F238E27FC236}">
                <a16:creationId xmlns:a16="http://schemas.microsoft.com/office/drawing/2014/main" id="{C5312525-64BE-4905-9B73-FDA7EDC9A87C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15">
            <a:extLst>
              <a:ext uri="{FF2B5EF4-FFF2-40B4-BE49-F238E27FC236}">
                <a16:creationId xmlns:a16="http://schemas.microsoft.com/office/drawing/2014/main" id="{989D10ED-509B-4A8B-B4F3-222CFD118760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0080F5EB-90F3-47C7-89D3-38A96E21FE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34D74065-0F7B-4BF7-8948-8B73F9D3BA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34F2ABE8-A75D-4174-A363-FA5955B4D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183F64-827B-48B4-85A9-F991AAF3FAD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C2BBEE1F-7FCE-467A-B784-D56361177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0B3ED874-C865-4BB0-9BCA-F14FA316A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412D447B-8AF6-472B-BD5F-A776B3D6E63B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37" r:id="rId2"/>
    <p:sldLayoutId id="2147483744" r:id="rId3"/>
    <p:sldLayoutId id="2147483738" r:id="rId4"/>
    <p:sldLayoutId id="2147483745" r:id="rId5"/>
    <p:sldLayoutId id="2147483739" r:id="rId6"/>
    <p:sldLayoutId id="2147483740" r:id="rId7"/>
    <p:sldLayoutId id="2147483746" r:id="rId8"/>
    <p:sldLayoutId id="2147483747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Airbus_A300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pcargo.com/coldstorage.php" TargetMode="External"/><Relationship Id="rId2" Type="http://schemas.openxmlformats.org/officeDocument/2006/relationships/hyperlink" Target="http://www.seattletixx.com/admin/getWikiPage.aspx?s=Containe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umanair.com/containers.asp" TargetMode="External"/><Relationship Id="rId4" Type="http://schemas.openxmlformats.org/officeDocument/2006/relationships/hyperlink" Target="http://www.daswwfi.org.np/utilities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B14527DB-7BC9-4499-9B1F-8647A041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0125"/>
            <a:ext cx="7467600" cy="2214563"/>
          </a:xfrm>
        </p:spPr>
        <p:txBody>
          <a:bodyPr/>
          <a:lstStyle/>
          <a:p>
            <a:pPr algn="ctr"/>
            <a:r>
              <a:rPr lang="sl-SI" altLang="sl-SI" sz="6600" b="1">
                <a:solidFill>
                  <a:srgbClr val="FF0000"/>
                </a:solidFill>
              </a:rPr>
              <a:t>ULD</a:t>
            </a:r>
            <a:endParaRPr lang="en-US" altLang="sl-SI" sz="6600" b="1">
              <a:solidFill>
                <a:srgbClr val="FF000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72EE3E-E7E5-4A27-B167-6183A346E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8938"/>
            <a:ext cx="7467600" cy="3197225"/>
          </a:xfrm>
        </p:spPr>
        <p:txBody>
          <a:bodyPr>
            <a:normAutofit fontScale="55000" lnSpcReduction="20000"/>
          </a:bodyPr>
          <a:lstStyle/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5100" dirty="0">
                <a:solidFill>
                  <a:srgbClr val="FF0000"/>
                </a:solidFill>
              </a:rPr>
              <a:t>UNIT LOAD DEVICE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3600" dirty="0">
              <a:solidFill>
                <a:srgbClr val="FF0000"/>
              </a:solidFill>
            </a:endParaRP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4400" dirty="0">
                <a:solidFill>
                  <a:srgbClr val="FF0000"/>
                </a:solidFill>
              </a:rPr>
              <a:t>ENOTE ZA NATOVARJANJE LETAL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3600" dirty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3600" dirty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3600" dirty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000" dirty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000" dirty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sl-SI" sz="2000" dirty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3300" dirty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3300">
                <a:solidFill>
                  <a:srgbClr val="FF0000"/>
                </a:solidFill>
              </a:rPr>
              <a:t> </a:t>
            </a:r>
            <a:endParaRPr lang="sl-SI" sz="3300" dirty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lika 1" descr="250px-Unloading_JAL_747.jpg">
            <a:extLst>
              <a:ext uri="{FF2B5EF4-FFF2-40B4-BE49-F238E27FC236}">
                <a16:creationId xmlns:a16="http://schemas.microsoft.com/office/drawing/2014/main" id="{B488D3CC-425F-40D9-B698-A374E6E36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Slika 1" descr="Airbus_A300_cross_section.jpg">
            <a:extLst>
              <a:ext uri="{FF2B5EF4-FFF2-40B4-BE49-F238E27FC236}">
                <a16:creationId xmlns:a16="http://schemas.microsoft.com/office/drawing/2014/main" id="{1BBC180C-1AA4-47B1-AFFA-91752EA19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469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Naslov 2">
            <a:extLst>
              <a:ext uri="{FF2B5EF4-FFF2-40B4-BE49-F238E27FC236}">
                <a16:creationId xmlns:a16="http://schemas.microsoft.com/office/drawing/2014/main" id="{B1157745-2CE7-4770-83A9-8720FB9AA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7412" name="Ograda vsebine 3">
            <a:extLst>
              <a:ext uri="{FF2B5EF4-FFF2-40B4-BE49-F238E27FC236}">
                <a16:creationId xmlns:a16="http://schemas.microsoft.com/office/drawing/2014/main" id="{5447C72D-0F14-4800-B20A-FC98718D1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en-US" altLang="sl-SI"/>
              <a:t>Dva LD3 kontejne</a:t>
            </a:r>
            <a:r>
              <a:rPr lang="sl-SI" altLang="sl-SI"/>
              <a:t>rja zavzemata</a:t>
            </a:r>
            <a:r>
              <a:rPr lang="en-US" altLang="sl-SI"/>
              <a:t> cel</a:t>
            </a:r>
            <a:r>
              <a:rPr lang="sl-SI" altLang="sl-SI"/>
              <a:t>o</a:t>
            </a:r>
            <a:r>
              <a:rPr lang="en-US" altLang="sl-SI"/>
              <a:t> </a:t>
            </a:r>
            <a:r>
              <a:rPr lang="sl-SI" altLang="sl-SI"/>
              <a:t>prostornino</a:t>
            </a:r>
            <a:r>
              <a:rPr lang="en-US" altLang="sl-SI"/>
              <a:t> cargo o</a:t>
            </a:r>
            <a:r>
              <a:rPr lang="sl-SI" altLang="sl-SI"/>
              <a:t>dd</a:t>
            </a:r>
            <a:r>
              <a:rPr lang="en-US" altLang="sl-SI"/>
              <a:t>elka </a:t>
            </a:r>
            <a:r>
              <a:rPr lang="sl-SI" altLang="sl-SI"/>
              <a:t> </a:t>
            </a:r>
            <a:r>
              <a:rPr lang="en-US" altLang="sl-SI">
                <a:hlinkClick r:id="rId3" action="ppaction://hlinkfile" tooltip="Airbus A300"/>
              </a:rPr>
              <a:t>A300</a:t>
            </a:r>
            <a:endParaRPr lang="sl-SI" altLang="sl-SI"/>
          </a:p>
          <a:p>
            <a:endParaRPr lang="en-US" altLang="sl-SI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Slika 5" descr="Kopija od 250px-747_Front_lower_compartment.jpg">
            <a:extLst>
              <a:ext uri="{FF2B5EF4-FFF2-40B4-BE49-F238E27FC236}">
                <a16:creationId xmlns:a16="http://schemas.microsoft.com/office/drawing/2014/main" id="{F5097CE8-FB55-49AD-9C08-364D1F147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Slika 5" descr="lan-mia-679.jpg">
            <a:extLst>
              <a:ext uri="{FF2B5EF4-FFF2-40B4-BE49-F238E27FC236}">
                <a16:creationId xmlns:a16="http://schemas.microsoft.com/office/drawing/2014/main" id="{275AEE81-583E-4BAC-8830-4C831E81F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Slika 5" descr="3 kontejnerji+letalo.jpg">
            <a:extLst>
              <a:ext uri="{FF2B5EF4-FFF2-40B4-BE49-F238E27FC236}">
                <a16:creationId xmlns:a16="http://schemas.microsoft.com/office/drawing/2014/main" id="{DD1F2BA5-BADE-4491-8190-C76D4AE4A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Slika 3" descr="200px-CTN_AKH.jpg">
            <a:extLst>
              <a:ext uri="{FF2B5EF4-FFF2-40B4-BE49-F238E27FC236}">
                <a16:creationId xmlns:a16="http://schemas.microsoft.com/office/drawing/2014/main" id="{7406E69E-0751-4C91-8DDF-8D78D9AA4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4">
            <a:extLst>
              <a:ext uri="{FF2B5EF4-FFF2-40B4-BE49-F238E27FC236}">
                <a16:creationId xmlns:a16="http://schemas.microsoft.com/office/drawing/2014/main" id="{8CC2E6A4-244B-4D04-A049-1AEBFA36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 IN LITERATURA</a:t>
            </a:r>
            <a:endParaRPr lang="en-US" altLang="sl-SI"/>
          </a:p>
        </p:txBody>
      </p:sp>
      <p:sp>
        <p:nvSpPr>
          <p:cNvPr id="22531" name="Ograda vsebine 5">
            <a:extLst>
              <a:ext uri="{FF2B5EF4-FFF2-40B4-BE49-F238E27FC236}">
                <a16:creationId xmlns:a16="http://schemas.microsoft.com/office/drawing/2014/main" id="{7932EC1A-FBCA-41AF-9D97-1A9A3946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 b="1">
                <a:hlinkClick r:id="rId2"/>
              </a:rPr>
              <a:t>www.seattletixx.com/admin/getWikiPage.aspx?s=...</a:t>
            </a:r>
            <a:endParaRPr lang="sl-SI" altLang="sl-SI" b="1"/>
          </a:p>
          <a:p>
            <a:r>
              <a:rPr lang="en-US" altLang="sl-SI" b="1">
                <a:hlinkClick r:id="rId3"/>
              </a:rPr>
              <a:t>www.pmpcargo.com/coldstorage.php</a:t>
            </a:r>
            <a:endParaRPr lang="sl-SI" altLang="sl-SI" b="1"/>
          </a:p>
          <a:p>
            <a:r>
              <a:rPr lang="en-US" altLang="sl-SI" b="1">
                <a:hlinkClick r:id="rId4"/>
              </a:rPr>
              <a:t>www.daswwfi.org.np/utilities.php</a:t>
            </a:r>
            <a:endParaRPr lang="sl-SI" altLang="sl-SI" b="1"/>
          </a:p>
          <a:p>
            <a:r>
              <a:rPr lang="en-US" altLang="sl-SI" b="1">
                <a:hlinkClick r:id="rId5"/>
              </a:rPr>
              <a:t>www.sumanair.com/containers.asp</a:t>
            </a:r>
            <a:endParaRPr lang="sl-SI" altLang="sl-SI" b="1"/>
          </a:p>
          <a:p>
            <a:endParaRPr lang="en-US" altLang="sl-SI"/>
          </a:p>
          <a:p>
            <a:pPr>
              <a:buFont typeface="Wingdings 2" panose="05020102010507070707" pitchFamily="18" charset="2"/>
              <a:buNone/>
            </a:pPr>
            <a:endParaRPr lang="en-US" altLang="sl-SI"/>
          </a:p>
          <a:p>
            <a:pPr>
              <a:buFont typeface="Wingdings 2" panose="05020102010507070707" pitchFamily="18" charset="2"/>
              <a:buNone/>
            </a:pPr>
            <a:endParaRPr lang="en-US" altLang="sl-SI"/>
          </a:p>
          <a:p>
            <a:endParaRPr lang="en-US" altLang="sl-SI" b="1"/>
          </a:p>
          <a:p>
            <a:pPr>
              <a:buFont typeface="Wingdings 2" panose="05020102010507070707" pitchFamily="18" charset="2"/>
              <a:buNone/>
            </a:pPr>
            <a:endParaRPr lang="en-US" altLang="sl-SI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3CE2AE95-1680-4E1A-8F13-81587836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FF0000"/>
                </a:solidFill>
              </a:rPr>
              <a:t>KAJ JE ULD ?</a:t>
            </a:r>
            <a:endParaRPr lang="en-US" altLang="sl-SI" b="1">
              <a:solidFill>
                <a:srgbClr val="FF0000"/>
              </a:solidFill>
            </a:endParaRP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3F82628A-7CC3-49A9-A416-AD04B5DCB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525963"/>
          </a:xfrm>
        </p:spPr>
        <p:txBody>
          <a:bodyPr/>
          <a:lstStyle/>
          <a:p>
            <a:r>
              <a:rPr lang="sl-SI" altLang="sl-SI" sz="2800"/>
              <a:t>ULD so palete oz. kontejnerji standardnih velikosti, ki se uporabljajo za natovarjanje tovora.</a:t>
            </a:r>
          </a:p>
          <a:p>
            <a:endParaRPr lang="sl-SI" altLang="sl-SI" sz="2800"/>
          </a:p>
          <a:p>
            <a:r>
              <a:rPr lang="sl-SI" altLang="sl-SI" sz="2800"/>
              <a:t>Z uporabo ULD –jev se zmanjša delo ljudi in število enot.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/>
              <a:t> </a:t>
            </a:r>
            <a:endParaRPr lang="en-US" altLang="sl-SI" sz="2800"/>
          </a:p>
        </p:txBody>
      </p:sp>
      <p:pic>
        <p:nvPicPr>
          <p:cNvPr id="8196" name="Slika 3" descr="http://www.newdirex.com/airfreight/uld.jpg">
            <a:extLst>
              <a:ext uri="{FF2B5EF4-FFF2-40B4-BE49-F238E27FC236}">
                <a16:creationId xmlns:a16="http://schemas.microsoft.com/office/drawing/2014/main" id="{BCDAD3B0-5628-40BA-9ADC-22C050DF1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4000500"/>
            <a:ext cx="38576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upload.wikimedia.org/wikipedia/commons/a/a0/LD-air-freight-containers.jpg">
            <a:extLst>
              <a:ext uri="{FF2B5EF4-FFF2-40B4-BE49-F238E27FC236}">
                <a16:creationId xmlns:a16="http://schemas.microsoft.com/office/drawing/2014/main" id="{691C6394-19C1-41A4-87DE-25220BBA0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C4367C2E-7A82-4C5F-8E15-31618A94FD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/>
          <a:lstStyle/>
          <a:p>
            <a:pPr algn="ctr"/>
            <a:r>
              <a:rPr lang="sl-SI" altLang="sl-SI">
                <a:solidFill>
                  <a:srgbClr val="FF0000"/>
                </a:solidFill>
              </a:rPr>
              <a:t>ULD PALETE</a:t>
            </a:r>
            <a:endParaRPr lang="en-US" altLang="sl-SI">
              <a:solidFill>
                <a:srgbClr val="FF0000"/>
              </a:solidFill>
            </a:endParaRP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4433ECAC-0AD3-4D70-920A-BB91E2F34E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8625" y="1500188"/>
            <a:ext cx="7500938" cy="452596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l-SI" altLang="sl-SI"/>
              <a:t>ULD palete so plošče iz aluminija z ojačanimi robovi, kateri varujejo tovor na tovorni liniji, tovor pa je dodatno zavarovan še z mrežo.</a:t>
            </a:r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en-US" altLang="sl-SI"/>
          </a:p>
        </p:txBody>
      </p:sp>
      <p:pic>
        <p:nvPicPr>
          <p:cNvPr id="10244" name="Slika 4" descr="device2.jpg">
            <a:extLst>
              <a:ext uri="{FF2B5EF4-FFF2-40B4-BE49-F238E27FC236}">
                <a16:creationId xmlns:a16="http://schemas.microsoft.com/office/drawing/2014/main" id="{75EE3FC6-DD3B-4B43-BD47-8591BD03D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286125"/>
            <a:ext cx="31432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Slika 11" descr="device1.jpg">
            <a:extLst>
              <a:ext uri="{FF2B5EF4-FFF2-40B4-BE49-F238E27FC236}">
                <a16:creationId xmlns:a16="http://schemas.microsoft.com/office/drawing/2014/main" id="{4B7EB8E5-441E-481B-BF79-0AB8F7E39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500438"/>
            <a:ext cx="39957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12776ED-0E88-473A-9743-896A4D58C23A}"/>
              </a:ext>
            </a:extLst>
          </p:cNvPr>
          <p:cNvGraphicFramePr>
            <a:graphicFrameLocks noGrp="1"/>
          </p:cNvGraphicFramePr>
          <p:nvPr/>
        </p:nvGraphicFramePr>
        <p:xfrm>
          <a:off x="2214546" y="500042"/>
          <a:ext cx="5286414" cy="592025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6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3393">
                <a:tc>
                  <a:txBody>
                    <a:bodyPr/>
                    <a:lstStyle/>
                    <a:p>
                      <a:pPr algn="ctr"/>
                      <a:r>
                        <a:rPr lang="sl-SI" sz="1500" dirty="0"/>
                        <a:t>TIP PALETE</a:t>
                      </a:r>
                      <a:endParaRPr lang="en-US" sz="1500" dirty="0"/>
                    </a:p>
                  </a:txBody>
                  <a:tcPr marL="39107" marR="39107" marT="39107" marB="39107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VELIKOST</a:t>
                      </a:r>
                    </a:p>
                  </a:txBody>
                  <a:tcPr marL="39107" marR="39107" marT="39107" marB="3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500" dirty="0"/>
                        <a:t>DIMENZIJE</a:t>
                      </a:r>
                      <a:endParaRPr lang="en-US" sz="1500" dirty="0"/>
                    </a:p>
                  </a:txBody>
                  <a:tcPr marL="39107" marR="39107" marT="39107" marB="3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33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LD8</a:t>
                      </a:r>
                    </a:p>
                  </a:txBody>
                  <a:tcPr marL="39107" marR="39107" marT="39107" marB="39107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6.88 m</a:t>
                      </a:r>
                      <a:r>
                        <a:rPr lang="pl-PL" sz="1500" baseline="30000" dirty="0"/>
                        <a:t>3</a:t>
                      </a:r>
                      <a:endParaRPr lang="pl-PL" sz="1500" dirty="0"/>
                    </a:p>
                  </a:txBody>
                  <a:tcPr marL="39107" marR="39107" marT="39107" marB="3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153 × 244 cm</a:t>
                      </a:r>
                    </a:p>
                  </a:txBody>
                  <a:tcPr marL="39107" marR="39107" marT="39107" marB="3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7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LD11</a:t>
                      </a:r>
                    </a:p>
                  </a:txBody>
                  <a:tcPr marL="39107" marR="39107" marT="39107" marB="39107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7.16 m</a:t>
                      </a:r>
                      <a:r>
                        <a:rPr lang="pl-PL" sz="1500" baseline="30000" dirty="0"/>
                        <a:t>3</a:t>
                      </a:r>
                      <a:endParaRPr lang="pl-PL" sz="1500" dirty="0"/>
                    </a:p>
                  </a:txBody>
                  <a:tcPr marL="39107" marR="39107" marT="39107" marB="3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153 × 318 cm</a:t>
                      </a:r>
                    </a:p>
                  </a:txBody>
                  <a:tcPr marL="39107" marR="39107" marT="39107" marB="3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7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LD7</a:t>
                      </a:r>
                      <a:br>
                        <a:rPr lang="en-US" sz="1500" dirty="0"/>
                      </a:br>
                      <a:r>
                        <a:rPr lang="en-US" sz="1500" dirty="0"/>
                        <a:t>(2 pallet variants)</a:t>
                      </a:r>
                    </a:p>
                  </a:txBody>
                  <a:tcPr marL="39107" marR="39107" marT="39107" marB="39107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10.8 m</a:t>
                      </a:r>
                      <a:r>
                        <a:rPr lang="pl-PL" sz="1500" baseline="30000" dirty="0"/>
                        <a:t>3</a:t>
                      </a:r>
                      <a:br>
                        <a:rPr lang="pl-PL" sz="1500" dirty="0"/>
                      </a:br>
                      <a:r>
                        <a:rPr lang="pl-PL" sz="1500" dirty="0"/>
                        <a:t>11.8 m</a:t>
                      </a:r>
                      <a:r>
                        <a:rPr lang="pl-PL" sz="1500" baseline="30000" dirty="0"/>
                        <a:t>3</a:t>
                      </a:r>
                      <a:endParaRPr lang="pl-PL" sz="1500" dirty="0"/>
                    </a:p>
                  </a:txBody>
                  <a:tcPr marL="39107" marR="39107" marT="39107" marB="3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224 × 318 cm</a:t>
                      </a:r>
                      <a:br>
                        <a:rPr lang="en-US" sz="1500" dirty="0"/>
                      </a:br>
                      <a:r>
                        <a:rPr lang="en-US" sz="1500" dirty="0"/>
                        <a:t>244 × 318 cm</a:t>
                      </a:r>
                    </a:p>
                  </a:txBody>
                  <a:tcPr marL="39107" marR="39107" marT="39107" marB="39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EACD2A26-BF35-4566-8A23-00E8800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>
                <a:solidFill>
                  <a:srgbClr val="FF0000"/>
                </a:solidFill>
              </a:rPr>
              <a:t>ULD KONTEJNERJI</a:t>
            </a:r>
            <a:endParaRPr lang="en-US" altLang="sl-SI">
              <a:solidFill>
                <a:srgbClr val="FF0000"/>
              </a:solidFill>
            </a:endParaRP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43D60E2E-FCF2-460F-BF4F-DF94256C5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ULD kontejnerji so popolnoma zaprti prostori z aluminijastimi stranicami ali s stranicami z umetnih vlaken ojačanimi s kovino.</a:t>
            </a:r>
            <a:endParaRPr lang="en-US" altLang="sl-SI"/>
          </a:p>
        </p:txBody>
      </p:sp>
      <p:pic>
        <p:nvPicPr>
          <p:cNvPr id="12292" name="Slika 3" descr="unit_load_device.jpg">
            <a:extLst>
              <a:ext uri="{FF2B5EF4-FFF2-40B4-BE49-F238E27FC236}">
                <a16:creationId xmlns:a16="http://schemas.microsoft.com/office/drawing/2014/main" id="{5196C134-32A6-43F7-8517-A765B3C89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3071813"/>
            <a:ext cx="5343525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>
            <a:extLst>
              <a:ext uri="{FF2B5EF4-FFF2-40B4-BE49-F238E27FC236}">
                <a16:creationId xmlns:a16="http://schemas.microsoft.com/office/drawing/2014/main" id="{7C8A689B-83E5-4C9D-B6CD-A3A957B17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</a:rPr>
              <a:t>KOMPATIBILNOST KONTEJNERJEV Z LETALI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grada vsebine 6">
            <a:extLst>
              <a:ext uri="{FF2B5EF4-FFF2-40B4-BE49-F238E27FC236}">
                <a16:creationId xmlns:a16="http://schemas.microsoft.com/office/drawing/2014/main" id="{B442B442-E7ED-4EC3-939A-1ED5D16C5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Modeli LD3, LD6 in LD11 = 787, 777, 747, MD11, L1011 in vse širokotrupne AIRBUS letala.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Modela LD2, LD8 = 767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Model LD1 = 747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Model LD3 se lahko natovarja na katerokoli letalo.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9E6F56-6B4F-4B7C-B0C2-8D7B7405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</a:rPr>
              <a:t>KOMPATIBILNOST PALET Z LETALI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1A98716D-81DE-4058-95B7-A98DADFB6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ULD paleta LD7 = 787,777,747,767 in vse širokotrupne AIRBUS letala.</a:t>
            </a:r>
          </a:p>
          <a:p>
            <a:endParaRPr lang="sl-SI" altLang="sl-SI"/>
          </a:p>
          <a:p>
            <a:r>
              <a:rPr lang="sl-SI" altLang="sl-SI"/>
              <a:t>Vse druge palete se lahko nalagajo na katerokoli letalo. </a:t>
            </a:r>
            <a:endParaRPr lang="en-US" altLang="sl-SI"/>
          </a:p>
        </p:txBody>
      </p:sp>
      <p:pic>
        <p:nvPicPr>
          <p:cNvPr id="14340" name="Slika 5" descr="800px-PKC_pallet.jpg">
            <a:extLst>
              <a:ext uri="{FF2B5EF4-FFF2-40B4-BE49-F238E27FC236}">
                <a16:creationId xmlns:a16="http://schemas.microsoft.com/office/drawing/2014/main" id="{AEA4B9C3-9E2C-4CE1-9149-23ED18225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4143375"/>
            <a:ext cx="5430838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lika 1" descr="natovarjanje.jpg">
            <a:extLst>
              <a:ext uri="{FF2B5EF4-FFF2-40B4-BE49-F238E27FC236}">
                <a16:creationId xmlns:a16="http://schemas.microsoft.com/office/drawing/2014/main" id="{D4F73347-92CC-4CD1-BB12-7C9FED482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hnika">
  <a:themeElements>
    <a:clrScheme name="Te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243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Franklin Gothic Book</vt:lpstr>
      <vt:lpstr>Wingdings 2</vt:lpstr>
      <vt:lpstr>Tehnika</vt:lpstr>
      <vt:lpstr>ULD</vt:lpstr>
      <vt:lpstr>KAJ JE ULD ?</vt:lpstr>
      <vt:lpstr>PowerPoint Presentation</vt:lpstr>
      <vt:lpstr>ULD PALETE</vt:lpstr>
      <vt:lpstr>PowerPoint Presentation</vt:lpstr>
      <vt:lpstr>ULD KONTEJNERJI</vt:lpstr>
      <vt:lpstr>KOMPATIBILNOST KONTEJNERJEV Z LETALI</vt:lpstr>
      <vt:lpstr>KOMPATIBILNOST PALET Z LETALI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2019-06-03T09:12:17Z</dcterms:created>
  <dcterms:modified xsi:type="dcterms:W3CDTF">2019-06-03T09:12:17Z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