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9" r:id="rId4"/>
    <p:sldId id="260" r:id="rId5"/>
    <p:sldId id="262" r:id="rId6"/>
    <p:sldId id="258" r:id="rId7"/>
    <p:sldId id="261" r:id="rId8"/>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3300"/>
    <a:srgbClr val="33CC33"/>
    <a:srgbClr val="3DC9F5"/>
    <a:srgbClr val="643CF6"/>
    <a:srgbClr val="FF0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90"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298BE-3458-4223-97F9-9828773F27D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22689FC3-132A-41F9-B21A-E27A5FDABE0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EF7C84E7-BEDA-4401-AC2B-A52EC8102DB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AEFB150-A664-4A6A-AEDB-BAB0231D325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1B2BBAB-CF69-4ED4-A99A-4AD6DCC870A4}"/>
              </a:ext>
            </a:extLst>
          </p:cNvPr>
          <p:cNvSpPr>
            <a:spLocks noGrp="1"/>
          </p:cNvSpPr>
          <p:nvPr>
            <p:ph type="sldNum" sz="quarter" idx="12"/>
          </p:nvPr>
        </p:nvSpPr>
        <p:spPr/>
        <p:txBody>
          <a:bodyPr/>
          <a:lstStyle>
            <a:lvl1pPr>
              <a:defRPr/>
            </a:lvl1pPr>
          </a:lstStyle>
          <a:p>
            <a:fld id="{1C1D3B84-D6A1-4B61-8850-54A702162E39}" type="slidenum">
              <a:rPr lang="sl-SI" altLang="sl-SI"/>
              <a:pPr/>
              <a:t>‹#›</a:t>
            </a:fld>
            <a:endParaRPr lang="sl-SI" altLang="sl-SI"/>
          </a:p>
        </p:txBody>
      </p:sp>
    </p:spTree>
    <p:extLst>
      <p:ext uri="{BB962C8B-B14F-4D97-AF65-F5344CB8AC3E}">
        <p14:creationId xmlns:p14="http://schemas.microsoft.com/office/powerpoint/2010/main" val="398006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5AED8-C1F5-4C43-A0A4-2BC0FFB3A524}"/>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686A0E54-2861-44A1-9E44-A7CD497180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8E37281-C94B-4FD9-B257-895A7B3B964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A7D7CB7-1796-4855-803D-3C7FB33CE9A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7E4D1B7-70AE-417A-96B6-CBB035564DAC}"/>
              </a:ext>
            </a:extLst>
          </p:cNvPr>
          <p:cNvSpPr>
            <a:spLocks noGrp="1"/>
          </p:cNvSpPr>
          <p:nvPr>
            <p:ph type="sldNum" sz="quarter" idx="12"/>
          </p:nvPr>
        </p:nvSpPr>
        <p:spPr/>
        <p:txBody>
          <a:bodyPr/>
          <a:lstStyle>
            <a:lvl1pPr>
              <a:defRPr/>
            </a:lvl1pPr>
          </a:lstStyle>
          <a:p>
            <a:fld id="{00CBE2B8-DCE6-499A-95EE-6D8C894A8592}" type="slidenum">
              <a:rPr lang="sl-SI" altLang="sl-SI"/>
              <a:pPr/>
              <a:t>‹#›</a:t>
            </a:fld>
            <a:endParaRPr lang="sl-SI" altLang="sl-SI"/>
          </a:p>
        </p:txBody>
      </p:sp>
    </p:spTree>
    <p:extLst>
      <p:ext uri="{BB962C8B-B14F-4D97-AF65-F5344CB8AC3E}">
        <p14:creationId xmlns:p14="http://schemas.microsoft.com/office/powerpoint/2010/main" val="4211562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EDB5F1-FA33-4971-B980-977099286BB2}"/>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A401CB9-6E06-44FF-80FC-DB95FFBD680F}"/>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048139F-9CF8-4B30-A701-2C60B685F2A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A2F3FD0-FAF2-462F-BE6E-1A3AF721C2D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0B883A8-6EF6-44F4-8207-EAA0C7502ADE}"/>
              </a:ext>
            </a:extLst>
          </p:cNvPr>
          <p:cNvSpPr>
            <a:spLocks noGrp="1"/>
          </p:cNvSpPr>
          <p:nvPr>
            <p:ph type="sldNum" sz="quarter" idx="12"/>
          </p:nvPr>
        </p:nvSpPr>
        <p:spPr/>
        <p:txBody>
          <a:bodyPr/>
          <a:lstStyle>
            <a:lvl1pPr>
              <a:defRPr/>
            </a:lvl1pPr>
          </a:lstStyle>
          <a:p>
            <a:fld id="{8DD3C72C-419C-4CC3-AFBC-8211C8911FC4}" type="slidenum">
              <a:rPr lang="sl-SI" altLang="sl-SI"/>
              <a:pPr/>
              <a:t>‹#›</a:t>
            </a:fld>
            <a:endParaRPr lang="sl-SI" altLang="sl-SI"/>
          </a:p>
        </p:txBody>
      </p:sp>
    </p:spTree>
    <p:extLst>
      <p:ext uri="{BB962C8B-B14F-4D97-AF65-F5344CB8AC3E}">
        <p14:creationId xmlns:p14="http://schemas.microsoft.com/office/powerpoint/2010/main" val="3273443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04506-D6B6-483A-B422-6F704D78D1B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420F8B38-EF74-49B8-A90A-FDA4301311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E6E04F0-9585-4DEA-BFD2-737080CA8DF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07DB8C7-F050-43A9-96A2-A09EEABD5D8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3BF0081-A2F5-4CA9-882C-F5859EE7E8D2}"/>
              </a:ext>
            </a:extLst>
          </p:cNvPr>
          <p:cNvSpPr>
            <a:spLocks noGrp="1"/>
          </p:cNvSpPr>
          <p:nvPr>
            <p:ph type="sldNum" sz="quarter" idx="12"/>
          </p:nvPr>
        </p:nvSpPr>
        <p:spPr/>
        <p:txBody>
          <a:bodyPr/>
          <a:lstStyle>
            <a:lvl1pPr>
              <a:defRPr/>
            </a:lvl1pPr>
          </a:lstStyle>
          <a:p>
            <a:fld id="{D74B5ACD-A835-476F-8D4C-2AE9153007CC}" type="slidenum">
              <a:rPr lang="sl-SI" altLang="sl-SI"/>
              <a:pPr/>
              <a:t>‹#›</a:t>
            </a:fld>
            <a:endParaRPr lang="sl-SI" altLang="sl-SI"/>
          </a:p>
        </p:txBody>
      </p:sp>
    </p:spTree>
    <p:extLst>
      <p:ext uri="{BB962C8B-B14F-4D97-AF65-F5344CB8AC3E}">
        <p14:creationId xmlns:p14="http://schemas.microsoft.com/office/powerpoint/2010/main" val="105123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08C1B-85BE-4559-BA64-7D7DDDF91F4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5909D87E-EFDC-4EAD-8850-4421050D7DF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A806CBD-97DB-428E-950F-49058C3C6F0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349DE04-F2D0-4189-B766-F0AE2CB3EEC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C02CC31-601E-43B7-AE04-D1E86CBBD9E1}"/>
              </a:ext>
            </a:extLst>
          </p:cNvPr>
          <p:cNvSpPr>
            <a:spLocks noGrp="1"/>
          </p:cNvSpPr>
          <p:nvPr>
            <p:ph type="sldNum" sz="quarter" idx="12"/>
          </p:nvPr>
        </p:nvSpPr>
        <p:spPr/>
        <p:txBody>
          <a:bodyPr/>
          <a:lstStyle>
            <a:lvl1pPr>
              <a:defRPr/>
            </a:lvl1pPr>
          </a:lstStyle>
          <a:p>
            <a:fld id="{F3093B3A-C9AA-40FB-9961-E63D4C6E04AC}" type="slidenum">
              <a:rPr lang="sl-SI" altLang="sl-SI"/>
              <a:pPr/>
              <a:t>‹#›</a:t>
            </a:fld>
            <a:endParaRPr lang="sl-SI" altLang="sl-SI"/>
          </a:p>
        </p:txBody>
      </p:sp>
    </p:spTree>
    <p:extLst>
      <p:ext uri="{BB962C8B-B14F-4D97-AF65-F5344CB8AC3E}">
        <p14:creationId xmlns:p14="http://schemas.microsoft.com/office/powerpoint/2010/main" val="3174880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C78F5-3C37-4BA0-8194-32A4A7485EBF}"/>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C0194E2-49AA-4C42-92E1-08630E6A48BF}"/>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3043EDD4-63FE-4D53-9320-38B43F3A502C}"/>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9CE72191-79E6-4FAA-A167-A3356A65D13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0AF4FCB-F8DA-4F49-ADD4-B9D9B9BEABC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DD45EC3-559B-4BED-A220-C1EB654B5FC5}"/>
              </a:ext>
            </a:extLst>
          </p:cNvPr>
          <p:cNvSpPr>
            <a:spLocks noGrp="1"/>
          </p:cNvSpPr>
          <p:nvPr>
            <p:ph type="sldNum" sz="quarter" idx="12"/>
          </p:nvPr>
        </p:nvSpPr>
        <p:spPr/>
        <p:txBody>
          <a:bodyPr/>
          <a:lstStyle>
            <a:lvl1pPr>
              <a:defRPr/>
            </a:lvl1pPr>
          </a:lstStyle>
          <a:p>
            <a:fld id="{598D0CE6-9FD8-492B-A6F2-AD8688FF40D5}" type="slidenum">
              <a:rPr lang="sl-SI" altLang="sl-SI"/>
              <a:pPr/>
              <a:t>‹#›</a:t>
            </a:fld>
            <a:endParaRPr lang="sl-SI" altLang="sl-SI"/>
          </a:p>
        </p:txBody>
      </p:sp>
    </p:spTree>
    <p:extLst>
      <p:ext uri="{BB962C8B-B14F-4D97-AF65-F5344CB8AC3E}">
        <p14:creationId xmlns:p14="http://schemas.microsoft.com/office/powerpoint/2010/main" val="2152014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F707-9F70-4F79-944F-070985DEC4E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2CD8EF86-AA2E-4E8F-BA85-70885384DC7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949B50-364A-4320-A125-E83FE882A53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0C7AAB6B-AD52-4EBA-9FC7-1C2F7816098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460120-9728-4EA7-96F9-41C05DA1E9F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6CA99ED1-5702-4DAE-AD56-FFE0CF3A2BC3}"/>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E8827746-C84B-4EDF-9580-0B93C761E67C}"/>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0995ABE8-DE3B-4FC9-BFED-28FB0207B317}"/>
              </a:ext>
            </a:extLst>
          </p:cNvPr>
          <p:cNvSpPr>
            <a:spLocks noGrp="1"/>
          </p:cNvSpPr>
          <p:nvPr>
            <p:ph type="sldNum" sz="quarter" idx="12"/>
          </p:nvPr>
        </p:nvSpPr>
        <p:spPr/>
        <p:txBody>
          <a:bodyPr/>
          <a:lstStyle>
            <a:lvl1pPr>
              <a:defRPr/>
            </a:lvl1pPr>
          </a:lstStyle>
          <a:p>
            <a:fld id="{B82C2232-97D9-4C5E-B52B-8781C10FE810}" type="slidenum">
              <a:rPr lang="sl-SI" altLang="sl-SI"/>
              <a:pPr/>
              <a:t>‹#›</a:t>
            </a:fld>
            <a:endParaRPr lang="sl-SI" altLang="sl-SI"/>
          </a:p>
        </p:txBody>
      </p:sp>
    </p:spTree>
    <p:extLst>
      <p:ext uri="{BB962C8B-B14F-4D97-AF65-F5344CB8AC3E}">
        <p14:creationId xmlns:p14="http://schemas.microsoft.com/office/powerpoint/2010/main" val="395084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191ED-E06D-45E6-B7CF-FA44DD00CAD7}"/>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A1561A25-3B3F-441A-A431-8D0493890428}"/>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C3A10F57-0907-4EBB-80E5-080ABEF3EA48}"/>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E29D4163-0709-45C2-A1EB-EADA7C85C2E6}"/>
              </a:ext>
            </a:extLst>
          </p:cNvPr>
          <p:cNvSpPr>
            <a:spLocks noGrp="1"/>
          </p:cNvSpPr>
          <p:nvPr>
            <p:ph type="sldNum" sz="quarter" idx="12"/>
          </p:nvPr>
        </p:nvSpPr>
        <p:spPr/>
        <p:txBody>
          <a:bodyPr/>
          <a:lstStyle>
            <a:lvl1pPr>
              <a:defRPr/>
            </a:lvl1pPr>
          </a:lstStyle>
          <a:p>
            <a:fld id="{4B34E418-41DA-4626-9F8F-F7776943165A}" type="slidenum">
              <a:rPr lang="sl-SI" altLang="sl-SI"/>
              <a:pPr/>
              <a:t>‹#›</a:t>
            </a:fld>
            <a:endParaRPr lang="sl-SI" altLang="sl-SI"/>
          </a:p>
        </p:txBody>
      </p:sp>
    </p:spTree>
    <p:extLst>
      <p:ext uri="{BB962C8B-B14F-4D97-AF65-F5344CB8AC3E}">
        <p14:creationId xmlns:p14="http://schemas.microsoft.com/office/powerpoint/2010/main" val="3937025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59BC78-C6AC-48BD-BE24-4E25CAB19896}"/>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8E5DA3E9-54CE-4A43-897A-3339DFD82092}"/>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FBA62FA0-C70A-405C-8256-BDB4C4EA0A22}"/>
              </a:ext>
            </a:extLst>
          </p:cNvPr>
          <p:cNvSpPr>
            <a:spLocks noGrp="1"/>
          </p:cNvSpPr>
          <p:nvPr>
            <p:ph type="sldNum" sz="quarter" idx="12"/>
          </p:nvPr>
        </p:nvSpPr>
        <p:spPr/>
        <p:txBody>
          <a:bodyPr/>
          <a:lstStyle>
            <a:lvl1pPr>
              <a:defRPr/>
            </a:lvl1pPr>
          </a:lstStyle>
          <a:p>
            <a:fld id="{3FA41C59-2DA9-4C42-BB0D-03924AA85508}" type="slidenum">
              <a:rPr lang="sl-SI" altLang="sl-SI"/>
              <a:pPr/>
              <a:t>‹#›</a:t>
            </a:fld>
            <a:endParaRPr lang="sl-SI" altLang="sl-SI"/>
          </a:p>
        </p:txBody>
      </p:sp>
    </p:spTree>
    <p:extLst>
      <p:ext uri="{BB962C8B-B14F-4D97-AF65-F5344CB8AC3E}">
        <p14:creationId xmlns:p14="http://schemas.microsoft.com/office/powerpoint/2010/main" val="2360241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7C9F4-5CF5-43B4-8CAF-18E5DEF4FAE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7BE94F69-71BF-4263-9EDA-A69AA9D486B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768087A7-02B7-43A8-9AA5-24F0F86527F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2FD2DC-A1BC-41B5-BD95-717A3C4C8F2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597B27E-8E72-4232-9F6A-4A0D1026A820}"/>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4FEE2B7-DDE8-48C6-A92F-F0167AB452F6}"/>
              </a:ext>
            </a:extLst>
          </p:cNvPr>
          <p:cNvSpPr>
            <a:spLocks noGrp="1"/>
          </p:cNvSpPr>
          <p:nvPr>
            <p:ph type="sldNum" sz="quarter" idx="12"/>
          </p:nvPr>
        </p:nvSpPr>
        <p:spPr/>
        <p:txBody>
          <a:bodyPr/>
          <a:lstStyle>
            <a:lvl1pPr>
              <a:defRPr/>
            </a:lvl1pPr>
          </a:lstStyle>
          <a:p>
            <a:fld id="{4367C45F-B43D-4484-883A-C083B5606700}" type="slidenum">
              <a:rPr lang="sl-SI" altLang="sl-SI"/>
              <a:pPr/>
              <a:t>‹#›</a:t>
            </a:fld>
            <a:endParaRPr lang="sl-SI" altLang="sl-SI"/>
          </a:p>
        </p:txBody>
      </p:sp>
    </p:spTree>
    <p:extLst>
      <p:ext uri="{BB962C8B-B14F-4D97-AF65-F5344CB8AC3E}">
        <p14:creationId xmlns:p14="http://schemas.microsoft.com/office/powerpoint/2010/main" val="3723992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435DF-727A-495A-BB31-9C261685B42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C3EB0A39-AA5A-4F08-AC0D-4A43FA29F18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52EC4A89-1EE7-4A46-A0B1-52C6F83B043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7325AE-FBA5-4BC6-833C-94FAD3FEFF4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462B328-D10E-4641-83EA-9ED3095228E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AA0148F-C509-46C1-9779-B55CE736BE51}"/>
              </a:ext>
            </a:extLst>
          </p:cNvPr>
          <p:cNvSpPr>
            <a:spLocks noGrp="1"/>
          </p:cNvSpPr>
          <p:nvPr>
            <p:ph type="sldNum" sz="quarter" idx="12"/>
          </p:nvPr>
        </p:nvSpPr>
        <p:spPr/>
        <p:txBody>
          <a:bodyPr/>
          <a:lstStyle>
            <a:lvl1pPr>
              <a:defRPr/>
            </a:lvl1pPr>
          </a:lstStyle>
          <a:p>
            <a:fld id="{DE14555D-A6D4-4805-80F6-3A4EBDE23798}" type="slidenum">
              <a:rPr lang="sl-SI" altLang="sl-SI"/>
              <a:pPr/>
              <a:t>‹#›</a:t>
            </a:fld>
            <a:endParaRPr lang="sl-SI" altLang="sl-SI"/>
          </a:p>
        </p:txBody>
      </p:sp>
    </p:spTree>
    <p:extLst>
      <p:ext uri="{BB962C8B-B14F-4D97-AF65-F5344CB8AC3E}">
        <p14:creationId xmlns:p14="http://schemas.microsoft.com/office/powerpoint/2010/main" val="2627425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DC9F5"/>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ACF03DC-A1D9-4C4E-84BE-99AD17891F27}"/>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2EC0E575-FF78-43A4-A60A-DB4A29E1CA2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B660EF86-92B0-4551-A79F-B2B902C44BE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E5FC47DF-B00A-40A5-9767-ACAF9870488D}"/>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4BB822E6-163F-42CD-ABE0-604A9D3F4FB1}"/>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106D356-769D-4713-AA40-200F2E099ADD}"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8D21F5F-0F9C-4B97-8651-0A9EE740A4A8}"/>
              </a:ext>
            </a:extLst>
          </p:cNvPr>
          <p:cNvSpPr>
            <a:spLocks noGrp="1" noChangeArrowheads="1"/>
          </p:cNvSpPr>
          <p:nvPr>
            <p:ph type="ctrTitle" idx="4294967295"/>
          </p:nvPr>
        </p:nvSpPr>
        <p:spPr>
          <a:xfrm>
            <a:off x="684213" y="836613"/>
            <a:ext cx="7775575" cy="1470025"/>
          </a:xfrm>
          <a:solidFill>
            <a:srgbClr val="3DC9F5"/>
          </a:solidFill>
          <a:ln>
            <a:solidFill>
              <a:schemeClr val="tx1"/>
            </a:solidFill>
            <a:miter lim="800000"/>
            <a:headEnd/>
            <a:tailEnd/>
          </a:ln>
        </p:spPr>
        <p:txBody>
          <a:bodyPr/>
          <a:lstStyle/>
          <a:p>
            <a:r>
              <a:rPr lang="sl-SI" altLang="sl-SI" sz="8000" i="1">
                <a:solidFill>
                  <a:srgbClr val="FF3300"/>
                </a:solidFill>
                <a:latin typeface="Monotype Corsiva" panose="03010101010201010101" pitchFamily="66" charset="0"/>
              </a:rPr>
              <a:t>Ura</a:t>
            </a:r>
          </a:p>
        </p:txBody>
      </p:sp>
      <p:pic>
        <p:nvPicPr>
          <p:cNvPr id="2054" name="Picture 6">
            <a:extLst>
              <a:ext uri="{FF2B5EF4-FFF2-40B4-BE49-F238E27FC236}">
                <a16:creationId xmlns:a16="http://schemas.microsoft.com/office/drawing/2014/main" id="{DFC3F6F0-86F9-4147-B96A-F3653A5937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3068638"/>
            <a:ext cx="2781300"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a:extLst>
              <a:ext uri="{FF2B5EF4-FFF2-40B4-BE49-F238E27FC236}">
                <a16:creationId xmlns:a16="http://schemas.microsoft.com/office/drawing/2014/main" id="{F3EC1F94-F630-4B4B-B892-6BFCAA3A1019}"/>
              </a:ext>
            </a:extLst>
          </p:cNvPr>
          <p:cNvSpPr>
            <a:spLocks noGrp="1" noChangeArrowheads="1"/>
          </p:cNvSpPr>
          <p:nvPr>
            <p:ph type="title"/>
          </p:nvPr>
        </p:nvSpPr>
        <p:spPr/>
        <p:txBody>
          <a:bodyPr/>
          <a:lstStyle/>
          <a:p>
            <a:r>
              <a:rPr lang="sl-SI" altLang="sl-SI" sz="4000">
                <a:solidFill>
                  <a:srgbClr val="008000"/>
                </a:solidFill>
              </a:rPr>
              <a:t>Kaj je ura?</a:t>
            </a:r>
          </a:p>
        </p:txBody>
      </p:sp>
      <p:sp>
        <p:nvSpPr>
          <p:cNvPr id="3075" name="Rectangle 3">
            <a:extLst>
              <a:ext uri="{FF2B5EF4-FFF2-40B4-BE49-F238E27FC236}">
                <a16:creationId xmlns:a16="http://schemas.microsoft.com/office/drawing/2014/main" id="{EC240236-A5AD-4853-8F1A-5EB0577FABA6}"/>
              </a:ext>
            </a:extLst>
          </p:cNvPr>
          <p:cNvSpPr>
            <a:spLocks noGrp="1" noChangeArrowheads="1"/>
          </p:cNvSpPr>
          <p:nvPr>
            <p:ph type="body" idx="1"/>
          </p:nvPr>
        </p:nvSpPr>
        <p:spPr>
          <a:xfrm>
            <a:off x="323850" y="1557338"/>
            <a:ext cx="8229600" cy="4525962"/>
          </a:xfrm>
          <a:solidFill>
            <a:srgbClr val="3DC9F5"/>
          </a:solidFill>
        </p:spPr>
        <p:txBody>
          <a:bodyPr/>
          <a:lstStyle/>
          <a:p>
            <a:pPr algn="ctr">
              <a:lnSpc>
                <a:spcPct val="90000"/>
              </a:lnSpc>
              <a:buFontTx/>
              <a:buNone/>
            </a:pPr>
            <a:r>
              <a:rPr lang="sl-SI" altLang="sl-SI">
                <a:solidFill>
                  <a:srgbClr val="FF3300"/>
                </a:solidFill>
              </a:rPr>
              <a:t>Ura je naprava, ki kaže čas, običajno na številčnici ali z digitalnim zapisom s številkami. Včasih so uporabljali le peščene, mehanske in sončne ure, danes pa se v glavnem uporabljajo ure, ki izkoriščajo visokofrekvenčne mikroskopske pojave.</a:t>
            </a:r>
          </a:p>
          <a:p>
            <a:pPr algn="ctr">
              <a:lnSpc>
                <a:spcPct val="90000"/>
              </a:lnSpc>
              <a:buFontTx/>
              <a:buNone/>
            </a:pPr>
            <a:r>
              <a:rPr lang="sl-SI" altLang="sl-SI">
                <a:solidFill>
                  <a:srgbClr val="FF3300"/>
                </a:solidFill>
              </a:rPr>
              <a:t>Z urami se ukvarja </a:t>
            </a:r>
            <a:r>
              <a:rPr lang="sl-SI" altLang="sl-SI" i="1">
                <a:solidFill>
                  <a:srgbClr val="FF3300"/>
                </a:solidFill>
              </a:rPr>
              <a:t>horologija.</a:t>
            </a:r>
            <a:endParaRPr lang="sl-SI" altLang="sl-SI">
              <a:solidFill>
                <a:srgbClr val="FF3300"/>
              </a:solidFill>
            </a:endParaRPr>
          </a:p>
          <a:p>
            <a:pPr>
              <a:lnSpc>
                <a:spcPct val="90000"/>
              </a:lnSpc>
              <a:buFontTx/>
              <a:buNone/>
            </a:pPr>
            <a:r>
              <a:rPr lang="sl-SI" altLang="sl-SI">
                <a:solidFill>
                  <a:srgbClr val="FF3300"/>
                </a:solidFill>
              </a:rPr>
              <a:t>   </a:t>
            </a:r>
            <a:endParaRPr lang="sl-SI" altLang="sl-S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9">
            <a:extLst>
              <a:ext uri="{FF2B5EF4-FFF2-40B4-BE49-F238E27FC236}">
                <a16:creationId xmlns:a16="http://schemas.microsoft.com/office/drawing/2014/main" id="{4C583286-37FC-44D2-9708-3F4AC2D43C98}"/>
              </a:ext>
            </a:extLst>
          </p:cNvPr>
          <p:cNvSpPr>
            <a:spLocks noGrp="1" noChangeArrowheads="1"/>
          </p:cNvSpPr>
          <p:nvPr>
            <p:ph type="title"/>
          </p:nvPr>
        </p:nvSpPr>
        <p:spPr/>
        <p:txBody>
          <a:bodyPr/>
          <a:lstStyle/>
          <a:p>
            <a:r>
              <a:rPr lang="sl-SI" altLang="sl-SI">
                <a:solidFill>
                  <a:srgbClr val="008000"/>
                </a:solidFill>
              </a:rPr>
              <a:t>Sončna – senčna ura</a:t>
            </a:r>
          </a:p>
        </p:txBody>
      </p:sp>
      <p:sp>
        <p:nvSpPr>
          <p:cNvPr id="7178" name="Rectangle 10">
            <a:extLst>
              <a:ext uri="{FF2B5EF4-FFF2-40B4-BE49-F238E27FC236}">
                <a16:creationId xmlns:a16="http://schemas.microsoft.com/office/drawing/2014/main" id="{851121E2-0F28-4CC2-95CD-0D69E1F5FDB2}"/>
              </a:ext>
            </a:extLst>
          </p:cNvPr>
          <p:cNvSpPr>
            <a:spLocks noGrp="1" noChangeArrowheads="1"/>
          </p:cNvSpPr>
          <p:nvPr>
            <p:ph type="body" idx="1"/>
          </p:nvPr>
        </p:nvSpPr>
        <p:spPr/>
        <p:txBody>
          <a:bodyPr/>
          <a:lstStyle/>
          <a:p>
            <a:pPr>
              <a:buFontTx/>
              <a:buNone/>
            </a:pPr>
            <a:r>
              <a:rPr lang="sl-SI" altLang="sl-SI">
                <a:solidFill>
                  <a:srgbClr val="FF3300"/>
                </a:solidFill>
              </a:rPr>
              <a:t>Na južni strani hiše so v zid vzidali poševno navzdol nagnjeno palico. Pod palico so na steno narisali številčnico. Ker je palica metala senco na številčnico so lahko tako brez težav odčitavali čas. Vendar pa te ure niso delovale ob oblačnih dneh. Takrat pa so uporabljali druge metode za merjenje za merjenje časa. Še danes lahko na nekaterih hišah zasledimo </a:t>
            </a:r>
            <a:r>
              <a:rPr lang="sl-SI" altLang="sl-SI" b="1" i="1">
                <a:solidFill>
                  <a:srgbClr val="FF3300"/>
                </a:solidFill>
              </a:rPr>
              <a:t>sončno uro.</a:t>
            </a:r>
            <a:endParaRPr lang="sl-SI" altLang="sl-SI">
              <a:solidFill>
                <a:srgbClr val="FF33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E05EE6D-EDA4-4A94-8EF8-477073D7D600}"/>
              </a:ext>
            </a:extLst>
          </p:cNvPr>
          <p:cNvSpPr>
            <a:spLocks noGrp="1" noChangeArrowheads="1"/>
          </p:cNvSpPr>
          <p:nvPr>
            <p:ph type="title"/>
          </p:nvPr>
        </p:nvSpPr>
        <p:spPr/>
        <p:txBody>
          <a:bodyPr/>
          <a:lstStyle/>
          <a:p>
            <a:r>
              <a:rPr lang="sl-SI" altLang="sl-SI">
                <a:solidFill>
                  <a:srgbClr val="008000"/>
                </a:solidFill>
              </a:rPr>
              <a:t>Peščena ura</a:t>
            </a:r>
          </a:p>
        </p:txBody>
      </p:sp>
      <p:sp>
        <p:nvSpPr>
          <p:cNvPr id="12291" name="Rectangle 3">
            <a:extLst>
              <a:ext uri="{FF2B5EF4-FFF2-40B4-BE49-F238E27FC236}">
                <a16:creationId xmlns:a16="http://schemas.microsoft.com/office/drawing/2014/main" id="{BB8562C2-CCE7-423B-BB07-D4B55E2E2A99}"/>
              </a:ext>
            </a:extLst>
          </p:cNvPr>
          <p:cNvSpPr>
            <a:spLocks noGrp="1" noChangeArrowheads="1"/>
          </p:cNvSpPr>
          <p:nvPr>
            <p:ph type="body" idx="1"/>
          </p:nvPr>
        </p:nvSpPr>
        <p:spPr/>
        <p:txBody>
          <a:bodyPr/>
          <a:lstStyle/>
          <a:p>
            <a:pPr>
              <a:buFontTx/>
              <a:buNone/>
            </a:pPr>
            <a:r>
              <a:rPr lang="sl-SI" altLang="sl-SI">
                <a:solidFill>
                  <a:srgbClr val="FF3300"/>
                </a:solidFill>
              </a:rPr>
              <a:t>Priprava za merjenje časa v obliki steklene, okrogle in v sredini zelo stisnjene posode, v kateri se droben pesek v določenem času pretoči iz zgornjega dela skozi ozko grlo v spodnji del. Peščene ure so uporabljali ponoči ali ob oblačnem vremenu. Seveda tudi ob sončnih dneh, vendar so takrat bolje uporabljali sončne ure.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1C3F225-585B-4422-9E62-C0151BEF481C}"/>
              </a:ext>
            </a:extLst>
          </p:cNvPr>
          <p:cNvSpPr>
            <a:spLocks noGrp="1" noChangeArrowheads="1"/>
          </p:cNvSpPr>
          <p:nvPr>
            <p:ph type="title"/>
          </p:nvPr>
        </p:nvSpPr>
        <p:spPr/>
        <p:txBody>
          <a:bodyPr/>
          <a:lstStyle/>
          <a:p>
            <a:endParaRPr lang="sl-SI" altLang="sl-SI"/>
          </a:p>
        </p:txBody>
      </p:sp>
      <p:sp>
        <p:nvSpPr>
          <p:cNvPr id="14339" name="Rectangle 3">
            <a:extLst>
              <a:ext uri="{FF2B5EF4-FFF2-40B4-BE49-F238E27FC236}">
                <a16:creationId xmlns:a16="http://schemas.microsoft.com/office/drawing/2014/main" id="{B2C466C9-181F-4C49-8465-ABFAC1FBD7F7}"/>
              </a:ext>
            </a:extLst>
          </p:cNvPr>
          <p:cNvSpPr>
            <a:spLocks noGrp="1" noChangeArrowheads="1"/>
          </p:cNvSpPr>
          <p:nvPr>
            <p:ph type="body" idx="1"/>
          </p:nvPr>
        </p:nvSpPr>
        <p:spPr/>
        <p:txBody>
          <a:bodyPr/>
          <a:lstStyle/>
          <a:p>
            <a:endParaRPr lang="sl-SI" alt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840A004-214B-4444-829D-214D5A96A49F}"/>
              </a:ext>
            </a:extLst>
          </p:cNvPr>
          <p:cNvSpPr>
            <a:spLocks noGrp="1" noChangeArrowheads="1"/>
          </p:cNvSpPr>
          <p:nvPr>
            <p:ph type="title"/>
          </p:nvPr>
        </p:nvSpPr>
        <p:spPr/>
        <p:txBody>
          <a:bodyPr/>
          <a:lstStyle/>
          <a:p>
            <a:endParaRPr lang="sl-SI" altLang="sl-SI">
              <a:solidFill>
                <a:srgbClr val="008000"/>
              </a:solidFill>
            </a:endParaRPr>
          </a:p>
        </p:txBody>
      </p:sp>
      <p:pic>
        <p:nvPicPr>
          <p:cNvPr id="6148" name="Picture 4">
            <a:extLst>
              <a:ext uri="{FF2B5EF4-FFF2-40B4-BE49-F238E27FC236}">
                <a16:creationId xmlns:a16="http://schemas.microsoft.com/office/drawing/2014/main" id="{31D328A5-D9B2-40DE-AB0D-33EA8B4B3876}"/>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443663" y="4652963"/>
            <a:ext cx="1979612" cy="1789112"/>
          </a:xfrm>
        </p:spPr>
      </p:pic>
      <p:pic>
        <p:nvPicPr>
          <p:cNvPr id="6149" name="Picture 5">
            <a:extLst>
              <a:ext uri="{FF2B5EF4-FFF2-40B4-BE49-F238E27FC236}">
                <a16:creationId xmlns:a16="http://schemas.microsoft.com/office/drawing/2014/main" id="{4A1C10DE-BA0D-470D-869A-6CC8B41ADD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908050"/>
            <a:ext cx="2211387" cy="331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a:extLst>
              <a:ext uri="{FF2B5EF4-FFF2-40B4-BE49-F238E27FC236}">
                <a16:creationId xmlns:a16="http://schemas.microsoft.com/office/drawing/2014/main" id="{0871EE32-6E6A-451E-AF80-CD89C3A2D4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333375"/>
            <a:ext cx="1703388" cy="209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a:extLst>
              <a:ext uri="{FF2B5EF4-FFF2-40B4-BE49-F238E27FC236}">
                <a16:creationId xmlns:a16="http://schemas.microsoft.com/office/drawing/2014/main" id="{DF2A9570-3F57-41C5-95D5-EFF276D8E55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938" y="549275"/>
            <a:ext cx="2187575" cy="239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2" name="Picture 8">
            <a:extLst>
              <a:ext uri="{FF2B5EF4-FFF2-40B4-BE49-F238E27FC236}">
                <a16:creationId xmlns:a16="http://schemas.microsoft.com/office/drawing/2014/main" id="{D3CA3950-B8E5-4488-B984-1B7D53D9E5D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5375" y="3500438"/>
            <a:ext cx="21336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9">
            <a:extLst>
              <a:ext uri="{FF2B5EF4-FFF2-40B4-BE49-F238E27FC236}">
                <a16:creationId xmlns:a16="http://schemas.microsoft.com/office/drawing/2014/main" id="{003D3363-3CC6-46DA-B404-BCC1872A04D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0825" y="3284538"/>
            <a:ext cx="3203575" cy="280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4CE4963-CC69-45BB-A89F-C97C30A95194}"/>
              </a:ext>
            </a:extLst>
          </p:cNvPr>
          <p:cNvSpPr>
            <a:spLocks noGrp="1" noChangeArrowheads="1"/>
          </p:cNvSpPr>
          <p:nvPr>
            <p:ph type="title"/>
          </p:nvPr>
        </p:nvSpPr>
        <p:spPr/>
        <p:txBody>
          <a:bodyPr/>
          <a:lstStyle/>
          <a:p>
            <a:r>
              <a:rPr lang="sl-SI" altLang="sl-SI">
                <a:solidFill>
                  <a:srgbClr val="008000"/>
                </a:solidFill>
              </a:rPr>
              <a:t>Enote</a:t>
            </a:r>
          </a:p>
        </p:txBody>
      </p:sp>
      <p:sp>
        <p:nvSpPr>
          <p:cNvPr id="13315" name="Rectangle 3">
            <a:extLst>
              <a:ext uri="{FF2B5EF4-FFF2-40B4-BE49-F238E27FC236}">
                <a16:creationId xmlns:a16="http://schemas.microsoft.com/office/drawing/2014/main" id="{0CA9CCC5-054C-4A4B-A21D-5C1AECC07F12}"/>
              </a:ext>
            </a:extLst>
          </p:cNvPr>
          <p:cNvSpPr>
            <a:spLocks noGrp="1" noChangeArrowheads="1"/>
          </p:cNvSpPr>
          <p:nvPr>
            <p:ph type="body" idx="1"/>
          </p:nvPr>
        </p:nvSpPr>
        <p:spPr/>
        <p:txBody>
          <a:bodyPr/>
          <a:lstStyle/>
          <a:p>
            <a:pPr>
              <a:buFont typeface="Wingdings" panose="05000000000000000000" pitchFamily="2" charset="2"/>
              <a:buNone/>
            </a:pPr>
            <a:r>
              <a:rPr lang="sl-SI" altLang="sl-SI">
                <a:solidFill>
                  <a:srgbClr val="FF3300"/>
                </a:solidFill>
              </a:rPr>
              <a:t> Enote za uro:</a:t>
            </a:r>
          </a:p>
          <a:p>
            <a:pPr>
              <a:buFont typeface="Wingdings" panose="05000000000000000000" pitchFamily="2" charset="2"/>
              <a:buChar char="Ø"/>
            </a:pPr>
            <a:r>
              <a:rPr lang="sl-SI" altLang="sl-SI">
                <a:solidFill>
                  <a:srgbClr val="FF3300"/>
                </a:solidFill>
              </a:rPr>
              <a:t> 1h …… 60min</a:t>
            </a:r>
          </a:p>
          <a:p>
            <a:pPr>
              <a:buFont typeface="Wingdings" panose="05000000000000000000" pitchFamily="2" charset="2"/>
              <a:buChar char="Ø"/>
            </a:pPr>
            <a:r>
              <a:rPr lang="sl-SI" altLang="sl-SI">
                <a:solidFill>
                  <a:srgbClr val="FF3300"/>
                </a:solidFill>
              </a:rPr>
              <a:t> 1h …… 3600s</a:t>
            </a:r>
          </a:p>
          <a:p>
            <a:pPr>
              <a:buFont typeface="Wingdings" panose="05000000000000000000" pitchFamily="2" charset="2"/>
              <a:buChar char="Ø"/>
            </a:pPr>
            <a:r>
              <a:rPr lang="sl-SI" altLang="sl-SI">
                <a:solidFill>
                  <a:srgbClr val="FF3300"/>
                </a:solidFill>
              </a:rPr>
              <a:t> 1min …… 60s</a:t>
            </a:r>
          </a:p>
          <a:p>
            <a:pPr>
              <a:buFontTx/>
              <a:buNone/>
            </a:pPr>
            <a:endParaRPr lang="sl-SI" altLang="sl-SI">
              <a:solidFill>
                <a:srgbClr val="FF3300"/>
              </a:solidFill>
            </a:endParaRP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Words>
  <Application>Microsoft Office PowerPoint</Application>
  <PresentationFormat>On-screen Show (4:3)</PresentationFormat>
  <Paragraphs>14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Monotype Corsiva</vt:lpstr>
      <vt:lpstr>Wingdings</vt:lpstr>
      <vt:lpstr>Privzeti načrt</vt:lpstr>
      <vt:lpstr>Ura</vt:lpstr>
      <vt:lpstr>Kaj je ura?</vt:lpstr>
      <vt:lpstr>Sončna – senčna ura</vt:lpstr>
      <vt:lpstr>Peščena ura</vt:lpstr>
      <vt:lpstr>PowerPoint Presentation</vt:lpstr>
      <vt:lpstr>PowerPoint Presentation</vt:lpstr>
      <vt:lpstr>Enote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2019-06-03T09:12:18Z</dcterms:created>
  <dcterms:modified xsi:type="dcterms:W3CDTF">2019-06-03T09:12:18Z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