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5B301-3125-4D44-88F7-FEDF262B6DD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296A354-091C-4575-83DC-0D7AB4976C34}">
      <dgm:prSet phldrT="[besedilo]"/>
      <dgm:spPr>
        <a:solidFill>
          <a:srgbClr val="FFFF00"/>
        </a:solidFill>
        <a:ln w="127000">
          <a:solidFill>
            <a:schemeClr val="bg1"/>
          </a:solidFill>
        </a:ln>
      </dgm:spPr>
      <dgm:t>
        <a:bodyPr/>
        <a:lstStyle/>
        <a:p>
          <a:r>
            <a:rPr lang="sl-SI" dirty="0">
              <a:solidFill>
                <a:srgbClr val="FF33CC"/>
              </a:solidFill>
            </a:rPr>
            <a:t>MOČ VETRA V POSAMEZNIH DELIH SLOVENIJE</a:t>
          </a:r>
        </a:p>
      </dgm:t>
    </dgm:pt>
    <dgm:pt modelId="{14C1B069-4BF2-4908-A2C0-3C2C94A06F9C}" type="parTrans" cxnId="{EE1C1C4D-AD84-472E-A4BC-B0BCFE62FF97}">
      <dgm:prSet/>
      <dgm:spPr/>
      <dgm:t>
        <a:bodyPr/>
        <a:lstStyle/>
        <a:p>
          <a:endParaRPr lang="sl-SI"/>
        </a:p>
      </dgm:t>
    </dgm:pt>
    <dgm:pt modelId="{061F2D2E-445D-487D-9826-B05C0CDA39A8}" type="sibTrans" cxnId="{EE1C1C4D-AD84-472E-A4BC-B0BCFE62FF97}">
      <dgm:prSet/>
      <dgm:spPr/>
      <dgm:t>
        <a:bodyPr/>
        <a:lstStyle/>
        <a:p>
          <a:endParaRPr lang="sl-SI"/>
        </a:p>
      </dgm:t>
    </dgm:pt>
    <dgm:pt modelId="{09F179F5-0576-4CED-9284-67BD1D2917D7}">
      <dgm:prSet phldrT="[besedilo]"/>
      <dgm:spPr>
        <a:solidFill>
          <a:srgbClr val="FFFF00"/>
        </a:solidFill>
        <a:ln w="127000">
          <a:solidFill>
            <a:schemeClr val="bg1"/>
          </a:solidFill>
        </a:ln>
      </dgm:spPr>
      <dgm:t>
        <a:bodyPr/>
        <a:lstStyle/>
        <a:p>
          <a:r>
            <a:rPr lang="sl-SI" dirty="0"/>
            <a:t>Veter je ena od oblik sončne energije</a:t>
          </a:r>
        </a:p>
      </dgm:t>
    </dgm:pt>
    <dgm:pt modelId="{236B626F-1C3D-4C6C-BE55-9FC273057A21}" type="parTrans" cxnId="{7FBD3A6B-14BD-4CA5-AE52-95251B6D681A}">
      <dgm:prSet/>
      <dgm:spPr/>
      <dgm:t>
        <a:bodyPr/>
        <a:lstStyle/>
        <a:p>
          <a:endParaRPr lang="sl-SI"/>
        </a:p>
      </dgm:t>
    </dgm:pt>
    <dgm:pt modelId="{741E30ED-797F-4D72-BA66-4E1FA44E84AF}" type="sibTrans" cxnId="{7FBD3A6B-14BD-4CA5-AE52-95251B6D681A}">
      <dgm:prSet/>
      <dgm:spPr/>
      <dgm:t>
        <a:bodyPr/>
        <a:lstStyle/>
        <a:p>
          <a:endParaRPr lang="sl-SI"/>
        </a:p>
      </dgm:t>
    </dgm:pt>
    <dgm:pt modelId="{25D72E82-E4A7-4032-818F-F931A2D62E10}">
      <dgm:prSet phldrT="[besedilo]"/>
      <dgm:spPr>
        <a:solidFill>
          <a:srgbClr val="FFFF00"/>
        </a:solidFill>
        <a:ln w="127000">
          <a:solidFill>
            <a:schemeClr val="bg1"/>
          </a:solidFill>
        </a:ln>
      </dgm:spPr>
      <dgm:t>
        <a:bodyPr/>
        <a:lstStyle/>
        <a:p>
          <a:r>
            <a:rPr lang="sl-SI" dirty="0"/>
            <a:t>Do nje pride zaradi sončnega segrevanja atmosfere</a:t>
          </a:r>
        </a:p>
      </dgm:t>
    </dgm:pt>
    <dgm:pt modelId="{FD96064A-7E71-4421-A6FA-AC4E00AD18DA}" type="parTrans" cxnId="{DC388D4F-64C7-4D60-A0BC-9F6FD190B7B2}">
      <dgm:prSet/>
      <dgm:spPr/>
      <dgm:t>
        <a:bodyPr/>
        <a:lstStyle/>
        <a:p>
          <a:endParaRPr lang="sl-SI"/>
        </a:p>
      </dgm:t>
    </dgm:pt>
    <dgm:pt modelId="{B1349BC4-D1D0-43C2-A23B-F87BB0C628E1}" type="sibTrans" cxnId="{DC388D4F-64C7-4D60-A0BC-9F6FD190B7B2}">
      <dgm:prSet/>
      <dgm:spPr/>
      <dgm:t>
        <a:bodyPr/>
        <a:lstStyle/>
        <a:p>
          <a:endParaRPr lang="sl-SI"/>
        </a:p>
      </dgm:t>
    </dgm:pt>
    <dgm:pt modelId="{41ED3DE3-3941-48F1-B650-96E392E61BDC}">
      <dgm:prSet phldrT="[besedilo]"/>
      <dgm:spPr>
        <a:solidFill>
          <a:srgbClr val="FFFF00"/>
        </a:solidFill>
        <a:ln w="127000">
          <a:solidFill>
            <a:schemeClr val="bg1"/>
          </a:solidFill>
        </a:ln>
      </dgm:spPr>
      <dgm:t>
        <a:bodyPr/>
        <a:lstStyle/>
        <a:p>
          <a:r>
            <a:rPr lang="sl-SI" dirty="0">
              <a:solidFill>
                <a:srgbClr val="FF33CC"/>
              </a:solidFill>
            </a:rPr>
            <a:t>POSTOPEK PRIDOBIVANJA VETRNE ENERGIJE</a:t>
          </a:r>
        </a:p>
      </dgm:t>
    </dgm:pt>
    <dgm:pt modelId="{51A269AB-7B00-4FE1-BF16-C212F06B954E}" type="parTrans" cxnId="{8B8806C8-BAD6-4BBB-A7BB-8F6760B50B5E}">
      <dgm:prSet/>
      <dgm:spPr/>
      <dgm:t>
        <a:bodyPr/>
        <a:lstStyle/>
        <a:p>
          <a:endParaRPr lang="sl-SI"/>
        </a:p>
      </dgm:t>
    </dgm:pt>
    <dgm:pt modelId="{42F6873D-74AE-4978-A2FB-3B0D24F3D225}" type="sibTrans" cxnId="{8B8806C8-BAD6-4BBB-A7BB-8F6760B50B5E}">
      <dgm:prSet/>
      <dgm:spPr/>
      <dgm:t>
        <a:bodyPr/>
        <a:lstStyle/>
        <a:p>
          <a:endParaRPr lang="sl-SI"/>
        </a:p>
      </dgm:t>
    </dgm:pt>
    <dgm:pt modelId="{E41B7BB7-0585-4426-B00D-D1C9CC663C35}">
      <dgm:prSet phldrT="[besedilo]"/>
      <dgm:spPr>
        <a:solidFill>
          <a:srgbClr val="FFFF00"/>
        </a:solidFill>
        <a:ln w="127000">
          <a:solidFill>
            <a:schemeClr val="bg1"/>
          </a:solidFill>
        </a:ln>
      </dgm:spPr>
      <dgm:t>
        <a:bodyPr/>
        <a:lstStyle/>
        <a:p>
          <a:r>
            <a:rPr lang="sl-SI" dirty="0"/>
            <a:t>Energijo vetra izrabljamo v mlinih na veter ali vetrnih elektrarnah</a:t>
          </a:r>
        </a:p>
      </dgm:t>
    </dgm:pt>
    <dgm:pt modelId="{6913776E-066A-4594-A861-416C1E67768B}" type="parTrans" cxnId="{C65F12A9-19AE-4760-8E32-D5EA25480D50}">
      <dgm:prSet/>
      <dgm:spPr/>
      <dgm:t>
        <a:bodyPr/>
        <a:lstStyle/>
        <a:p>
          <a:endParaRPr lang="sl-SI"/>
        </a:p>
      </dgm:t>
    </dgm:pt>
    <dgm:pt modelId="{A2746CC0-E0D3-46B5-AC0C-CB3D249F0FC9}" type="sibTrans" cxnId="{C65F12A9-19AE-4760-8E32-D5EA25480D50}">
      <dgm:prSet/>
      <dgm:spPr/>
      <dgm:t>
        <a:bodyPr/>
        <a:lstStyle/>
        <a:p>
          <a:endParaRPr lang="sl-SI"/>
        </a:p>
      </dgm:t>
    </dgm:pt>
    <dgm:pt modelId="{DDB385AA-B85F-4187-8548-431722041146}">
      <dgm:prSet phldrT="[besedilo]"/>
      <dgm:spPr>
        <a:solidFill>
          <a:srgbClr val="FFFF00"/>
        </a:solidFill>
        <a:ln w="127000">
          <a:solidFill>
            <a:schemeClr val="bg1"/>
          </a:solidFill>
        </a:ln>
      </dgm:spPr>
      <dgm:t>
        <a:bodyPr/>
        <a:lstStyle/>
        <a:p>
          <a:r>
            <a:rPr lang="sl-SI" dirty="0">
              <a:solidFill>
                <a:srgbClr val="FF33CC"/>
              </a:solidFill>
            </a:rPr>
            <a:t>GRAF KORISTNOSTI VETRNE ELEKTRARNE</a:t>
          </a:r>
        </a:p>
      </dgm:t>
    </dgm:pt>
    <dgm:pt modelId="{972CCE3C-9930-4BAB-92F7-9F6DE754B1BA}" type="parTrans" cxnId="{54A7F198-D655-4DC0-BACB-02A3CFCCC69A}">
      <dgm:prSet/>
      <dgm:spPr/>
      <dgm:t>
        <a:bodyPr/>
        <a:lstStyle/>
        <a:p>
          <a:endParaRPr lang="sl-SI"/>
        </a:p>
      </dgm:t>
    </dgm:pt>
    <dgm:pt modelId="{D65451FE-CA2C-44E2-AE5C-59AAFAC452A7}" type="sibTrans" cxnId="{54A7F198-D655-4DC0-BACB-02A3CFCCC69A}">
      <dgm:prSet/>
      <dgm:spPr/>
      <dgm:t>
        <a:bodyPr/>
        <a:lstStyle/>
        <a:p>
          <a:endParaRPr lang="sl-SI"/>
        </a:p>
      </dgm:t>
    </dgm:pt>
    <dgm:pt modelId="{A1054625-F66D-4B7E-9131-BD31FAA61EC1}">
      <dgm:prSet phldrT="[besedilo]"/>
      <dgm:spPr>
        <a:solidFill>
          <a:srgbClr val="FFFF00"/>
        </a:solidFill>
        <a:ln w="127000">
          <a:solidFill>
            <a:schemeClr val="bg1"/>
          </a:solidFill>
        </a:ln>
      </dgm:spPr>
      <dgm:t>
        <a:bodyPr/>
        <a:lstStyle/>
        <a:p>
          <a:r>
            <a:rPr lang="sl-SI" dirty="0"/>
            <a:t>Razmeroma malo območij kjer piha stalen veter z veliko hitrostjo</a:t>
          </a:r>
        </a:p>
      </dgm:t>
    </dgm:pt>
    <dgm:pt modelId="{3B0D0C2D-B09E-4383-8462-4902EC9A6102}" type="parTrans" cxnId="{39EDB648-23CF-496F-9F54-B596E54D101D}">
      <dgm:prSet/>
      <dgm:spPr/>
      <dgm:t>
        <a:bodyPr/>
        <a:lstStyle/>
        <a:p>
          <a:endParaRPr lang="sl-SI"/>
        </a:p>
      </dgm:t>
    </dgm:pt>
    <dgm:pt modelId="{4026E9D7-FD30-4C3F-917B-4B7096836332}" type="sibTrans" cxnId="{39EDB648-23CF-496F-9F54-B596E54D101D}">
      <dgm:prSet/>
      <dgm:spPr/>
      <dgm:t>
        <a:bodyPr/>
        <a:lstStyle/>
        <a:p>
          <a:endParaRPr lang="sl-SI"/>
        </a:p>
      </dgm:t>
    </dgm:pt>
    <dgm:pt modelId="{DE428A9D-BC22-41EC-93A4-C839819E108D}" type="pres">
      <dgm:prSet presAssocID="{DF15B301-3125-4D44-88F7-FEDF262B6DDB}" presName="linear" presStyleCnt="0">
        <dgm:presLayoutVars>
          <dgm:dir/>
          <dgm:resizeHandles val="exact"/>
        </dgm:presLayoutVars>
      </dgm:prSet>
      <dgm:spPr/>
    </dgm:pt>
    <dgm:pt modelId="{BB83C67E-A1DB-46E3-A850-05A4DC45BBDC}" type="pres">
      <dgm:prSet presAssocID="{E296A354-091C-4575-83DC-0D7AB4976C34}" presName="comp" presStyleCnt="0"/>
      <dgm:spPr/>
    </dgm:pt>
    <dgm:pt modelId="{DBA4B19B-9488-437A-8B6E-88DCDCABC1D6}" type="pres">
      <dgm:prSet presAssocID="{E296A354-091C-4575-83DC-0D7AB4976C34}" presName="box" presStyleLbl="node1" presStyleIdx="0" presStyleCnt="3"/>
      <dgm:spPr/>
    </dgm:pt>
    <dgm:pt modelId="{3AE40C19-699D-4035-A758-8F5FB43DCBD9}" type="pres">
      <dgm:prSet presAssocID="{E296A354-091C-4575-83DC-0D7AB4976C3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05EDA4-528C-40F0-BB71-0A961E483F3D}" type="pres">
      <dgm:prSet presAssocID="{E296A354-091C-4575-83DC-0D7AB4976C34}" presName="text" presStyleLbl="node1" presStyleIdx="0" presStyleCnt="3">
        <dgm:presLayoutVars>
          <dgm:bulletEnabled val="1"/>
        </dgm:presLayoutVars>
      </dgm:prSet>
      <dgm:spPr/>
    </dgm:pt>
    <dgm:pt modelId="{5A2D2539-126E-4FBC-9A94-DC17372C21F7}" type="pres">
      <dgm:prSet presAssocID="{061F2D2E-445D-487D-9826-B05C0CDA39A8}" presName="spacer" presStyleCnt="0"/>
      <dgm:spPr/>
    </dgm:pt>
    <dgm:pt modelId="{31D57981-6AA4-441A-9BD3-02250A023AA8}" type="pres">
      <dgm:prSet presAssocID="{41ED3DE3-3941-48F1-B650-96E392E61BDC}" presName="comp" presStyleCnt="0"/>
      <dgm:spPr/>
    </dgm:pt>
    <dgm:pt modelId="{640564DE-EF8E-4984-B8BD-6A0750C23CE0}" type="pres">
      <dgm:prSet presAssocID="{41ED3DE3-3941-48F1-B650-96E392E61BDC}" presName="box" presStyleLbl="node1" presStyleIdx="1" presStyleCnt="3"/>
      <dgm:spPr/>
    </dgm:pt>
    <dgm:pt modelId="{A025A54C-09FF-4560-BA07-BADFF5579D08}" type="pres">
      <dgm:prSet presAssocID="{41ED3DE3-3941-48F1-B650-96E392E61BD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028F03D-A7EE-456C-A817-08049342E8AB}" type="pres">
      <dgm:prSet presAssocID="{41ED3DE3-3941-48F1-B650-96E392E61BDC}" presName="text" presStyleLbl="node1" presStyleIdx="1" presStyleCnt="3">
        <dgm:presLayoutVars>
          <dgm:bulletEnabled val="1"/>
        </dgm:presLayoutVars>
      </dgm:prSet>
      <dgm:spPr/>
    </dgm:pt>
    <dgm:pt modelId="{4D3DBE71-D3E2-43F2-818B-8FA0BE249FF5}" type="pres">
      <dgm:prSet presAssocID="{42F6873D-74AE-4978-A2FB-3B0D24F3D225}" presName="spacer" presStyleCnt="0"/>
      <dgm:spPr/>
    </dgm:pt>
    <dgm:pt modelId="{48D6852A-590F-41DA-9358-279C1ABB32D4}" type="pres">
      <dgm:prSet presAssocID="{DDB385AA-B85F-4187-8548-431722041146}" presName="comp" presStyleCnt="0"/>
      <dgm:spPr/>
    </dgm:pt>
    <dgm:pt modelId="{1EA423B1-836C-41F5-9AEB-81714C30A40B}" type="pres">
      <dgm:prSet presAssocID="{DDB385AA-B85F-4187-8548-431722041146}" presName="box" presStyleLbl="node1" presStyleIdx="2" presStyleCnt="3"/>
      <dgm:spPr/>
    </dgm:pt>
    <dgm:pt modelId="{31140001-32E2-4D9C-9A59-27F25FB4E2E7}" type="pres">
      <dgm:prSet presAssocID="{DDB385AA-B85F-4187-8548-431722041146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FE26C0E-50D9-4C95-98B9-C48902EF3872}" type="pres">
      <dgm:prSet presAssocID="{DDB385AA-B85F-4187-8548-431722041146}" presName="text" presStyleLbl="node1" presStyleIdx="2" presStyleCnt="3">
        <dgm:presLayoutVars>
          <dgm:bulletEnabled val="1"/>
        </dgm:presLayoutVars>
      </dgm:prSet>
      <dgm:spPr/>
    </dgm:pt>
  </dgm:ptLst>
  <dgm:cxnLst>
    <dgm:cxn modelId="{ACF76622-0CC8-461E-9528-5EED78B96CAD}" type="presOf" srcId="{41ED3DE3-3941-48F1-B650-96E392E61BDC}" destId="{640564DE-EF8E-4984-B8BD-6A0750C23CE0}" srcOrd="0" destOrd="0" presId="urn:microsoft.com/office/officeart/2005/8/layout/vList4#1"/>
    <dgm:cxn modelId="{D65A2E27-714C-4C1A-B010-5EAAAE06BB43}" type="presOf" srcId="{25D72E82-E4A7-4032-818F-F931A2D62E10}" destId="{DBA4B19B-9488-437A-8B6E-88DCDCABC1D6}" srcOrd="0" destOrd="2" presId="urn:microsoft.com/office/officeart/2005/8/layout/vList4#1"/>
    <dgm:cxn modelId="{C8BBED63-2BAD-4F45-AD2D-38516E8E48D8}" type="presOf" srcId="{E41B7BB7-0585-4426-B00D-D1C9CC663C35}" destId="{B028F03D-A7EE-456C-A817-08049342E8AB}" srcOrd="1" destOrd="1" presId="urn:microsoft.com/office/officeart/2005/8/layout/vList4#1"/>
    <dgm:cxn modelId="{BC6B1D64-EF7A-44F5-9364-66E8844B7B0C}" type="presOf" srcId="{DF15B301-3125-4D44-88F7-FEDF262B6DDB}" destId="{DE428A9D-BC22-41EC-93A4-C839819E108D}" srcOrd="0" destOrd="0" presId="urn:microsoft.com/office/officeart/2005/8/layout/vList4#1"/>
    <dgm:cxn modelId="{1E774445-CB18-4CB3-BC4B-9D9588C02F25}" type="presOf" srcId="{25D72E82-E4A7-4032-818F-F931A2D62E10}" destId="{7A05EDA4-528C-40F0-BB71-0A961E483F3D}" srcOrd="1" destOrd="2" presId="urn:microsoft.com/office/officeart/2005/8/layout/vList4#1"/>
    <dgm:cxn modelId="{39EDB648-23CF-496F-9F54-B596E54D101D}" srcId="{DDB385AA-B85F-4187-8548-431722041146}" destId="{A1054625-F66D-4B7E-9131-BD31FAA61EC1}" srcOrd="0" destOrd="0" parTransId="{3B0D0C2D-B09E-4383-8462-4902EC9A6102}" sibTransId="{4026E9D7-FD30-4C3F-917B-4B7096836332}"/>
    <dgm:cxn modelId="{7FBD3A6B-14BD-4CA5-AE52-95251B6D681A}" srcId="{E296A354-091C-4575-83DC-0D7AB4976C34}" destId="{09F179F5-0576-4CED-9284-67BD1D2917D7}" srcOrd="0" destOrd="0" parTransId="{236B626F-1C3D-4C6C-BE55-9FC273057A21}" sibTransId="{741E30ED-797F-4D72-BA66-4E1FA44E84AF}"/>
    <dgm:cxn modelId="{EE1C1C4D-AD84-472E-A4BC-B0BCFE62FF97}" srcId="{DF15B301-3125-4D44-88F7-FEDF262B6DDB}" destId="{E296A354-091C-4575-83DC-0D7AB4976C34}" srcOrd="0" destOrd="0" parTransId="{14C1B069-4BF2-4908-A2C0-3C2C94A06F9C}" sibTransId="{061F2D2E-445D-487D-9826-B05C0CDA39A8}"/>
    <dgm:cxn modelId="{DC388D4F-64C7-4D60-A0BC-9F6FD190B7B2}" srcId="{E296A354-091C-4575-83DC-0D7AB4976C34}" destId="{25D72E82-E4A7-4032-818F-F931A2D62E10}" srcOrd="1" destOrd="0" parTransId="{FD96064A-7E71-4421-A6FA-AC4E00AD18DA}" sibTransId="{B1349BC4-D1D0-43C2-A23B-F87BB0C628E1}"/>
    <dgm:cxn modelId="{F854AF54-C6B0-4788-BE8C-0E621716C7B9}" type="presOf" srcId="{E296A354-091C-4575-83DC-0D7AB4976C34}" destId="{DBA4B19B-9488-437A-8B6E-88DCDCABC1D6}" srcOrd="0" destOrd="0" presId="urn:microsoft.com/office/officeart/2005/8/layout/vList4#1"/>
    <dgm:cxn modelId="{62CE8375-25E7-44B0-85C1-1F284478A0CA}" type="presOf" srcId="{09F179F5-0576-4CED-9284-67BD1D2917D7}" destId="{DBA4B19B-9488-437A-8B6E-88DCDCABC1D6}" srcOrd="0" destOrd="1" presId="urn:microsoft.com/office/officeart/2005/8/layout/vList4#1"/>
    <dgm:cxn modelId="{2ADB597C-77EA-4917-A520-91E26CA245B9}" type="presOf" srcId="{DDB385AA-B85F-4187-8548-431722041146}" destId="{3FE26C0E-50D9-4C95-98B9-C48902EF3872}" srcOrd="1" destOrd="0" presId="urn:microsoft.com/office/officeart/2005/8/layout/vList4#1"/>
    <dgm:cxn modelId="{9AE9FD82-98F0-4A33-95CF-55AB814205C4}" type="presOf" srcId="{A1054625-F66D-4B7E-9131-BD31FAA61EC1}" destId="{1EA423B1-836C-41F5-9AEB-81714C30A40B}" srcOrd="0" destOrd="1" presId="urn:microsoft.com/office/officeart/2005/8/layout/vList4#1"/>
    <dgm:cxn modelId="{54A7F198-D655-4DC0-BACB-02A3CFCCC69A}" srcId="{DF15B301-3125-4D44-88F7-FEDF262B6DDB}" destId="{DDB385AA-B85F-4187-8548-431722041146}" srcOrd="2" destOrd="0" parTransId="{972CCE3C-9930-4BAB-92F7-9F6DE754B1BA}" sibTransId="{D65451FE-CA2C-44E2-AE5C-59AAFAC452A7}"/>
    <dgm:cxn modelId="{5B64BAA4-3500-4516-8B6A-E99C983106CF}" type="presOf" srcId="{41ED3DE3-3941-48F1-B650-96E392E61BDC}" destId="{B028F03D-A7EE-456C-A817-08049342E8AB}" srcOrd="1" destOrd="0" presId="urn:microsoft.com/office/officeart/2005/8/layout/vList4#1"/>
    <dgm:cxn modelId="{C65F12A9-19AE-4760-8E32-D5EA25480D50}" srcId="{41ED3DE3-3941-48F1-B650-96E392E61BDC}" destId="{E41B7BB7-0585-4426-B00D-D1C9CC663C35}" srcOrd="0" destOrd="0" parTransId="{6913776E-066A-4594-A861-416C1E67768B}" sibTransId="{A2746CC0-E0D3-46B5-AC0C-CB3D249F0FC9}"/>
    <dgm:cxn modelId="{5FCD85B5-725B-4F35-8EF8-04D7D130DE9E}" type="presOf" srcId="{A1054625-F66D-4B7E-9131-BD31FAA61EC1}" destId="{3FE26C0E-50D9-4C95-98B9-C48902EF3872}" srcOrd="1" destOrd="1" presId="urn:microsoft.com/office/officeart/2005/8/layout/vList4#1"/>
    <dgm:cxn modelId="{38303BB8-0FB5-453F-A422-F7B9138C0E69}" type="presOf" srcId="{09F179F5-0576-4CED-9284-67BD1D2917D7}" destId="{7A05EDA4-528C-40F0-BB71-0A961E483F3D}" srcOrd="1" destOrd="1" presId="urn:microsoft.com/office/officeart/2005/8/layout/vList4#1"/>
    <dgm:cxn modelId="{8B8806C8-BAD6-4BBB-A7BB-8F6760B50B5E}" srcId="{DF15B301-3125-4D44-88F7-FEDF262B6DDB}" destId="{41ED3DE3-3941-48F1-B650-96E392E61BDC}" srcOrd="1" destOrd="0" parTransId="{51A269AB-7B00-4FE1-BF16-C212F06B954E}" sibTransId="{42F6873D-74AE-4978-A2FB-3B0D24F3D225}"/>
    <dgm:cxn modelId="{8C2A5FC9-29F4-4183-A9AF-2C77586A6B86}" type="presOf" srcId="{E41B7BB7-0585-4426-B00D-D1C9CC663C35}" destId="{640564DE-EF8E-4984-B8BD-6A0750C23CE0}" srcOrd="0" destOrd="1" presId="urn:microsoft.com/office/officeart/2005/8/layout/vList4#1"/>
    <dgm:cxn modelId="{677137ED-CD2C-461B-AD23-27E11F04F6A5}" type="presOf" srcId="{DDB385AA-B85F-4187-8548-431722041146}" destId="{1EA423B1-836C-41F5-9AEB-81714C30A40B}" srcOrd="0" destOrd="0" presId="urn:microsoft.com/office/officeart/2005/8/layout/vList4#1"/>
    <dgm:cxn modelId="{8F1DDDFA-869C-4264-9F2D-4D82EEF12F93}" type="presOf" srcId="{E296A354-091C-4575-83DC-0D7AB4976C34}" destId="{7A05EDA4-528C-40F0-BB71-0A961E483F3D}" srcOrd="1" destOrd="0" presId="urn:microsoft.com/office/officeart/2005/8/layout/vList4#1"/>
    <dgm:cxn modelId="{72C45291-E75C-48B5-A216-8D8EBE40E8D0}" type="presParOf" srcId="{DE428A9D-BC22-41EC-93A4-C839819E108D}" destId="{BB83C67E-A1DB-46E3-A850-05A4DC45BBDC}" srcOrd="0" destOrd="0" presId="urn:microsoft.com/office/officeart/2005/8/layout/vList4#1"/>
    <dgm:cxn modelId="{CEE3B778-B834-4C93-8AF1-111E2A420318}" type="presParOf" srcId="{BB83C67E-A1DB-46E3-A850-05A4DC45BBDC}" destId="{DBA4B19B-9488-437A-8B6E-88DCDCABC1D6}" srcOrd="0" destOrd="0" presId="urn:microsoft.com/office/officeart/2005/8/layout/vList4#1"/>
    <dgm:cxn modelId="{4DF3BC31-8DC9-4A21-BEEF-ED37998A58DB}" type="presParOf" srcId="{BB83C67E-A1DB-46E3-A850-05A4DC45BBDC}" destId="{3AE40C19-699D-4035-A758-8F5FB43DCBD9}" srcOrd="1" destOrd="0" presId="urn:microsoft.com/office/officeart/2005/8/layout/vList4#1"/>
    <dgm:cxn modelId="{80FC6D2C-CB21-4851-B107-CAC702AF2037}" type="presParOf" srcId="{BB83C67E-A1DB-46E3-A850-05A4DC45BBDC}" destId="{7A05EDA4-528C-40F0-BB71-0A961E483F3D}" srcOrd="2" destOrd="0" presId="urn:microsoft.com/office/officeart/2005/8/layout/vList4#1"/>
    <dgm:cxn modelId="{B7E814B7-2812-459A-A702-4A1D5F0EC7D2}" type="presParOf" srcId="{DE428A9D-BC22-41EC-93A4-C839819E108D}" destId="{5A2D2539-126E-4FBC-9A94-DC17372C21F7}" srcOrd="1" destOrd="0" presId="urn:microsoft.com/office/officeart/2005/8/layout/vList4#1"/>
    <dgm:cxn modelId="{800A5D76-A33D-46A9-A0A1-8E09D72540E7}" type="presParOf" srcId="{DE428A9D-BC22-41EC-93A4-C839819E108D}" destId="{31D57981-6AA4-441A-9BD3-02250A023AA8}" srcOrd="2" destOrd="0" presId="urn:microsoft.com/office/officeart/2005/8/layout/vList4#1"/>
    <dgm:cxn modelId="{D62A7F38-5F8C-440C-ACEE-2FCEBFE41CF0}" type="presParOf" srcId="{31D57981-6AA4-441A-9BD3-02250A023AA8}" destId="{640564DE-EF8E-4984-B8BD-6A0750C23CE0}" srcOrd="0" destOrd="0" presId="urn:microsoft.com/office/officeart/2005/8/layout/vList4#1"/>
    <dgm:cxn modelId="{613695E1-F6B6-438E-BC5B-2EB6ACE379D9}" type="presParOf" srcId="{31D57981-6AA4-441A-9BD3-02250A023AA8}" destId="{A025A54C-09FF-4560-BA07-BADFF5579D08}" srcOrd="1" destOrd="0" presId="urn:microsoft.com/office/officeart/2005/8/layout/vList4#1"/>
    <dgm:cxn modelId="{ADD3E1D3-09D4-48B0-B8D5-895DB6ED603B}" type="presParOf" srcId="{31D57981-6AA4-441A-9BD3-02250A023AA8}" destId="{B028F03D-A7EE-456C-A817-08049342E8AB}" srcOrd="2" destOrd="0" presId="urn:microsoft.com/office/officeart/2005/8/layout/vList4#1"/>
    <dgm:cxn modelId="{97529BD2-B2E9-4633-BD9F-A7E65B8AF85F}" type="presParOf" srcId="{DE428A9D-BC22-41EC-93A4-C839819E108D}" destId="{4D3DBE71-D3E2-43F2-818B-8FA0BE249FF5}" srcOrd="3" destOrd="0" presId="urn:microsoft.com/office/officeart/2005/8/layout/vList4#1"/>
    <dgm:cxn modelId="{0DBBC9C7-8352-4A9E-A305-158339FE4A8F}" type="presParOf" srcId="{DE428A9D-BC22-41EC-93A4-C839819E108D}" destId="{48D6852A-590F-41DA-9358-279C1ABB32D4}" srcOrd="4" destOrd="0" presId="urn:microsoft.com/office/officeart/2005/8/layout/vList4#1"/>
    <dgm:cxn modelId="{DF17583F-B1CA-4839-A2C0-C0CC5FC8D811}" type="presParOf" srcId="{48D6852A-590F-41DA-9358-279C1ABB32D4}" destId="{1EA423B1-836C-41F5-9AEB-81714C30A40B}" srcOrd="0" destOrd="0" presId="urn:microsoft.com/office/officeart/2005/8/layout/vList4#1"/>
    <dgm:cxn modelId="{A9C8CB35-A83E-4EE5-BEA3-41757C81D10D}" type="presParOf" srcId="{48D6852A-590F-41DA-9358-279C1ABB32D4}" destId="{31140001-32E2-4D9C-9A59-27F25FB4E2E7}" srcOrd="1" destOrd="0" presId="urn:microsoft.com/office/officeart/2005/8/layout/vList4#1"/>
    <dgm:cxn modelId="{B2771448-7B4A-415B-A489-E1DBBF32812A}" type="presParOf" srcId="{48D6852A-590F-41DA-9358-279C1ABB32D4}" destId="{3FE26C0E-50D9-4C95-98B9-C48902EF3872}" srcOrd="2" destOrd="0" presId="urn:microsoft.com/office/officeart/2005/8/layout/vList4#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235A8-DA7C-46F2-9199-E27CECD22B01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CAC7F7AE-2D30-4006-8FBA-570F93E93DD4}">
      <dgm:prSet phldrT="[besedilo]"/>
      <dgm:spPr>
        <a:solidFill>
          <a:srgbClr val="FFC000"/>
        </a:solidFill>
        <a:ln w="63500" cmpd="tri">
          <a:solidFill>
            <a:srgbClr val="FF33CC"/>
          </a:solidFill>
        </a:ln>
      </dgm:spPr>
      <dgm:t>
        <a:bodyPr/>
        <a:lstStyle/>
        <a:p>
          <a:r>
            <a:rPr lang="sl-SI" dirty="0">
              <a:solidFill>
                <a:srgbClr val="FF0000"/>
              </a:solidFill>
            </a:rPr>
            <a:t>ŽGOČA TEMA</a:t>
          </a:r>
        </a:p>
        <a:p>
          <a:r>
            <a:rPr lang="sl-SI" dirty="0">
              <a:solidFill>
                <a:srgbClr val="FF0000"/>
              </a:solidFill>
            </a:rPr>
            <a:t>- </a:t>
          </a:r>
          <a:r>
            <a:rPr lang="sl-SI" dirty="0"/>
            <a:t>Visoke vetrne turbine (vetrnice), ki imajo lopatice dolge do 30 metrov. </a:t>
          </a:r>
        </a:p>
        <a:p>
          <a:r>
            <a:rPr lang="sl-SI" dirty="0">
              <a:solidFill>
                <a:srgbClr val="FF0000"/>
              </a:solidFill>
            </a:rPr>
            <a:t>- </a:t>
          </a:r>
          <a:r>
            <a:rPr lang="sl-SI" dirty="0"/>
            <a:t>Kraki lebdeče vetrnice  se sučejo v vetru, da proizvajajo elektriko in jo držijo v zraku</a:t>
          </a:r>
          <a:endParaRPr lang="sl-SI" dirty="0">
            <a:solidFill>
              <a:srgbClr val="FF0000"/>
            </a:solidFill>
          </a:endParaRPr>
        </a:p>
      </dgm:t>
    </dgm:pt>
    <dgm:pt modelId="{8849ACBF-7367-41A7-B517-99C0DEA8C1BA}" type="parTrans" cxnId="{600C14D6-D69F-46A5-B5C8-ABC929425336}">
      <dgm:prSet/>
      <dgm:spPr/>
      <dgm:t>
        <a:bodyPr/>
        <a:lstStyle/>
        <a:p>
          <a:endParaRPr lang="sl-SI"/>
        </a:p>
      </dgm:t>
    </dgm:pt>
    <dgm:pt modelId="{6B926CB2-8CEB-43DF-9507-24EA21A77808}" type="sibTrans" cxnId="{600C14D6-D69F-46A5-B5C8-ABC929425336}">
      <dgm:prSet/>
      <dgm:spPr/>
      <dgm:t>
        <a:bodyPr/>
        <a:lstStyle/>
        <a:p>
          <a:endParaRPr lang="sl-SI"/>
        </a:p>
      </dgm:t>
    </dgm:pt>
    <dgm:pt modelId="{E5E08DA1-B2A5-4F8E-A229-77DE27FC2397}">
      <dgm:prSet phldrT="[besedilo]"/>
      <dgm:spPr>
        <a:solidFill>
          <a:srgbClr val="FFC000"/>
        </a:solidFill>
        <a:ln w="63500" cmpd="tri">
          <a:solidFill>
            <a:srgbClr val="FF33CC"/>
          </a:solidFill>
        </a:ln>
      </dgm:spPr>
      <dgm:t>
        <a:bodyPr/>
        <a:lstStyle/>
        <a:p>
          <a:r>
            <a:rPr lang="sl-SI" dirty="0">
              <a:solidFill>
                <a:srgbClr val="FF0000"/>
              </a:solidFill>
            </a:rPr>
            <a:t>POČASI TEKOČE VETRNICE</a:t>
          </a:r>
        </a:p>
        <a:p>
          <a:r>
            <a:rPr lang="sl-SI" dirty="0">
              <a:solidFill>
                <a:srgbClr val="FF0000"/>
              </a:solidFill>
            </a:rPr>
            <a:t>- </a:t>
          </a:r>
          <a:r>
            <a:rPr lang="sl-SI" dirty="0"/>
            <a:t>So vetrnice z 8 ali več lopaticami.</a:t>
          </a:r>
        </a:p>
        <a:p>
          <a:r>
            <a:rPr lang="sl-SI" dirty="0">
              <a:solidFill>
                <a:srgbClr val="FF0000"/>
              </a:solidFill>
            </a:rPr>
            <a:t>- </a:t>
          </a:r>
          <a:r>
            <a:rPr lang="sl-SI" dirty="0"/>
            <a:t>Take vetrnice imajo velik vrtilni moment že pri nizkih hitrostih vetra. </a:t>
          </a:r>
          <a:endParaRPr lang="sl-SI" dirty="0">
            <a:solidFill>
              <a:srgbClr val="FF0000"/>
            </a:solidFill>
          </a:endParaRPr>
        </a:p>
      </dgm:t>
    </dgm:pt>
    <dgm:pt modelId="{DF444BD0-FF8A-4BAA-B319-0C406552996A}" type="parTrans" cxnId="{90AFF932-843D-4737-A179-C48B90F00FD6}">
      <dgm:prSet/>
      <dgm:spPr/>
      <dgm:t>
        <a:bodyPr/>
        <a:lstStyle/>
        <a:p>
          <a:endParaRPr lang="sl-SI"/>
        </a:p>
      </dgm:t>
    </dgm:pt>
    <dgm:pt modelId="{111D4E0B-B040-40A9-B9E8-19EFA0BDA220}" type="sibTrans" cxnId="{90AFF932-843D-4737-A179-C48B90F00FD6}">
      <dgm:prSet/>
      <dgm:spPr/>
      <dgm:t>
        <a:bodyPr/>
        <a:lstStyle/>
        <a:p>
          <a:endParaRPr lang="sl-SI"/>
        </a:p>
      </dgm:t>
    </dgm:pt>
    <dgm:pt modelId="{EB2F73C0-CEDF-4C07-91E2-42A336AA4D7A}">
      <dgm:prSet phldrT="[besedilo]"/>
      <dgm:spPr>
        <a:solidFill>
          <a:srgbClr val="FFC000"/>
        </a:solidFill>
        <a:ln w="63500" cmpd="tri">
          <a:solidFill>
            <a:srgbClr val="FF33CC"/>
          </a:solidFill>
        </a:ln>
      </dgm:spPr>
      <dgm:t>
        <a:bodyPr/>
        <a:lstStyle/>
        <a:p>
          <a:r>
            <a:rPr lang="sl-SI" dirty="0">
              <a:solidFill>
                <a:srgbClr val="FF0000"/>
              </a:solidFill>
            </a:rPr>
            <a:t>HITRO TEKOČE VETRNICE</a:t>
          </a:r>
        </a:p>
        <a:p>
          <a:r>
            <a:rPr lang="sl-SI" dirty="0">
              <a:solidFill>
                <a:srgbClr val="FF0000"/>
              </a:solidFill>
            </a:rPr>
            <a:t>- </a:t>
          </a:r>
          <a:r>
            <a:rPr lang="sl-SI" dirty="0"/>
            <a:t>imajo rotor z enim, dvema ali tremi listi. </a:t>
          </a:r>
        </a:p>
        <a:p>
          <a:r>
            <a:rPr lang="sl-SI" dirty="0">
              <a:solidFill>
                <a:srgbClr val="FF0000"/>
              </a:solidFill>
            </a:rPr>
            <a:t>- </a:t>
          </a:r>
          <a:r>
            <a:rPr lang="sl-SI" dirty="0"/>
            <a:t>Za zagon rotorja potrebujejo določeno hitrost vetra (večje od 4 m/s) </a:t>
          </a:r>
          <a:endParaRPr lang="sl-SI" dirty="0">
            <a:solidFill>
              <a:srgbClr val="FF0000"/>
            </a:solidFill>
          </a:endParaRPr>
        </a:p>
      </dgm:t>
    </dgm:pt>
    <dgm:pt modelId="{221FEA44-9FA1-4CA5-A778-06B3D9F06214}" type="parTrans" cxnId="{7EC1DD5B-FBED-4A25-BDB1-DDEC84F08720}">
      <dgm:prSet/>
      <dgm:spPr/>
      <dgm:t>
        <a:bodyPr/>
        <a:lstStyle/>
        <a:p>
          <a:endParaRPr lang="sl-SI"/>
        </a:p>
      </dgm:t>
    </dgm:pt>
    <dgm:pt modelId="{7525DB6D-55D7-43CD-A111-4A38DEF5D7F1}" type="sibTrans" cxnId="{7EC1DD5B-FBED-4A25-BDB1-DDEC84F08720}">
      <dgm:prSet/>
      <dgm:spPr/>
      <dgm:t>
        <a:bodyPr/>
        <a:lstStyle/>
        <a:p>
          <a:endParaRPr lang="sl-SI"/>
        </a:p>
      </dgm:t>
    </dgm:pt>
    <dgm:pt modelId="{682ECE09-A970-47A7-AE6D-67B467A5ADFA}" type="pres">
      <dgm:prSet presAssocID="{439235A8-DA7C-46F2-9199-E27CECD22B01}" presName="Name0" presStyleCnt="0">
        <dgm:presLayoutVars>
          <dgm:dir/>
          <dgm:resizeHandles val="exact"/>
        </dgm:presLayoutVars>
      </dgm:prSet>
      <dgm:spPr/>
    </dgm:pt>
    <dgm:pt modelId="{601DD864-9D6F-4790-8D19-203F1989B24E}" type="pres">
      <dgm:prSet presAssocID="{439235A8-DA7C-46F2-9199-E27CECD22B01}" presName="bkgdShp" presStyleLbl="alignAccFollowNode1" presStyleIdx="0" presStyleCnt="1"/>
      <dgm:spPr>
        <a:solidFill>
          <a:srgbClr val="00B0F0">
            <a:alpha val="90000"/>
          </a:srgbClr>
        </a:solidFill>
        <a:ln w="50800" cmpd="thinThick">
          <a:solidFill>
            <a:schemeClr val="tx1">
              <a:alpha val="90000"/>
            </a:schemeClr>
          </a:solidFill>
        </a:ln>
      </dgm:spPr>
    </dgm:pt>
    <dgm:pt modelId="{A42B7C32-BE73-4D39-9C92-979717FA80F9}" type="pres">
      <dgm:prSet presAssocID="{439235A8-DA7C-46F2-9199-E27CECD22B01}" presName="linComp" presStyleCnt="0"/>
      <dgm:spPr/>
    </dgm:pt>
    <dgm:pt modelId="{F07E3F41-2D4E-44A4-A077-6FD525FC00FE}" type="pres">
      <dgm:prSet presAssocID="{CAC7F7AE-2D30-4006-8FBA-570F93E93DD4}" presName="compNode" presStyleCnt="0"/>
      <dgm:spPr/>
    </dgm:pt>
    <dgm:pt modelId="{41ED3C0C-0CD8-4373-92F7-D96CBC52CA33}" type="pres">
      <dgm:prSet presAssocID="{CAC7F7AE-2D30-4006-8FBA-570F93E93DD4}" presName="node" presStyleLbl="node1" presStyleIdx="0" presStyleCnt="3">
        <dgm:presLayoutVars>
          <dgm:bulletEnabled val="1"/>
        </dgm:presLayoutVars>
      </dgm:prSet>
      <dgm:spPr/>
    </dgm:pt>
    <dgm:pt modelId="{2941E79A-3158-4C17-82DD-0ADF083CFF1D}" type="pres">
      <dgm:prSet presAssocID="{CAC7F7AE-2D30-4006-8FBA-570F93E93DD4}" presName="invisiNode" presStyleLbl="node1" presStyleIdx="0" presStyleCnt="3"/>
      <dgm:spPr/>
    </dgm:pt>
    <dgm:pt modelId="{24EC2AD3-E232-49D6-87D4-4686FC6FF5A9}" type="pres">
      <dgm:prSet presAssocID="{CAC7F7AE-2D30-4006-8FBA-570F93E93DD4}" presName="imagNode" presStyleLbl="fgImgPlace1" presStyleIdx="0" presStyleCnt="3" custScaleY="1193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9FACF3-B3D9-4DD7-ACB9-2049BA039DB9}" type="pres">
      <dgm:prSet presAssocID="{6B926CB2-8CEB-43DF-9507-24EA21A77808}" presName="sibTrans" presStyleLbl="sibTrans2D1" presStyleIdx="0" presStyleCnt="0"/>
      <dgm:spPr/>
    </dgm:pt>
    <dgm:pt modelId="{449A636D-6EB7-4AFE-AA1D-66D4C793E66A}" type="pres">
      <dgm:prSet presAssocID="{E5E08DA1-B2A5-4F8E-A229-77DE27FC2397}" presName="compNode" presStyleCnt="0"/>
      <dgm:spPr/>
    </dgm:pt>
    <dgm:pt modelId="{41C52A7B-A6D0-487F-9585-D187D6090A8B}" type="pres">
      <dgm:prSet presAssocID="{E5E08DA1-B2A5-4F8E-A229-77DE27FC2397}" presName="node" presStyleLbl="node1" presStyleIdx="1" presStyleCnt="3">
        <dgm:presLayoutVars>
          <dgm:bulletEnabled val="1"/>
        </dgm:presLayoutVars>
      </dgm:prSet>
      <dgm:spPr/>
    </dgm:pt>
    <dgm:pt modelId="{8FF9BDCC-CE11-4CA6-9939-682755564D70}" type="pres">
      <dgm:prSet presAssocID="{E5E08DA1-B2A5-4F8E-A229-77DE27FC2397}" presName="invisiNode" presStyleLbl="node1" presStyleIdx="1" presStyleCnt="3"/>
      <dgm:spPr/>
    </dgm:pt>
    <dgm:pt modelId="{F5CD7A11-3A4B-453B-9514-33E2304EF08A}" type="pres">
      <dgm:prSet presAssocID="{E5E08DA1-B2A5-4F8E-A229-77DE27FC2397}" presName="imagNode" presStyleLbl="fgImgPlace1" presStyleIdx="1" presStyleCnt="3" custScaleY="1193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ED94EC5-E7EA-4F87-95DB-2193D32E5617}" type="pres">
      <dgm:prSet presAssocID="{111D4E0B-B040-40A9-B9E8-19EFA0BDA220}" presName="sibTrans" presStyleLbl="sibTrans2D1" presStyleIdx="0" presStyleCnt="0"/>
      <dgm:spPr/>
    </dgm:pt>
    <dgm:pt modelId="{63D7721C-50F4-4994-AFCA-A1A12E755B94}" type="pres">
      <dgm:prSet presAssocID="{EB2F73C0-CEDF-4C07-91E2-42A336AA4D7A}" presName="compNode" presStyleCnt="0"/>
      <dgm:spPr/>
    </dgm:pt>
    <dgm:pt modelId="{5FAC45C9-CE2F-4239-A79D-A75856F24D8B}" type="pres">
      <dgm:prSet presAssocID="{EB2F73C0-CEDF-4C07-91E2-42A336AA4D7A}" presName="node" presStyleLbl="node1" presStyleIdx="2" presStyleCnt="3">
        <dgm:presLayoutVars>
          <dgm:bulletEnabled val="1"/>
        </dgm:presLayoutVars>
      </dgm:prSet>
      <dgm:spPr/>
    </dgm:pt>
    <dgm:pt modelId="{E101CED1-4334-436E-A1CC-2FF53E164354}" type="pres">
      <dgm:prSet presAssocID="{EB2F73C0-CEDF-4C07-91E2-42A336AA4D7A}" presName="invisiNode" presStyleLbl="node1" presStyleIdx="2" presStyleCnt="3"/>
      <dgm:spPr/>
    </dgm:pt>
    <dgm:pt modelId="{392920A2-F094-43F2-B5FA-E36D7EFD19D9}" type="pres">
      <dgm:prSet presAssocID="{EB2F73C0-CEDF-4C07-91E2-42A336AA4D7A}" presName="imagNode" presStyleLbl="fgImgPlace1" presStyleIdx="2" presStyleCnt="3" custScaleY="1193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2A4CB26-1A60-4987-B43D-429B75EFB60A}" type="presOf" srcId="{111D4E0B-B040-40A9-B9E8-19EFA0BDA220}" destId="{CED94EC5-E7EA-4F87-95DB-2193D32E5617}" srcOrd="0" destOrd="0" presId="urn:microsoft.com/office/officeart/2005/8/layout/pList2#1"/>
    <dgm:cxn modelId="{90AFF932-843D-4737-A179-C48B90F00FD6}" srcId="{439235A8-DA7C-46F2-9199-E27CECD22B01}" destId="{E5E08DA1-B2A5-4F8E-A229-77DE27FC2397}" srcOrd="1" destOrd="0" parTransId="{DF444BD0-FF8A-4BAA-B319-0C406552996A}" sibTransId="{111D4E0B-B040-40A9-B9E8-19EFA0BDA220}"/>
    <dgm:cxn modelId="{5C994A40-C244-46E7-805E-8EEDA0D0F199}" type="presOf" srcId="{CAC7F7AE-2D30-4006-8FBA-570F93E93DD4}" destId="{41ED3C0C-0CD8-4373-92F7-D96CBC52CA33}" srcOrd="0" destOrd="0" presId="urn:microsoft.com/office/officeart/2005/8/layout/pList2#1"/>
    <dgm:cxn modelId="{7EC1DD5B-FBED-4A25-BDB1-DDEC84F08720}" srcId="{439235A8-DA7C-46F2-9199-E27CECD22B01}" destId="{EB2F73C0-CEDF-4C07-91E2-42A336AA4D7A}" srcOrd="2" destOrd="0" parTransId="{221FEA44-9FA1-4CA5-A778-06B3D9F06214}" sibTransId="{7525DB6D-55D7-43CD-A111-4A38DEF5D7F1}"/>
    <dgm:cxn modelId="{A04C6C6E-76F2-4C1A-81DD-8C36DA61C8E5}" type="presOf" srcId="{E5E08DA1-B2A5-4F8E-A229-77DE27FC2397}" destId="{41C52A7B-A6D0-487F-9585-D187D6090A8B}" srcOrd="0" destOrd="0" presId="urn:microsoft.com/office/officeart/2005/8/layout/pList2#1"/>
    <dgm:cxn modelId="{16226F80-CBDA-48D5-9212-1DA168117192}" type="presOf" srcId="{6B926CB2-8CEB-43DF-9507-24EA21A77808}" destId="{819FACF3-B3D9-4DD7-ACB9-2049BA039DB9}" srcOrd="0" destOrd="0" presId="urn:microsoft.com/office/officeart/2005/8/layout/pList2#1"/>
    <dgm:cxn modelId="{600C14D6-D69F-46A5-B5C8-ABC929425336}" srcId="{439235A8-DA7C-46F2-9199-E27CECD22B01}" destId="{CAC7F7AE-2D30-4006-8FBA-570F93E93DD4}" srcOrd="0" destOrd="0" parTransId="{8849ACBF-7367-41A7-B517-99C0DEA8C1BA}" sibTransId="{6B926CB2-8CEB-43DF-9507-24EA21A77808}"/>
    <dgm:cxn modelId="{64863FE2-04DD-46E5-B882-07517133C0C7}" type="presOf" srcId="{439235A8-DA7C-46F2-9199-E27CECD22B01}" destId="{682ECE09-A970-47A7-AE6D-67B467A5ADFA}" srcOrd="0" destOrd="0" presId="urn:microsoft.com/office/officeart/2005/8/layout/pList2#1"/>
    <dgm:cxn modelId="{AF2DABF3-8721-4C08-93CF-7ED023230D8C}" type="presOf" srcId="{EB2F73C0-CEDF-4C07-91E2-42A336AA4D7A}" destId="{5FAC45C9-CE2F-4239-A79D-A75856F24D8B}" srcOrd="0" destOrd="0" presId="urn:microsoft.com/office/officeart/2005/8/layout/pList2#1"/>
    <dgm:cxn modelId="{118F0543-D8AA-489C-A0DE-A847069825CB}" type="presParOf" srcId="{682ECE09-A970-47A7-AE6D-67B467A5ADFA}" destId="{601DD864-9D6F-4790-8D19-203F1989B24E}" srcOrd="0" destOrd="0" presId="urn:microsoft.com/office/officeart/2005/8/layout/pList2#1"/>
    <dgm:cxn modelId="{30887866-0117-491B-80E9-28FE4A033D63}" type="presParOf" srcId="{682ECE09-A970-47A7-AE6D-67B467A5ADFA}" destId="{A42B7C32-BE73-4D39-9C92-979717FA80F9}" srcOrd="1" destOrd="0" presId="urn:microsoft.com/office/officeart/2005/8/layout/pList2#1"/>
    <dgm:cxn modelId="{F2A507FF-3D18-45ED-AD13-C4FE7B51CAB0}" type="presParOf" srcId="{A42B7C32-BE73-4D39-9C92-979717FA80F9}" destId="{F07E3F41-2D4E-44A4-A077-6FD525FC00FE}" srcOrd="0" destOrd="0" presId="urn:microsoft.com/office/officeart/2005/8/layout/pList2#1"/>
    <dgm:cxn modelId="{7DD68E5E-C995-45D2-96FD-F2A7E9396CD5}" type="presParOf" srcId="{F07E3F41-2D4E-44A4-A077-6FD525FC00FE}" destId="{41ED3C0C-0CD8-4373-92F7-D96CBC52CA33}" srcOrd="0" destOrd="0" presId="urn:microsoft.com/office/officeart/2005/8/layout/pList2#1"/>
    <dgm:cxn modelId="{5274D15A-D0DB-4FDC-A95F-7499B2211564}" type="presParOf" srcId="{F07E3F41-2D4E-44A4-A077-6FD525FC00FE}" destId="{2941E79A-3158-4C17-82DD-0ADF083CFF1D}" srcOrd="1" destOrd="0" presId="urn:microsoft.com/office/officeart/2005/8/layout/pList2#1"/>
    <dgm:cxn modelId="{BDE590E0-BD57-4A6E-AC69-D02637EDE734}" type="presParOf" srcId="{F07E3F41-2D4E-44A4-A077-6FD525FC00FE}" destId="{24EC2AD3-E232-49D6-87D4-4686FC6FF5A9}" srcOrd="2" destOrd="0" presId="urn:microsoft.com/office/officeart/2005/8/layout/pList2#1"/>
    <dgm:cxn modelId="{2D904DE6-AB95-4B08-A811-ED74C2DF48D2}" type="presParOf" srcId="{A42B7C32-BE73-4D39-9C92-979717FA80F9}" destId="{819FACF3-B3D9-4DD7-ACB9-2049BA039DB9}" srcOrd="1" destOrd="0" presId="urn:microsoft.com/office/officeart/2005/8/layout/pList2#1"/>
    <dgm:cxn modelId="{A41EA08F-AB17-497E-A64C-BB00BF648307}" type="presParOf" srcId="{A42B7C32-BE73-4D39-9C92-979717FA80F9}" destId="{449A636D-6EB7-4AFE-AA1D-66D4C793E66A}" srcOrd="2" destOrd="0" presId="urn:microsoft.com/office/officeart/2005/8/layout/pList2#1"/>
    <dgm:cxn modelId="{421F9846-2BC0-4ECD-9001-89D3982685E9}" type="presParOf" srcId="{449A636D-6EB7-4AFE-AA1D-66D4C793E66A}" destId="{41C52A7B-A6D0-487F-9585-D187D6090A8B}" srcOrd="0" destOrd="0" presId="urn:microsoft.com/office/officeart/2005/8/layout/pList2#1"/>
    <dgm:cxn modelId="{66291674-2110-4AD3-A543-7CD20478D185}" type="presParOf" srcId="{449A636D-6EB7-4AFE-AA1D-66D4C793E66A}" destId="{8FF9BDCC-CE11-4CA6-9939-682755564D70}" srcOrd="1" destOrd="0" presId="urn:microsoft.com/office/officeart/2005/8/layout/pList2#1"/>
    <dgm:cxn modelId="{9B200002-B7F9-4657-87D7-0BD67EE82E23}" type="presParOf" srcId="{449A636D-6EB7-4AFE-AA1D-66D4C793E66A}" destId="{F5CD7A11-3A4B-453B-9514-33E2304EF08A}" srcOrd="2" destOrd="0" presId="urn:microsoft.com/office/officeart/2005/8/layout/pList2#1"/>
    <dgm:cxn modelId="{6E716604-34A0-4F6D-B844-56CD9BCEDB32}" type="presParOf" srcId="{A42B7C32-BE73-4D39-9C92-979717FA80F9}" destId="{CED94EC5-E7EA-4F87-95DB-2193D32E5617}" srcOrd="3" destOrd="0" presId="urn:microsoft.com/office/officeart/2005/8/layout/pList2#1"/>
    <dgm:cxn modelId="{6F7D5A7B-6A05-477C-A919-C2CF8056498A}" type="presParOf" srcId="{A42B7C32-BE73-4D39-9C92-979717FA80F9}" destId="{63D7721C-50F4-4994-AFCA-A1A12E755B94}" srcOrd="4" destOrd="0" presId="urn:microsoft.com/office/officeart/2005/8/layout/pList2#1"/>
    <dgm:cxn modelId="{911CE2CE-65AE-44B7-9953-11BEAF7011E3}" type="presParOf" srcId="{63D7721C-50F4-4994-AFCA-A1A12E755B94}" destId="{5FAC45C9-CE2F-4239-A79D-A75856F24D8B}" srcOrd="0" destOrd="0" presId="urn:microsoft.com/office/officeart/2005/8/layout/pList2#1"/>
    <dgm:cxn modelId="{CAC0B538-8529-48FC-80A5-9A8EC1F6D997}" type="presParOf" srcId="{63D7721C-50F4-4994-AFCA-A1A12E755B94}" destId="{E101CED1-4334-436E-A1CC-2FF53E164354}" srcOrd="1" destOrd="0" presId="urn:microsoft.com/office/officeart/2005/8/layout/pList2#1"/>
    <dgm:cxn modelId="{11AF1E24-B683-47E3-AABB-22FA114152CC}" type="presParOf" srcId="{63D7721C-50F4-4994-AFCA-A1A12E755B94}" destId="{392920A2-F094-43F2-B5FA-E36D7EFD19D9}" srcOrd="2" destOrd="0" presId="urn:microsoft.com/office/officeart/2005/8/layout/pList2#1"/>
  </dgm:cxnLst>
  <dgm:bg/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B238D8-7E98-4FFB-83A2-5AF5A8459D6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BA271DDB-6177-41BD-8CFC-697840D1AF32}">
      <dgm:prSet phldrT="[besedilo]"/>
      <dgm:spPr>
        <a:noFill/>
        <a:ln w="63500" cmpd="sng">
          <a:solidFill>
            <a:srgbClr val="7030A0"/>
          </a:solidFill>
        </a:ln>
      </dgm:spPr>
      <dgm:t>
        <a:bodyPr/>
        <a:lstStyle/>
        <a:p>
          <a:r>
            <a:rPr lang="sl-SI" dirty="0">
              <a:solidFill>
                <a:srgbClr val="FFC000"/>
              </a:solidFill>
            </a:rPr>
            <a:t>SAMOSTOJNI SISTEMI</a:t>
          </a:r>
        </a:p>
        <a:p>
          <a:r>
            <a:rPr lang="sl-SI" dirty="0">
              <a:solidFill>
                <a:srgbClr val="FF0000"/>
              </a:solidFill>
            </a:rPr>
            <a:t> (mehansko delo ali električna energija)</a:t>
          </a:r>
        </a:p>
      </dgm:t>
    </dgm:pt>
    <dgm:pt modelId="{E6D44F4D-2A4C-4BC4-9A20-048CFD876C49}" type="parTrans" cxnId="{DC9B43DD-587D-46BE-B851-E2DE7E8795CA}">
      <dgm:prSet/>
      <dgm:spPr/>
      <dgm:t>
        <a:bodyPr/>
        <a:lstStyle/>
        <a:p>
          <a:endParaRPr lang="sl-SI"/>
        </a:p>
      </dgm:t>
    </dgm:pt>
    <dgm:pt modelId="{89C11DBC-7E1D-40F8-93E1-8760F104CF48}" type="sibTrans" cxnId="{DC9B43DD-587D-46BE-B851-E2DE7E8795CA}">
      <dgm:prSet/>
      <dgm:spPr/>
      <dgm:t>
        <a:bodyPr/>
        <a:lstStyle/>
        <a:p>
          <a:endParaRPr lang="sl-SI"/>
        </a:p>
      </dgm:t>
    </dgm:pt>
    <dgm:pt modelId="{7C956246-88DE-4BE7-BBB2-910F2246A40D}">
      <dgm:prSet phldrT="[besedilo]"/>
      <dgm:spPr>
        <a:noFill/>
        <a:ln w="63500" cmpd="sng">
          <a:solidFill>
            <a:srgbClr val="FFFF00"/>
          </a:solidFill>
        </a:ln>
      </dgm:spPr>
      <dgm:t>
        <a:bodyPr/>
        <a:lstStyle/>
        <a:p>
          <a:r>
            <a:rPr lang="sl-SI" dirty="0">
              <a:solidFill>
                <a:srgbClr val="FFC000"/>
              </a:solidFill>
            </a:rPr>
            <a:t>INTEGRIRANI SISTEMI</a:t>
          </a:r>
        </a:p>
        <a:p>
          <a:r>
            <a:rPr lang="sl-SI" dirty="0">
              <a:solidFill>
                <a:srgbClr val="FF0000"/>
              </a:solidFill>
            </a:rPr>
            <a:t>(z drugimi generatorji npr. sončne celice, </a:t>
          </a:r>
          <a:r>
            <a:rPr lang="sl-SI" dirty="0" err="1">
              <a:solidFill>
                <a:srgbClr val="FF0000"/>
              </a:solidFill>
            </a:rPr>
            <a:t>diesel</a:t>
          </a:r>
          <a:r>
            <a:rPr lang="sl-SI" dirty="0">
              <a:solidFill>
                <a:srgbClr val="FF0000"/>
              </a:solidFill>
            </a:rPr>
            <a:t> generatorji)</a:t>
          </a:r>
        </a:p>
      </dgm:t>
    </dgm:pt>
    <dgm:pt modelId="{ACC47C8D-3885-4899-B0E8-6AF647B94573}" type="parTrans" cxnId="{65FBC5C9-30B1-441C-9BEF-5246F91113A7}">
      <dgm:prSet/>
      <dgm:spPr/>
      <dgm:t>
        <a:bodyPr/>
        <a:lstStyle/>
        <a:p>
          <a:endParaRPr lang="sl-SI"/>
        </a:p>
      </dgm:t>
    </dgm:pt>
    <dgm:pt modelId="{F3590BA9-127C-4F63-AE14-393B35649A7C}" type="sibTrans" cxnId="{65FBC5C9-30B1-441C-9BEF-5246F91113A7}">
      <dgm:prSet/>
      <dgm:spPr/>
      <dgm:t>
        <a:bodyPr/>
        <a:lstStyle/>
        <a:p>
          <a:endParaRPr lang="sl-SI"/>
        </a:p>
      </dgm:t>
    </dgm:pt>
    <dgm:pt modelId="{CCE97B1E-8ED1-4018-804F-6B5675037A79}">
      <dgm:prSet phldrT="[besedilo]"/>
      <dgm:spPr>
        <a:noFill/>
        <a:ln w="63500" cmpd="sng">
          <a:solidFill>
            <a:srgbClr val="7030A0"/>
          </a:solidFill>
        </a:ln>
      </dgm:spPr>
      <dgm:t>
        <a:bodyPr/>
        <a:lstStyle/>
        <a:p>
          <a:r>
            <a:rPr lang="sl-SI" dirty="0">
              <a:solidFill>
                <a:srgbClr val="FFC000"/>
              </a:solidFill>
            </a:rPr>
            <a:t>SISTEMI VETRNIH FARM</a:t>
          </a:r>
        </a:p>
        <a:p>
          <a:r>
            <a:rPr lang="sl-SI" dirty="0">
              <a:solidFill>
                <a:srgbClr val="FF0000"/>
              </a:solidFill>
            </a:rPr>
            <a:t>(veliko število vetrnic povezanih v javno električno omrežje)</a:t>
          </a:r>
        </a:p>
      </dgm:t>
    </dgm:pt>
    <dgm:pt modelId="{A65134EC-8768-4047-8685-693AF6D1CD80}" type="parTrans" cxnId="{83FB0874-9A2A-4929-BF78-A92182AADDE7}">
      <dgm:prSet/>
      <dgm:spPr/>
      <dgm:t>
        <a:bodyPr/>
        <a:lstStyle/>
        <a:p>
          <a:endParaRPr lang="sl-SI"/>
        </a:p>
      </dgm:t>
    </dgm:pt>
    <dgm:pt modelId="{0DE33B22-2998-4E16-9EB1-3FFBF4E23CB2}" type="sibTrans" cxnId="{83FB0874-9A2A-4929-BF78-A92182AADDE7}">
      <dgm:prSet/>
      <dgm:spPr/>
      <dgm:t>
        <a:bodyPr/>
        <a:lstStyle/>
        <a:p>
          <a:endParaRPr lang="sl-SI"/>
        </a:p>
      </dgm:t>
    </dgm:pt>
    <dgm:pt modelId="{A2F52758-66D6-4A03-AAE7-09C3E86569DD}" type="pres">
      <dgm:prSet presAssocID="{37B238D8-7E98-4FFB-83A2-5AF5A8459D67}" presName="linearFlow" presStyleCnt="0">
        <dgm:presLayoutVars>
          <dgm:dir/>
          <dgm:resizeHandles val="exact"/>
        </dgm:presLayoutVars>
      </dgm:prSet>
      <dgm:spPr/>
    </dgm:pt>
    <dgm:pt modelId="{157BE1CE-F2CB-4D0E-8455-16A25D3EABA4}" type="pres">
      <dgm:prSet presAssocID="{BA271DDB-6177-41BD-8CFC-697840D1AF32}" presName="composite" presStyleCnt="0"/>
      <dgm:spPr/>
    </dgm:pt>
    <dgm:pt modelId="{D6566EAF-07BE-4246-8BCE-C8DE3DB38E24}" type="pres">
      <dgm:prSet presAssocID="{BA271DDB-6177-41BD-8CFC-697840D1AF32}" presName="imgShp" presStyleLbl="fgImgPlace1" presStyleIdx="0" presStyleCnt="3" custScaleX="173222" custScaleY="169925" custLinFactNeighborX="-45073" custLinFactNeighborY="-2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44450"/>
      </dgm:spPr>
    </dgm:pt>
    <dgm:pt modelId="{BF188196-5A91-4692-A55C-1048B3250B1F}" type="pres">
      <dgm:prSet presAssocID="{BA271DDB-6177-41BD-8CFC-697840D1AF32}" presName="txShp" presStyleLbl="node1" presStyleIdx="0" presStyleCnt="3" custScaleX="86346" custScaleY="123825" custLinFactNeighborX="2952" custLinFactNeighborY="5054">
        <dgm:presLayoutVars>
          <dgm:bulletEnabled val="1"/>
        </dgm:presLayoutVars>
      </dgm:prSet>
      <dgm:spPr/>
    </dgm:pt>
    <dgm:pt modelId="{716428F4-0D8E-4AA0-9308-9D4B50504CAB}" type="pres">
      <dgm:prSet presAssocID="{89C11DBC-7E1D-40F8-93E1-8760F104CF48}" presName="spacing" presStyleCnt="0"/>
      <dgm:spPr/>
    </dgm:pt>
    <dgm:pt modelId="{4351C475-D57A-4562-A28B-11D13B157177}" type="pres">
      <dgm:prSet presAssocID="{7C956246-88DE-4BE7-BBB2-910F2246A40D}" presName="composite" presStyleCnt="0"/>
      <dgm:spPr/>
    </dgm:pt>
    <dgm:pt modelId="{9901E965-D8DD-49E5-8C7E-3CB299C70A8C}" type="pres">
      <dgm:prSet presAssocID="{7C956246-88DE-4BE7-BBB2-910F2246A40D}" presName="imgShp" presStyleLbl="fgImgPlace1" presStyleIdx="1" presStyleCnt="3" custScaleX="174389" custScaleY="172951" custLinFactNeighborX="-41416" custLinFactNeighborY="-3039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44450"/>
      </dgm:spPr>
    </dgm:pt>
    <dgm:pt modelId="{B644339E-30E9-4F9C-B691-9F7BCB848CA8}" type="pres">
      <dgm:prSet presAssocID="{7C956246-88DE-4BE7-BBB2-910F2246A40D}" presName="txShp" presStyleLbl="node1" presStyleIdx="1" presStyleCnt="3" custScaleX="86912" custScaleY="133997" custLinFactNeighborX="2631" custLinFactNeighborY="-1437">
        <dgm:presLayoutVars>
          <dgm:bulletEnabled val="1"/>
        </dgm:presLayoutVars>
      </dgm:prSet>
      <dgm:spPr/>
    </dgm:pt>
    <dgm:pt modelId="{5D7ACA30-F1B3-4C9A-9BF2-B02C1E86DDAA}" type="pres">
      <dgm:prSet presAssocID="{F3590BA9-127C-4F63-AE14-393B35649A7C}" presName="spacing" presStyleCnt="0"/>
      <dgm:spPr/>
    </dgm:pt>
    <dgm:pt modelId="{7EB98097-7C4F-4075-BA82-0CB1E1625901}" type="pres">
      <dgm:prSet presAssocID="{CCE97B1E-8ED1-4018-804F-6B5675037A79}" presName="composite" presStyleCnt="0"/>
      <dgm:spPr/>
    </dgm:pt>
    <dgm:pt modelId="{5A9118C2-52A9-4C3B-99FC-EF8E072695A3}" type="pres">
      <dgm:prSet presAssocID="{CCE97B1E-8ED1-4018-804F-6B5675037A79}" presName="imgShp" presStyleLbl="fgImgPlace1" presStyleIdx="2" presStyleCnt="3" custScaleX="181331" custScaleY="179491" custLinFactNeighborX="-36990" custLinFactNeighborY="-9102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44450"/>
      </dgm:spPr>
    </dgm:pt>
    <dgm:pt modelId="{451399D1-2C2C-46FD-9E50-E2E04CC4013B}" type="pres">
      <dgm:prSet presAssocID="{CCE97B1E-8ED1-4018-804F-6B5675037A79}" presName="txShp" presStyleLbl="node1" presStyleIdx="2" presStyleCnt="3" custScaleX="87217" custScaleY="135492" custLinFactNeighborX="2626" custLinFactNeighborY="-3804">
        <dgm:presLayoutVars>
          <dgm:bulletEnabled val="1"/>
        </dgm:presLayoutVars>
      </dgm:prSet>
      <dgm:spPr/>
    </dgm:pt>
  </dgm:ptLst>
  <dgm:cxnLst>
    <dgm:cxn modelId="{04CB5D1B-466C-421A-AE61-232B4D4B1ED4}" type="presOf" srcId="{BA271DDB-6177-41BD-8CFC-697840D1AF32}" destId="{BF188196-5A91-4692-A55C-1048B3250B1F}" srcOrd="0" destOrd="0" presId="urn:microsoft.com/office/officeart/2005/8/layout/vList3#1"/>
    <dgm:cxn modelId="{30446A60-7D9B-4156-BF64-508DF9538282}" type="presOf" srcId="{7C956246-88DE-4BE7-BBB2-910F2246A40D}" destId="{B644339E-30E9-4F9C-B691-9F7BCB848CA8}" srcOrd="0" destOrd="0" presId="urn:microsoft.com/office/officeart/2005/8/layout/vList3#1"/>
    <dgm:cxn modelId="{83FB0874-9A2A-4929-BF78-A92182AADDE7}" srcId="{37B238D8-7E98-4FFB-83A2-5AF5A8459D67}" destId="{CCE97B1E-8ED1-4018-804F-6B5675037A79}" srcOrd="2" destOrd="0" parTransId="{A65134EC-8768-4047-8685-693AF6D1CD80}" sibTransId="{0DE33B22-2998-4E16-9EB1-3FFBF4E23CB2}"/>
    <dgm:cxn modelId="{12E5008C-6B1E-4DCA-982E-5FCBDD215042}" type="presOf" srcId="{37B238D8-7E98-4FFB-83A2-5AF5A8459D67}" destId="{A2F52758-66D6-4A03-AAE7-09C3E86569DD}" srcOrd="0" destOrd="0" presId="urn:microsoft.com/office/officeart/2005/8/layout/vList3#1"/>
    <dgm:cxn modelId="{83948AB3-3E91-4022-830A-FD5A515869CB}" type="presOf" srcId="{CCE97B1E-8ED1-4018-804F-6B5675037A79}" destId="{451399D1-2C2C-46FD-9E50-E2E04CC4013B}" srcOrd="0" destOrd="0" presId="urn:microsoft.com/office/officeart/2005/8/layout/vList3#1"/>
    <dgm:cxn modelId="{65FBC5C9-30B1-441C-9BEF-5246F91113A7}" srcId="{37B238D8-7E98-4FFB-83A2-5AF5A8459D67}" destId="{7C956246-88DE-4BE7-BBB2-910F2246A40D}" srcOrd="1" destOrd="0" parTransId="{ACC47C8D-3885-4899-B0E8-6AF647B94573}" sibTransId="{F3590BA9-127C-4F63-AE14-393B35649A7C}"/>
    <dgm:cxn modelId="{DC9B43DD-587D-46BE-B851-E2DE7E8795CA}" srcId="{37B238D8-7E98-4FFB-83A2-5AF5A8459D67}" destId="{BA271DDB-6177-41BD-8CFC-697840D1AF32}" srcOrd="0" destOrd="0" parTransId="{E6D44F4D-2A4C-4BC4-9A20-048CFD876C49}" sibTransId="{89C11DBC-7E1D-40F8-93E1-8760F104CF48}"/>
    <dgm:cxn modelId="{CE3C8D5A-7BDD-4F59-B6C7-B0DE493C7453}" type="presParOf" srcId="{A2F52758-66D6-4A03-AAE7-09C3E86569DD}" destId="{157BE1CE-F2CB-4D0E-8455-16A25D3EABA4}" srcOrd="0" destOrd="0" presId="urn:microsoft.com/office/officeart/2005/8/layout/vList3#1"/>
    <dgm:cxn modelId="{4505F82E-2D01-496C-85E5-ED77EAEE81B3}" type="presParOf" srcId="{157BE1CE-F2CB-4D0E-8455-16A25D3EABA4}" destId="{D6566EAF-07BE-4246-8BCE-C8DE3DB38E24}" srcOrd="0" destOrd="0" presId="urn:microsoft.com/office/officeart/2005/8/layout/vList3#1"/>
    <dgm:cxn modelId="{69F26C62-48F1-41AD-8585-52DD89512B9A}" type="presParOf" srcId="{157BE1CE-F2CB-4D0E-8455-16A25D3EABA4}" destId="{BF188196-5A91-4692-A55C-1048B3250B1F}" srcOrd="1" destOrd="0" presId="urn:microsoft.com/office/officeart/2005/8/layout/vList3#1"/>
    <dgm:cxn modelId="{C65C4F73-7A92-499F-8A78-4479CFFFE25F}" type="presParOf" srcId="{A2F52758-66D6-4A03-AAE7-09C3E86569DD}" destId="{716428F4-0D8E-4AA0-9308-9D4B50504CAB}" srcOrd="1" destOrd="0" presId="urn:microsoft.com/office/officeart/2005/8/layout/vList3#1"/>
    <dgm:cxn modelId="{7B373AAD-EFBD-4503-A279-8111EB2D2967}" type="presParOf" srcId="{A2F52758-66D6-4A03-AAE7-09C3E86569DD}" destId="{4351C475-D57A-4562-A28B-11D13B157177}" srcOrd="2" destOrd="0" presId="urn:microsoft.com/office/officeart/2005/8/layout/vList3#1"/>
    <dgm:cxn modelId="{3CADB410-FE9D-4E3B-8D24-BD122CBA979E}" type="presParOf" srcId="{4351C475-D57A-4562-A28B-11D13B157177}" destId="{9901E965-D8DD-49E5-8C7E-3CB299C70A8C}" srcOrd="0" destOrd="0" presId="urn:microsoft.com/office/officeart/2005/8/layout/vList3#1"/>
    <dgm:cxn modelId="{BD7F4E5E-E9CF-4A04-BE1B-3CCBA81160A7}" type="presParOf" srcId="{4351C475-D57A-4562-A28B-11D13B157177}" destId="{B644339E-30E9-4F9C-B691-9F7BCB848CA8}" srcOrd="1" destOrd="0" presId="urn:microsoft.com/office/officeart/2005/8/layout/vList3#1"/>
    <dgm:cxn modelId="{DEEE1E6B-EE9D-4FC8-8C6E-8A0AD233131F}" type="presParOf" srcId="{A2F52758-66D6-4A03-AAE7-09C3E86569DD}" destId="{5D7ACA30-F1B3-4C9A-9BF2-B02C1E86DDAA}" srcOrd="3" destOrd="0" presId="urn:microsoft.com/office/officeart/2005/8/layout/vList3#1"/>
    <dgm:cxn modelId="{6A103E4D-931C-4A7B-98C0-0DFE80B1530C}" type="presParOf" srcId="{A2F52758-66D6-4A03-AAE7-09C3E86569DD}" destId="{7EB98097-7C4F-4075-BA82-0CB1E1625901}" srcOrd="4" destOrd="0" presId="urn:microsoft.com/office/officeart/2005/8/layout/vList3#1"/>
    <dgm:cxn modelId="{3687BD3E-4091-48E5-923B-69650C56C9F7}" type="presParOf" srcId="{7EB98097-7C4F-4075-BA82-0CB1E1625901}" destId="{5A9118C2-52A9-4C3B-99FC-EF8E072695A3}" srcOrd="0" destOrd="0" presId="urn:microsoft.com/office/officeart/2005/8/layout/vList3#1"/>
    <dgm:cxn modelId="{922B8435-A52F-4D74-99CE-F0F0DBAF9758}" type="presParOf" srcId="{7EB98097-7C4F-4075-BA82-0CB1E1625901}" destId="{451399D1-2C2C-46FD-9E50-E2E04CC4013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4B19B-9488-437A-8B6E-88DCDCABC1D6}">
      <dsp:nvSpPr>
        <dsp:cNvPr id="0" name=""/>
        <dsp:cNvSpPr/>
      </dsp:nvSpPr>
      <dsp:spPr>
        <a:xfrm>
          <a:off x="0" y="0"/>
          <a:ext cx="8784976" cy="1755195"/>
        </a:xfrm>
        <a:prstGeom prst="roundRect">
          <a:avLst>
            <a:gd name="adj" fmla="val 10000"/>
          </a:avLst>
        </a:prstGeom>
        <a:solidFill>
          <a:srgbClr val="FFFF00"/>
        </a:solidFill>
        <a:ln w="127000"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>
              <a:solidFill>
                <a:srgbClr val="FF33CC"/>
              </a:solidFill>
            </a:rPr>
            <a:t>MOČ VETRA V POSAMEZNIH DELIH SLOVENIJE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/>
            <a:t>Veter je ena od oblik sončne energije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/>
            <a:t>Do nje pride zaradi sončnega segrevanja atmosfere</a:t>
          </a:r>
        </a:p>
      </dsp:txBody>
      <dsp:txXfrm>
        <a:off x="1932514" y="0"/>
        <a:ext cx="6852461" cy="1755195"/>
      </dsp:txXfrm>
    </dsp:sp>
    <dsp:sp modelId="{3AE40C19-699D-4035-A758-8F5FB43DCBD9}">
      <dsp:nvSpPr>
        <dsp:cNvPr id="0" name=""/>
        <dsp:cNvSpPr/>
      </dsp:nvSpPr>
      <dsp:spPr>
        <a:xfrm>
          <a:off x="175519" y="175519"/>
          <a:ext cx="1756995" cy="140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0564DE-EF8E-4984-B8BD-6A0750C23CE0}">
      <dsp:nvSpPr>
        <dsp:cNvPr id="0" name=""/>
        <dsp:cNvSpPr/>
      </dsp:nvSpPr>
      <dsp:spPr>
        <a:xfrm>
          <a:off x="0" y="1930714"/>
          <a:ext cx="8784976" cy="1755195"/>
        </a:xfrm>
        <a:prstGeom prst="roundRect">
          <a:avLst>
            <a:gd name="adj" fmla="val 10000"/>
          </a:avLst>
        </a:prstGeom>
        <a:solidFill>
          <a:srgbClr val="FFFF00"/>
        </a:solidFill>
        <a:ln w="127000"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>
              <a:solidFill>
                <a:srgbClr val="FF33CC"/>
              </a:solidFill>
            </a:rPr>
            <a:t>POSTOPEK PRIDOBIVANJA VETRNE ENERGIJE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/>
            <a:t>Energijo vetra izrabljamo v mlinih na veter ali vetrnih elektrarnah</a:t>
          </a:r>
        </a:p>
      </dsp:txBody>
      <dsp:txXfrm>
        <a:off x="1932514" y="1930714"/>
        <a:ext cx="6852461" cy="1755195"/>
      </dsp:txXfrm>
    </dsp:sp>
    <dsp:sp modelId="{A025A54C-09FF-4560-BA07-BADFF5579D08}">
      <dsp:nvSpPr>
        <dsp:cNvPr id="0" name=""/>
        <dsp:cNvSpPr/>
      </dsp:nvSpPr>
      <dsp:spPr>
        <a:xfrm>
          <a:off x="175519" y="2106234"/>
          <a:ext cx="1756995" cy="140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A423B1-836C-41F5-9AEB-81714C30A40B}">
      <dsp:nvSpPr>
        <dsp:cNvPr id="0" name=""/>
        <dsp:cNvSpPr/>
      </dsp:nvSpPr>
      <dsp:spPr>
        <a:xfrm>
          <a:off x="0" y="3861429"/>
          <a:ext cx="8784976" cy="1755195"/>
        </a:xfrm>
        <a:prstGeom prst="roundRect">
          <a:avLst>
            <a:gd name="adj" fmla="val 10000"/>
          </a:avLst>
        </a:prstGeom>
        <a:solidFill>
          <a:srgbClr val="FFFF00"/>
        </a:solidFill>
        <a:ln w="127000"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>
              <a:solidFill>
                <a:srgbClr val="FF33CC"/>
              </a:solidFill>
            </a:rPr>
            <a:t>GRAF KORISTNOSTI VETRNE ELEKTRARNE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/>
            <a:t>Razmeroma malo območij kjer piha stalen veter z veliko hitrostjo</a:t>
          </a:r>
        </a:p>
      </dsp:txBody>
      <dsp:txXfrm>
        <a:off x="1932514" y="3861429"/>
        <a:ext cx="6852461" cy="1755195"/>
      </dsp:txXfrm>
    </dsp:sp>
    <dsp:sp modelId="{31140001-32E2-4D9C-9A59-27F25FB4E2E7}">
      <dsp:nvSpPr>
        <dsp:cNvPr id="0" name=""/>
        <dsp:cNvSpPr/>
      </dsp:nvSpPr>
      <dsp:spPr>
        <a:xfrm>
          <a:off x="175519" y="4036948"/>
          <a:ext cx="1756995" cy="140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DD864-9D6F-4790-8D19-203F1989B24E}">
      <dsp:nvSpPr>
        <dsp:cNvPr id="0" name=""/>
        <dsp:cNvSpPr/>
      </dsp:nvSpPr>
      <dsp:spPr>
        <a:xfrm>
          <a:off x="0" y="0"/>
          <a:ext cx="8856984" cy="2314854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50800" cap="flat" cmpd="thinThick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C2AD3-E232-49D6-87D4-4686FC6FF5A9}">
      <dsp:nvSpPr>
        <dsp:cNvPr id="0" name=""/>
        <dsp:cNvSpPr/>
      </dsp:nvSpPr>
      <dsp:spPr>
        <a:xfrm>
          <a:off x="265709" y="144017"/>
          <a:ext cx="2601739" cy="20268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D3C0C-0CD8-4373-92F7-D96CBC52CA33}">
      <dsp:nvSpPr>
        <dsp:cNvPr id="0" name=""/>
        <dsp:cNvSpPr/>
      </dsp:nvSpPr>
      <dsp:spPr>
        <a:xfrm rot="10800000">
          <a:off x="265709" y="2314853"/>
          <a:ext cx="2601739" cy="2829266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63500" cap="flat" cmpd="tri" algn="ctr">
          <a:solidFill>
            <a:srgbClr val="FF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rgbClr val="FF0000"/>
              </a:solidFill>
            </a:rPr>
            <a:t>ŽGOČA TEMA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rgbClr val="FF0000"/>
              </a:solidFill>
            </a:rPr>
            <a:t>- </a:t>
          </a:r>
          <a:r>
            <a:rPr lang="sl-SI" sz="1800" kern="1200" dirty="0"/>
            <a:t>Visoke vetrne turbine (vetrnice), ki imajo lopatice dolge do 30 metrov.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rgbClr val="FF0000"/>
              </a:solidFill>
            </a:rPr>
            <a:t>- </a:t>
          </a:r>
          <a:r>
            <a:rPr lang="sl-SI" sz="1800" kern="1200" dirty="0"/>
            <a:t>Kraki lebdeče vetrnice  se sučejo v vetru, da proizvajajo elektriko in jo držijo v zraku</a:t>
          </a:r>
          <a:endParaRPr lang="sl-SI" sz="1800" kern="1200" dirty="0">
            <a:solidFill>
              <a:srgbClr val="FF0000"/>
            </a:solidFill>
          </a:endParaRPr>
        </a:p>
      </dsp:txBody>
      <dsp:txXfrm rot="10800000">
        <a:off x="345721" y="2314853"/>
        <a:ext cx="2441715" cy="2749254"/>
      </dsp:txXfrm>
    </dsp:sp>
    <dsp:sp modelId="{F5CD7A11-3A4B-453B-9514-33E2304EF08A}">
      <dsp:nvSpPr>
        <dsp:cNvPr id="0" name=""/>
        <dsp:cNvSpPr/>
      </dsp:nvSpPr>
      <dsp:spPr>
        <a:xfrm>
          <a:off x="3127622" y="144017"/>
          <a:ext cx="2601739" cy="20268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52A7B-A6D0-487F-9585-D187D6090A8B}">
      <dsp:nvSpPr>
        <dsp:cNvPr id="0" name=""/>
        <dsp:cNvSpPr/>
      </dsp:nvSpPr>
      <dsp:spPr>
        <a:xfrm rot="10800000">
          <a:off x="3127622" y="2314853"/>
          <a:ext cx="2601739" cy="2829266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63500" cap="flat" cmpd="tri" algn="ctr">
          <a:solidFill>
            <a:srgbClr val="FF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rgbClr val="FF0000"/>
              </a:solidFill>
            </a:rPr>
            <a:t>POČASI TEKOČE VETRNICE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rgbClr val="FF0000"/>
              </a:solidFill>
            </a:rPr>
            <a:t>- </a:t>
          </a:r>
          <a:r>
            <a:rPr lang="sl-SI" sz="1800" kern="1200" dirty="0"/>
            <a:t>So vetrnice z 8 ali več lopaticami.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rgbClr val="FF0000"/>
              </a:solidFill>
            </a:rPr>
            <a:t>- </a:t>
          </a:r>
          <a:r>
            <a:rPr lang="sl-SI" sz="1800" kern="1200" dirty="0"/>
            <a:t>Take vetrnice imajo velik vrtilni moment že pri nizkih hitrostih vetra. </a:t>
          </a:r>
          <a:endParaRPr lang="sl-SI" sz="1800" kern="1200" dirty="0">
            <a:solidFill>
              <a:srgbClr val="FF0000"/>
            </a:solidFill>
          </a:endParaRPr>
        </a:p>
      </dsp:txBody>
      <dsp:txXfrm rot="10800000">
        <a:off x="3207634" y="2314853"/>
        <a:ext cx="2441715" cy="2749254"/>
      </dsp:txXfrm>
    </dsp:sp>
    <dsp:sp modelId="{392920A2-F094-43F2-B5FA-E36D7EFD19D9}">
      <dsp:nvSpPr>
        <dsp:cNvPr id="0" name=""/>
        <dsp:cNvSpPr/>
      </dsp:nvSpPr>
      <dsp:spPr>
        <a:xfrm>
          <a:off x="5989535" y="144017"/>
          <a:ext cx="2601739" cy="20268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C45C9-CE2F-4239-A79D-A75856F24D8B}">
      <dsp:nvSpPr>
        <dsp:cNvPr id="0" name=""/>
        <dsp:cNvSpPr/>
      </dsp:nvSpPr>
      <dsp:spPr>
        <a:xfrm rot="10800000">
          <a:off x="5989535" y="2314853"/>
          <a:ext cx="2601739" cy="2829266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63500" cap="flat" cmpd="tri" algn="ctr">
          <a:solidFill>
            <a:srgbClr val="FF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rgbClr val="FF0000"/>
              </a:solidFill>
            </a:rPr>
            <a:t>HITRO TEKOČE VETRNICE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rgbClr val="FF0000"/>
              </a:solidFill>
            </a:rPr>
            <a:t>- </a:t>
          </a:r>
          <a:r>
            <a:rPr lang="sl-SI" sz="1800" kern="1200" dirty="0"/>
            <a:t>imajo rotor z enim, dvema ali tremi listi.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rgbClr val="FF0000"/>
              </a:solidFill>
            </a:rPr>
            <a:t>- </a:t>
          </a:r>
          <a:r>
            <a:rPr lang="sl-SI" sz="1800" kern="1200" dirty="0"/>
            <a:t>Za zagon rotorja potrebujejo določeno hitrost vetra (večje od 4 m/s) </a:t>
          </a:r>
          <a:endParaRPr lang="sl-SI" sz="1800" kern="1200" dirty="0">
            <a:solidFill>
              <a:srgbClr val="FF0000"/>
            </a:solidFill>
          </a:endParaRPr>
        </a:p>
      </dsp:txBody>
      <dsp:txXfrm rot="10800000">
        <a:off x="6069547" y="2314853"/>
        <a:ext cx="2441715" cy="2749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88196-5A91-4692-A55C-1048B3250B1F}">
      <dsp:nvSpPr>
        <dsp:cNvPr id="0" name=""/>
        <dsp:cNvSpPr/>
      </dsp:nvSpPr>
      <dsp:spPr>
        <a:xfrm rot="10800000">
          <a:off x="3513885" y="288584"/>
          <a:ext cx="6904958" cy="1271425"/>
        </a:xfrm>
        <a:prstGeom prst="homePlate">
          <a:avLst/>
        </a:prstGeom>
        <a:noFill/>
        <a:ln w="63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787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 dirty="0">
              <a:solidFill>
                <a:srgbClr val="FFC000"/>
              </a:solidFill>
            </a:rPr>
            <a:t>SAMOSTOJNI SISTEMI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 dirty="0">
              <a:solidFill>
                <a:srgbClr val="FF0000"/>
              </a:solidFill>
            </a:rPr>
            <a:t> (mehansko delo ali električna energija)</a:t>
          </a:r>
        </a:p>
      </dsp:txBody>
      <dsp:txXfrm rot="10800000">
        <a:off x="3831741" y="288584"/>
        <a:ext cx="6587102" cy="1271425"/>
      </dsp:txXfrm>
    </dsp:sp>
    <dsp:sp modelId="{D6566EAF-07BE-4246-8BCE-C8DE3DB38E24}">
      <dsp:nvSpPr>
        <dsp:cNvPr id="0" name=""/>
        <dsp:cNvSpPr/>
      </dsp:nvSpPr>
      <dsp:spPr>
        <a:xfrm>
          <a:off x="1379752" y="0"/>
          <a:ext cx="1778630" cy="17447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44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4339E-30E9-4F9C-B691-9F7BCB848CA8}">
      <dsp:nvSpPr>
        <dsp:cNvPr id="0" name=""/>
        <dsp:cNvSpPr/>
      </dsp:nvSpPr>
      <dsp:spPr>
        <a:xfrm rot="10800000">
          <a:off x="3457264" y="2236530"/>
          <a:ext cx="6950220" cy="1375870"/>
        </a:xfrm>
        <a:prstGeom prst="homePlate">
          <a:avLst/>
        </a:prstGeom>
        <a:noFill/>
        <a:ln w="635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78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>
              <a:solidFill>
                <a:srgbClr val="FFC000"/>
              </a:solidFill>
            </a:rPr>
            <a:t>INTEGRIRANI SISTEMI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>
              <a:solidFill>
                <a:srgbClr val="FF0000"/>
              </a:solidFill>
            </a:rPr>
            <a:t>(z drugimi generatorji npr. sončne celice, </a:t>
          </a:r>
          <a:r>
            <a:rPr lang="sl-SI" sz="2400" kern="1200" dirty="0" err="1">
              <a:solidFill>
                <a:srgbClr val="FF0000"/>
              </a:solidFill>
            </a:rPr>
            <a:t>diesel</a:t>
          </a:r>
          <a:r>
            <a:rPr lang="sl-SI" sz="2400" kern="1200" dirty="0">
              <a:solidFill>
                <a:srgbClr val="FF0000"/>
              </a:solidFill>
            </a:rPr>
            <a:t> generatorji)</a:t>
          </a:r>
        </a:p>
      </dsp:txBody>
      <dsp:txXfrm rot="10800000">
        <a:off x="3801231" y="2236530"/>
        <a:ext cx="6606253" cy="1375870"/>
      </dsp:txXfrm>
    </dsp:sp>
    <dsp:sp modelId="{9901E965-D8DD-49E5-8C7E-3CB299C70A8C}">
      <dsp:nvSpPr>
        <dsp:cNvPr id="0" name=""/>
        <dsp:cNvSpPr/>
      </dsp:nvSpPr>
      <dsp:spPr>
        <a:xfrm>
          <a:off x="1402991" y="2020092"/>
          <a:ext cx="1790612" cy="17758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44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399D1-2C2C-46FD-9E50-E2E04CC4013B}">
      <dsp:nvSpPr>
        <dsp:cNvPr id="0" name=""/>
        <dsp:cNvSpPr/>
      </dsp:nvSpPr>
      <dsp:spPr>
        <a:xfrm rot="10800000">
          <a:off x="3456392" y="4320479"/>
          <a:ext cx="6974611" cy="1391221"/>
        </a:xfrm>
        <a:prstGeom prst="homePlate">
          <a:avLst/>
        </a:prstGeom>
        <a:noFill/>
        <a:ln w="63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787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kern="1200" dirty="0">
              <a:solidFill>
                <a:srgbClr val="FFC000"/>
              </a:solidFill>
            </a:rPr>
            <a:t>SISTEMI VETRNIH FARM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kern="1200" dirty="0">
              <a:solidFill>
                <a:srgbClr val="FF0000"/>
              </a:solidFill>
            </a:rPr>
            <a:t>(veliko število vetrnic povezanih v javno električno omrežje)</a:t>
          </a:r>
        </a:p>
      </dsp:txBody>
      <dsp:txXfrm rot="10800000">
        <a:off x="3804197" y="4320479"/>
        <a:ext cx="6626806" cy="1391221"/>
      </dsp:txXfrm>
    </dsp:sp>
    <dsp:sp modelId="{5A9118C2-52A9-4C3B-99FC-EF8E072695A3}">
      <dsp:nvSpPr>
        <dsp:cNvPr id="0" name=""/>
        <dsp:cNvSpPr/>
      </dsp:nvSpPr>
      <dsp:spPr>
        <a:xfrm>
          <a:off x="1424519" y="4040190"/>
          <a:ext cx="1861892" cy="18429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44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67DAD01-CADF-420E-A2CD-15E6C7A7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C442-F864-466E-82C4-EECF4F5766A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0092868-8C70-49CA-9368-1FB790EB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4ECF6C5-7476-4947-91FC-19F0D63C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E9813-6A09-47FE-8FB9-14DE84A040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032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88E3BB2-F79D-4BBB-BB3E-DA0285E4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ECD6-AA60-4E76-93D0-9C4316B5707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B9B7AF3-5E76-4313-835C-7643CCBC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905D122-1F06-479D-946E-52EB14D8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B87B-1CE9-4C0E-889A-934DBE57A4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453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8C5B21E-C7FA-4301-9553-D65B3AE8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498C-1A38-4B0E-9AED-994F4917DA9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03C132D-5BFB-4C9A-B305-430FE1AF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F81B239-80A9-4B2E-9186-717C919D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4DA4A-19AF-4226-9390-10EDD6F3CD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547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260CF6D-3142-46B1-9ABD-70E393C3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3221-AFB2-481E-9907-34099AC46D8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80D401B-E96D-42E8-AF3F-38CA96D8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ED73A17-4CAC-445C-9FC0-7BD7CA7E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20927-8050-4971-9480-2D7D687185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400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CDDEA87-6911-4414-B94D-D92B7644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64AE-22C7-4EE0-BDFC-776861362B2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C92A273-E73D-49AC-8E4C-139E9366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F295D5A-C5E0-4761-B72C-CE4673AA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4D4B4-F421-4AA3-A720-623E3DE202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323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CF8E425-A321-409F-8804-C4462043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0D55-1D8D-492B-B865-15C123C7763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0124F00-63CC-45F5-AA0A-0C9B4FFD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CA4339E-4234-4294-88B4-CF7EA51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FECD3-6E8C-41D0-9DDD-B81AFD953B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567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B659641C-67A8-446F-B7CF-E314BFB1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732-C489-482E-B4C6-AF9FB65FE96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26EECDC7-9670-4854-BB27-41FBDC7F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360AD48D-B122-486C-AE69-7DAF8091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E26B-F48C-401A-81C0-A3D72E1538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660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AA7A13D9-DA81-42E9-B535-2E7B4E14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A8DC-C4E6-4EC0-9284-43C7034295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6F93431E-867D-4F1A-8D47-99952718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33F66DBC-51D6-47B3-A17B-3E280353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585EE-0244-40FD-BF08-C1C48765B9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955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3D9337AA-BF28-4715-BA5B-E2344FCE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FC62-97B9-4B0D-B5EF-1BE2B1555C3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55248246-F9FA-4F43-B2AB-44A88EB0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1F12DECD-9CD8-4737-ABBB-193B9ECF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E6301-79DA-4F02-963A-BA39A81F3E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379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4B44F6E-C520-45B5-8FF7-A97E90D5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36B96-2A07-4473-9048-390BB071943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13DB79D-F873-4F5C-B2DA-2247EF92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732AB2F-E19A-4601-98A9-F9D84A46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3728E-98BE-4C55-AFC8-B9F42F5C8A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586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3B09421-DA43-46AC-BA4E-DFE89BB1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B164C-2002-49B2-842D-AB5C8EE18DE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11ED83A-D2A2-4C67-A5EE-F6F2AA36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A3FA83F-FC0C-465B-A8B0-B0656178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9C831-880E-4F71-9EB0-78B2986B1D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472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EBEFDF38-D00C-4F6D-85AD-90DF8A6995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4D51B8D8-4438-4A95-A847-36E4D303CD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1089C1C-087E-47BA-9696-ECA7663D8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5EC4A8-F2CA-4E76-B357-7947C9E096E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2F85FB4-548A-4AF3-9B97-1238B02B0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7CA36BD-2223-4F39-A90D-1C3E2EFD6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7F13400-FE46-4DF9-9F1F-EA1D4F73A36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TXHAkE6I0rE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nthonythomas/3404288410/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1CE4F67-E639-45E0-861E-5F137425197E}"/>
              </a:ext>
            </a:extLst>
          </p:cNvPr>
          <p:cNvSpPr txBox="1"/>
          <p:nvPr/>
        </p:nvSpPr>
        <p:spPr>
          <a:xfrm>
            <a:off x="1309315" y="1844675"/>
            <a:ext cx="5914184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dirty="0">
                <a:latin typeface="Times New Roman" panose="02020603050405020304" pitchFamily="18" charset="0"/>
                <a:cs typeface="Calibri" panose="020F0502020204030204" pitchFamily="34" charset="0"/>
              </a:rPr>
              <a:t>RAČUNALNIŠKA PREDSTAVITEV</a:t>
            </a:r>
          </a:p>
          <a:p>
            <a:pPr algn="ctr"/>
            <a:r>
              <a:rPr lang="sl-SI" altLang="sl-SI" dirty="0">
                <a:latin typeface="Times New Roman" panose="02020603050405020304" pitchFamily="18" charset="0"/>
                <a:cs typeface="Calibri" panose="020F0502020204030204" pitchFamily="34" charset="0"/>
              </a:rPr>
              <a:t> PRI MODULU TEHNOLOGIJA </a:t>
            </a:r>
            <a:r>
              <a:rPr lang="sl-SI" altLang="sl-SI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BLAGOVNIH</a:t>
            </a:r>
            <a:r>
              <a:rPr lang="sl-SI" altLang="sl-SI" dirty="0">
                <a:latin typeface="Times New Roman" panose="02020603050405020304" pitchFamily="18" charset="0"/>
                <a:cs typeface="Calibri" panose="020F0502020204030204" pitchFamily="34" charset="0"/>
              </a:rPr>
              <a:t> TOKOV</a:t>
            </a:r>
            <a:endParaRPr lang="sl-SI" altLang="sl-SI" sz="1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54" name="PoljeZBesedilom 6">
            <a:extLst>
              <a:ext uri="{FF2B5EF4-FFF2-40B4-BE49-F238E27FC236}">
                <a16:creationId xmlns:a16="http://schemas.microsoft.com/office/drawing/2014/main" id="{53462946-625D-4415-8E80-4DAEB290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6021388"/>
            <a:ext cx="289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Maribor, 27. November 2011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C0378D1A-DB49-4A26-B6D1-C82BE2F3A44D}"/>
              </a:ext>
            </a:extLst>
          </p:cNvPr>
          <p:cNvSpPr/>
          <p:nvPr/>
        </p:nvSpPr>
        <p:spPr>
          <a:xfrm>
            <a:off x="-1116632" y="2780928"/>
            <a:ext cx="1152128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VETRNE ELEKTRARNE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ljeZBesedilom 2">
            <a:extLst>
              <a:ext uri="{FF2B5EF4-FFF2-40B4-BE49-F238E27FC236}">
                <a16:creationId xmlns:a16="http://schemas.microsoft.com/office/drawing/2014/main" id="{0923460D-A389-4E07-A29C-0E2872E4D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133600"/>
            <a:ext cx="47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D54F7D4A-3B45-4B31-AF05-A93840A4A74D}"/>
              </a:ext>
            </a:extLst>
          </p:cNvPr>
          <p:cNvSpPr/>
          <p:nvPr/>
        </p:nvSpPr>
        <p:spPr>
          <a:xfrm>
            <a:off x="1115616" y="-171400"/>
            <a:ext cx="704660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PREDSTAVITEV</a:t>
            </a:r>
          </a:p>
        </p:txBody>
      </p:sp>
      <p:sp>
        <p:nvSpPr>
          <p:cNvPr id="3076" name="PoljeZBesedilom 14">
            <a:extLst>
              <a:ext uri="{FF2B5EF4-FFF2-40B4-BE49-F238E27FC236}">
                <a16:creationId xmlns:a16="http://schemas.microsoft.com/office/drawing/2014/main" id="{504A3469-0A06-439D-A4AB-016C8E9A5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6121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"/>
            </a:pPr>
            <a:r>
              <a:rPr lang="sl-SI" altLang="sl-SI" sz="3000">
                <a:solidFill>
                  <a:srgbClr val="FF0000"/>
                </a:solidFill>
              </a:rPr>
              <a:t>UVOD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sl-SI" altLang="sl-SI" sz="3000">
                <a:solidFill>
                  <a:srgbClr val="FF0000"/>
                </a:solidFill>
              </a:rPr>
              <a:t>ENERGIJA IN MOČ VETRA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sl-SI" altLang="sl-SI" sz="3000">
                <a:solidFill>
                  <a:srgbClr val="FFC000"/>
                </a:solidFill>
              </a:rPr>
              <a:t>VETRNE ELEKTRARNE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sl-SI" altLang="sl-SI" sz="3000">
                <a:solidFill>
                  <a:srgbClr val="FFFF00"/>
                </a:solidFill>
              </a:rPr>
              <a:t>ZGRADBA VETRNIE ELEKTRARNE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sl-SI" altLang="sl-SI" sz="3000">
                <a:solidFill>
                  <a:srgbClr val="92D050"/>
                </a:solidFill>
              </a:rPr>
              <a:t>NOVE OBLIKE VETRNIH ELEKTRARN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sl-SI" altLang="sl-SI" sz="3000">
                <a:solidFill>
                  <a:srgbClr val="FF33CC"/>
                </a:solidFill>
              </a:rPr>
              <a:t>SISTEMI Z VETRNICAMI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sl-SI" altLang="sl-SI" sz="3000">
                <a:solidFill>
                  <a:srgbClr val="002060"/>
                </a:solidFill>
              </a:rPr>
              <a:t>ZANIMIVOSTI</a:t>
            </a:r>
          </a:p>
          <a:p>
            <a:pPr>
              <a:buFont typeface="Wingdings" panose="05000000000000000000" pitchFamily="2" charset="2"/>
              <a:buChar char=""/>
            </a:pPr>
            <a:r>
              <a:rPr lang="sl-SI" altLang="sl-SI" sz="3000">
                <a:solidFill>
                  <a:srgbClr val="0070C0"/>
                </a:solidFill>
              </a:rPr>
              <a:t>ZAKLJUČEK</a:t>
            </a:r>
            <a:endParaRPr lang="sl-SI" altLang="sl-SI">
              <a:solidFill>
                <a:srgbClr val="0070C0"/>
              </a:solidFill>
            </a:endParaRPr>
          </a:p>
        </p:txBody>
      </p:sp>
      <p:pic>
        <p:nvPicPr>
          <p:cNvPr id="3077" name="Picture 2" descr="http://www.virginiaenergy.org/wp-content/uploads/2010/07/windfarm_full.jpg">
            <a:extLst>
              <a:ext uri="{FF2B5EF4-FFF2-40B4-BE49-F238E27FC236}">
                <a16:creationId xmlns:a16="http://schemas.microsoft.com/office/drawing/2014/main" id="{19DB7D16-CE47-43E9-A435-7CFC7EB39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3644900"/>
            <a:ext cx="44227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C:\delo\1b1\mlin.gif">
            <a:extLst>
              <a:ext uri="{FF2B5EF4-FFF2-40B4-BE49-F238E27FC236}">
                <a16:creationId xmlns:a16="http://schemas.microsoft.com/office/drawing/2014/main" id="{8B0A0699-60D7-44B2-9716-B638D9C03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341438"/>
            <a:ext cx="21605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FA6D7153-E282-4DA5-BAF4-69A606B3B275}"/>
              </a:ext>
            </a:extLst>
          </p:cNvPr>
          <p:cNvSpPr/>
          <p:nvPr/>
        </p:nvSpPr>
        <p:spPr>
          <a:xfrm>
            <a:off x="0" y="0"/>
            <a:ext cx="75491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ENERGIJA IN MOČ VETRA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00E7B6-A138-476F-A03C-2C453DDE39CD}"/>
              </a:ext>
            </a:extLst>
          </p:cNvPr>
          <p:cNvGraphicFramePr/>
          <p:nvPr/>
        </p:nvGraphicFramePr>
        <p:xfrm>
          <a:off x="179512" y="980728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jeZBesedilom 1">
            <a:extLst>
              <a:ext uri="{FF2B5EF4-FFF2-40B4-BE49-F238E27FC236}">
                <a16:creationId xmlns:a16="http://schemas.microsoft.com/office/drawing/2014/main" id="{0CFDE381-08CD-4358-9330-6720EAA86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080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88C63085-767C-4DAF-9E1D-1B96B9FA708C}"/>
              </a:ext>
            </a:extLst>
          </p:cNvPr>
          <p:cNvSpPr/>
          <p:nvPr/>
        </p:nvSpPr>
        <p:spPr>
          <a:xfrm>
            <a:off x="0" y="0"/>
            <a:ext cx="63017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VETRNE ELEKTRARNE</a:t>
            </a:r>
          </a:p>
        </p:txBody>
      </p:sp>
      <p:sp>
        <p:nvSpPr>
          <p:cNvPr id="8" name="Zaobljeni pravokotnik 7">
            <a:extLst>
              <a:ext uri="{FF2B5EF4-FFF2-40B4-BE49-F238E27FC236}">
                <a16:creationId xmlns:a16="http://schemas.microsoft.com/office/drawing/2014/main" id="{9B620BD4-8854-4AAC-86F2-CE36558ABE99}"/>
              </a:ext>
            </a:extLst>
          </p:cNvPr>
          <p:cNvSpPr/>
          <p:nvPr/>
        </p:nvSpPr>
        <p:spPr>
          <a:xfrm>
            <a:off x="774700" y="912813"/>
            <a:ext cx="2339975" cy="2562225"/>
          </a:xfrm>
          <a:prstGeom prst="roundRect">
            <a:avLst/>
          </a:prstGeom>
          <a:blipFill rotWithShape="0">
            <a:blip r:embed="rId2" cstate="print"/>
            <a:stretch>
              <a:fillRect/>
            </a:stretch>
          </a:blipFill>
          <a:ln w="63500"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Prostoročno 8">
            <a:extLst>
              <a:ext uri="{FF2B5EF4-FFF2-40B4-BE49-F238E27FC236}">
                <a16:creationId xmlns:a16="http://schemas.microsoft.com/office/drawing/2014/main" id="{35DE5B29-1FD8-41F8-9C14-F1E47570F586}"/>
              </a:ext>
            </a:extLst>
          </p:cNvPr>
          <p:cNvSpPr/>
          <p:nvPr/>
        </p:nvSpPr>
        <p:spPr>
          <a:xfrm>
            <a:off x="690563" y="3565525"/>
            <a:ext cx="2339975" cy="866775"/>
          </a:xfrm>
          <a:custGeom>
            <a:avLst/>
            <a:gdLst>
              <a:gd name="connsiteX0" fmla="*/ 0 w 2339254"/>
              <a:gd name="connsiteY0" fmla="*/ 0 h 867863"/>
              <a:gd name="connsiteX1" fmla="*/ 2339254 w 2339254"/>
              <a:gd name="connsiteY1" fmla="*/ 0 h 867863"/>
              <a:gd name="connsiteX2" fmla="*/ 2339254 w 2339254"/>
              <a:gd name="connsiteY2" fmla="*/ 867863 h 867863"/>
              <a:gd name="connsiteX3" fmla="*/ 0 w 2339254"/>
              <a:gd name="connsiteY3" fmla="*/ 867863 h 867863"/>
              <a:gd name="connsiteX4" fmla="*/ 0 w 2339254"/>
              <a:gd name="connsiteY4" fmla="*/ 0 h 86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254" h="867863">
                <a:moveTo>
                  <a:pt x="0" y="0"/>
                </a:moveTo>
                <a:lnTo>
                  <a:pt x="2339254" y="0"/>
                </a:lnTo>
                <a:lnTo>
                  <a:pt x="2339254" y="867863"/>
                </a:lnTo>
                <a:lnTo>
                  <a:pt x="0" y="8678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2240" tIns="142240" rIns="142240" bIns="0" spcCol="1270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sl-SI" sz="2000" dirty="0">
                <a:solidFill>
                  <a:srgbClr val="7030A0"/>
                </a:solidFill>
              </a:rPr>
              <a:t>Vetrna elektrarna je elektroenergetski objekt</a:t>
            </a:r>
          </a:p>
        </p:txBody>
      </p:sp>
      <p:sp>
        <p:nvSpPr>
          <p:cNvPr id="10" name="Zaobljeni pravokotnik 9">
            <a:extLst>
              <a:ext uri="{FF2B5EF4-FFF2-40B4-BE49-F238E27FC236}">
                <a16:creationId xmlns:a16="http://schemas.microsoft.com/office/drawing/2014/main" id="{129422CC-CFFE-4423-B354-84450A20B680}"/>
              </a:ext>
            </a:extLst>
          </p:cNvPr>
          <p:cNvSpPr/>
          <p:nvPr/>
        </p:nvSpPr>
        <p:spPr>
          <a:xfrm>
            <a:off x="3346450" y="1317625"/>
            <a:ext cx="2338388" cy="1611313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  <a:ln w="63500" cmpd="dbl"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Prostoročno 10">
            <a:extLst>
              <a:ext uri="{FF2B5EF4-FFF2-40B4-BE49-F238E27FC236}">
                <a16:creationId xmlns:a16="http://schemas.microsoft.com/office/drawing/2014/main" id="{ABE8F054-E06A-4400-9481-E43E927E95D5}"/>
              </a:ext>
            </a:extLst>
          </p:cNvPr>
          <p:cNvSpPr/>
          <p:nvPr/>
        </p:nvSpPr>
        <p:spPr>
          <a:xfrm>
            <a:off x="3348038" y="2762250"/>
            <a:ext cx="2339975" cy="866775"/>
          </a:xfrm>
          <a:custGeom>
            <a:avLst/>
            <a:gdLst>
              <a:gd name="connsiteX0" fmla="*/ 0 w 2339254"/>
              <a:gd name="connsiteY0" fmla="*/ 0 h 867863"/>
              <a:gd name="connsiteX1" fmla="*/ 2339254 w 2339254"/>
              <a:gd name="connsiteY1" fmla="*/ 0 h 867863"/>
              <a:gd name="connsiteX2" fmla="*/ 2339254 w 2339254"/>
              <a:gd name="connsiteY2" fmla="*/ 867863 h 867863"/>
              <a:gd name="connsiteX3" fmla="*/ 0 w 2339254"/>
              <a:gd name="connsiteY3" fmla="*/ 867863 h 867863"/>
              <a:gd name="connsiteX4" fmla="*/ 0 w 2339254"/>
              <a:gd name="connsiteY4" fmla="*/ 0 h 86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254" h="867863">
                <a:moveTo>
                  <a:pt x="0" y="0"/>
                </a:moveTo>
                <a:lnTo>
                  <a:pt x="2339254" y="0"/>
                </a:lnTo>
                <a:lnTo>
                  <a:pt x="2339254" y="867863"/>
                </a:lnTo>
                <a:lnTo>
                  <a:pt x="0" y="8678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91592" tIns="291592" rIns="291592" bIns="0" spcCol="1270"/>
          <a:lstStyle/>
          <a:p>
            <a:pPr algn="ctr" defTabSz="18224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sl-SI" sz="4100" dirty="0"/>
          </a:p>
        </p:txBody>
      </p:sp>
      <p:sp>
        <p:nvSpPr>
          <p:cNvPr id="12" name="Zaobljeni pravokotnik 11">
            <a:extLst>
              <a:ext uri="{FF2B5EF4-FFF2-40B4-BE49-F238E27FC236}">
                <a16:creationId xmlns:a16="http://schemas.microsoft.com/office/drawing/2014/main" id="{77206712-9FC2-4091-81C3-C24B59ACCE20}"/>
              </a:ext>
            </a:extLst>
          </p:cNvPr>
          <p:cNvSpPr/>
          <p:nvPr/>
        </p:nvSpPr>
        <p:spPr>
          <a:xfrm>
            <a:off x="6110288" y="946150"/>
            <a:ext cx="2170112" cy="2536825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  <a:ln w="63500"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Prostoročno 12">
            <a:extLst>
              <a:ext uri="{FF2B5EF4-FFF2-40B4-BE49-F238E27FC236}">
                <a16:creationId xmlns:a16="http://schemas.microsoft.com/office/drawing/2014/main" id="{0B6CD3B6-6D09-4B86-9EE9-FF3CEA70DA55}"/>
              </a:ext>
            </a:extLst>
          </p:cNvPr>
          <p:cNvSpPr/>
          <p:nvPr/>
        </p:nvSpPr>
        <p:spPr>
          <a:xfrm>
            <a:off x="6024563" y="3487738"/>
            <a:ext cx="2339975" cy="868362"/>
          </a:xfrm>
          <a:custGeom>
            <a:avLst/>
            <a:gdLst>
              <a:gd name="connsiteX0" fmla="*/ 0 w 2339254"/>
              <a:gd name="connsiteY0" fmla="*/ 0 h 867863"/>
              <a:gd name="connsiteX1" fmla="*/ 2339254 w 2339254"/>
              <a:gd name="connsiteY1" fmla="*/ 0 h 867863"/>
              <a:gd name="connsiteX2" fmla="*/ 2339254 w 2339254"/>
              <a:gd name="connsiteY2" fmla="*/ 867863 h 867863"/>
              <a:gd name="connsiteX3" fmla="*/ 0 w 2339254"/>
              <a:gd name="connsiteY3" fmla="*/ 867863 h 867863"/>
              <a:gd name="connsiteX4" fmla="*/ 0 w 2339254"/>
              <a:gd name="connsiteY4" fmla="*/ 0 h 86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254" h="867863">
                <a:moveTo>
                  <a:pt x="0" y="0"/>
                </a:moveTo>
                <a:lnTo>
                  <a:pt x="2339254" y="0"/>
                </a:lnTo>
                <a:lnTo>
                  <a:pt x="2339254" y="867863"/>
                </a:lnTo>
                <a:lnTo>
                  <a:pt x="0" y="8678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2240" tIns="142240" rIns="142240" bIns="0" spcCol="1270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sl-SI" sz="2000" dirty="0">
                <a:solidFill>
                  <a:srgbClr val="7030A0"/>
                </a:solidFill>
              </a:rPr>
              <a:t>Mlini na veter so v starih časih nadomeščali vetrne elektrarne</a:t>
            </a:r>
          </a:p>
        </p:txBody>
      </p:sp>
      <p:sp>
        <p:nvSpPr>
          <p:cNvPr id="14" name="Zaobljeni pravokotnik 13">
            <a:extLst>
              <a:ext uri="{FF2B5EF4-FFF2-40B4-BE49-F238E27FC236}">
                <a16:creationId xmlns:a16="http://schemas.microsoft.com/office/drawing/2014/main" id="{BBD0D2D8-B531-415F-84ED-4B0618FF1B48}"/>
              </a:ext>
            </a:extLst>
          </p:cNvPr>
          <p:cNvSpPr/>
          <p:nvPr/>
        </p:nvSpPr>
        <p:spPr>
          <a:xfrm>
            <a:off x="3346450" y="3898900"/>
            <a:ext cx="2338388" cy="2159000"/>
          </a:xfrm>
          <a:prstGeom prst="roundRect">
            <a:avLst/>
          </a:prstGeom>
          <a:blipFill rotWithShape="0">
            <a:blip r:embed="rId5" cstate="print"/>
            <a:stretch>
              <a:fillRect/>
            </a:stretch>
          </a:blipFill>
          <a:ln w="63500" cmpd="dbl"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Prostoročno 14">
            <a:extLst>
              <a:ext uri="{FF2B5EF4-FFF2-40B4-BE49-F238E27FC236}">
                <a16:creationId xmlns:a16="http://schemas.microsoft.com/office/drawing/2014/main" id="{5F45F7F9-7935-4AD6-A0B7-58C4833625B2}"/>
              </a:ext>
            </a:extLst>
          </p:cNvPr>
          <p:cNvSpPr/>
          <p:nvPr/>
        </p:nvSpPr>
        <p:spPr>
          <a:xfrm>
            <a:off x="3346450" y="5989638"/>
            <a:ext cx="2338388" cy="868362"/>
          </a:xfrm>
          <a:custGeom>
            <a:avLst/>
            <a:gdLst>
              <a:gd name="connsiteX0" fmla="*/ 0 w 2339254"/>
              <a:gd name="connsiteY0" fmla="*/ 0 h 867863"/>
              <a:gd name="connsiteX1" fmla="*/ 2339254 w 2339254"/>
              <a:gd name="connsiteY1" fmla="*/ 0 h 867863"/>
              <a:gd name="connsiteX2" fmla="*/ 2339254 w 2339254"/>
              <a:gd name="connsiteY2" fmla="*/ 867863 h 867863"/>
              <a:gd name="connsiteX3" fmla="*/ 0 w 2339254"/>
              <a:gd name="connsiteY3" fmla="*/ 867863 h 867863"/>
              <a:gd name="connsiteX4" fmla="*/ 0 w 2339254"/>
              <a:gd name="connsiteY4" fmla="*/ 0 h 86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254" h="867863">
                <a:moveTo>
                  <a:pt x="0" y="0"/>
                </a:moveTo>
                <a:lnTo>
                  <a:pt x="2339254" y="0"/>
                </a:lnTo>
                <a:lnTo>
                  <a:pt x="2339254" y="867863"/>
                </a:lnTo>
                <a:lnTo>
                  <a:pt x="0" y="8678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2240" tIns="142240" rIns="142240" bIns="0" spcCol="1270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sl-SI" sz="2000" dirty="0">
                <a:solidFill>
                  <a:srgbClr val="FFFF00"/>
                </a:solidFill>
              </a:rPr>
              <a:t>Mala vetrna elektrarna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0F95C54-C652-4788-8AA9-1F9D2A227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213100"/>
            <a:ext cx="208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solidFill>
                  <a:srgbClr val="FFFF00"/>
                </a:solidFill>
              </a:rPr>
              <a:t>Vetrna elektrarna</a:t>
            </a:r>
          </a:p>
        </p:txBody>
      </p:sp>
      <p:sp>
        <p:nvSpPr>
          <p:cNvPr id="5133" name="PoljeZBesedilom 2">
            <a:extLst>
              <a:ext uri="{FF2B5EF4-FFF2-40B4-BE49-F238E27FC236}">
                <a16:creationId xmlns:a16="http://schemas.microsoft.com/office/drawing/2014/main" id="{FBB07DD7-1A90-4A4B-B931-08A7A251F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23850"/>
            <a:ext cx="169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>
                <a:solidFill>
                  <a:srgbClr val="FF0000"/>
                </a:solidFill>
                <a:hlinkClick r:id="rId6"/>
              </a:rPr>
              <a:t>TURBINA</a:t>
            </a:r>
            <a:endParaRPr lang="sl-SI" altLang="sl-SI" sz="3200">
              <a:solidFill>
                <a:srgbClr val="FF0000"/>
              </a:solidFill>
            </a:endParaRP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FD9CC9A3-FD07-468D-A661-A9CB78291F18}"/>
              </a:ext>
            </a:extLst>
          </p:cNvPr>
          <p:cNvSpPr/>
          <p:nvPr/>
        </p:nvSpPr>
        <p:spPr>
          <a:xfrm>
            <a:off x="3419475" y="4076700"/>
            <a:ext cx="647700" cy="86518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2C168779-1357-41F5-990F-05E5CFF7B951}"/>
              </a:ext>
            </a:extLst>
          </p:cNvPr>
          <p:cNvSpPr/>
          <p:nvPr/>
        </p:nvSpPr>
        <p:spPr>
          <a:xfrm>
            <a:off x="-96799" y="-171400"/>
            <a:ext cx="92680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ZGRADBA VETRNE ELEKTRARNE</a:t>
            </a:r>
          </a:p>
        </p:txBody>
      </p:sp>
      <p:pic>
        <p:nvPicPr>
          <p:cNvPr id="6147" name="Picture 2" descr="http://www.alternative-energy-news.info/images/technical/wind-turbine.jpg">
            <a:extLst>
              <a:ext uri="{FF2B5EF4-FFF2-40B4-BE49-F238E27FC236}">
                <a16:creationId xmlns:a16="http://schemas.microsoft.com/office/drawing/2014/main" id="{351BB174-6FF9-4AE3-9812-E490BED32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544353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PoljeZBesedilom 1">
            <a:extLst>
              <a:ext uri="{FF2B5EF4-FFF2-40B4-BE49-F238E27FC236}">
                <a16:creationId xmlns:a16="http://schemas.microsoft.com/office/drawing/2014/main" id="{F437F91A-4F22-4F21-A86F-1EB416095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63" y="908050"/>
            <a:ext cx="337343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1.) lopatice</a:t>
            </a:r>
          </a:p>
          <a:p>
            <a:r>
              <a:rPr lang="sl-SI" altLang="sl-SI" sz="2400"/>
              <a:t>2.) rotor</a:t>
            </a:r>
          </a:p>
          <a:p>
            <a:r>
              <a:rPr lang="sl-SI" altLang="sl-SI" sz="2400"/>
              <a:t>3.) gred</a:t>
            </a:r>
          </a:p>
          <a:p>
            <a:r>
              <a:rPr lang="sl-SI" altLang="sl-SI" sz="2400"/>
              <a:t>4.) zavora</a:t>
            </a:r>
          </a:p>
          <a:p>
            <a:r>
              <a:rPr lang="sl-SI" altLang="sl-SI" sz="2400"/>
              <a:t>5.) gred za nizke hitrosti</a:t>
            </a:r>
          </a:p>
          <a:p>
            <a:r>
              <a:rPr lang="sl-SI" altLang="sl-SI" sz="2400"/>
              <a:t>6.) menjalnik</a:t>
            </a:r>
          </a:p>
          <a:p>
            <a:r>
              <a:rPr lang="sl-SI" altLang="sl-SI" sz="2400"/>
              <a:t>7.) generator</a:t>
            </a:r>
          </a:p>
          <a:p>
            <a:r>
              <a:rPr lang="sl-SI" altLang="sl-SI" sz="2400"/>
              <a:t>8.) nadzor</a:t>
            </a:r>
          </a:p>
          <a:p>
            <a:r>
              <a:rPr lang="sl-SI" altLang="sl-SI" sz="2400"/>
              <a:t>9.) vetromer</a:t>
            </a:r>
          </a:p>
          <a:p>
            <a:r>
              <a:rPr lang="sl-SI" altLang="sl-SI" sz="2400"/>
              <a:t>10.) smer vetra</a:t>
            </a:r>
          </a:p>
          <a:p>
            <a:r>
              <a:rPr lang="sl-SI" altLang="sl-SI" sz="2400"/>
              <a:t>11.) kabina</a:t>
            </a:r>
          </a:p>
          <a:p>
            <a:r>
              <a:rPr lang="sl-SI" altLang="sl-SI" sz="2400"/>
              <a:t>12.) gred za velike hitrosti</a:t>
            </a:r>
          </a:p>
          <a:p>
            <a:r>
              <a:rPr lang="sl-SI" altLang="sl-SI" sz="2400"/>
              <a:t>13.) nihajni pogon</a:t>
            </a:r>
          </a:p>
          <a:p>
            <a:r>
              <a:rPr lang="sl-SI" altLang="sl-SI" sz="2400"/>
              <a:t>14.) yaw motor</a:t>
            </a:r>
          </a:p>
          <a:p>
            <a:r>
              <a:rPr lang="sl-SI" altLang="sl-SI" sz="2400"/>
              <a:t>15.) stolp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F9E1842A-458C-45F5-B863-0FAEC626B499}"/>
              </a:ext>
            </a:extLst>
          </p:cNvPr>
          <p:cNvSpPr/>
          <p:nvPr/>
        </p:nvSpPr>
        <p:spPr>
          <a:xfrm>
            <a:off x="0" y="-99392"/>
            <a:ext cx="624722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NOVE OBLIKE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VETRNIH ELEKTRARN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BE2D1F-853C-44B2-80E5-8A7C1F5389A6}"/>
              </a:ext>
            </a:extLst>
          </p:cNvPr>
          <p:cNvGraphicFramePr/>
          <p:nvPr/>
        </p:nvGraphicFramePr>
        <p:xfrm>
          <a:off x="179512" y="1556792"/>
          <a:ext cx="8856984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FEFA1838-3134-4941-8EF0-96C7F5C7C772}"/>
              </a:ext>
            </a:extLst>
          </p:cNvPr>
          <p:cNvSpPr/>
          <p:nvPr/>
        </p:nvSpPr>
        <p:spPr>
          <a:xfrm>
            <a:off x="0" y="-99392"/>
            <a:ext cx="68319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SISTEMI Z VETRNICAMI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7650E8F-1D7D-4FC2-B41C-3D87E798CA5C}"/>
              </a:ext>
            </a:extLst>
          </p:cNvPr>
          <p:cNvGraphicFramePr/>
          <p:nvPr/>
        </p:nvGraphicFramePr>
        <p:xfrm>
          <a:off x="-1404664" y="692696"/>
          <a:ext cx="1202533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8167B7E7-076F-4244-87F7-0C6155E3EFFA}"/>
              </a:ext>
            </a:extLst>
          </p:cNvPr>
          <p:cNvSpPr/>
          <p:nvPr/>
        </p:nvSpPr>
        <p:spPr>
          <a:xfrm>
            <a:off x="0" y="-99392"/>
            <a:ext cx="40741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ZANIMIVOSTI</a:t>
            </a:r>
          </a:p>
        </p:txBody>
      </p:sp>
      <p:sp>
        <p:nvSpPr>
          <p:cNvPr id="9219" name="PoljeZBesedilom 2">
            <a:extLst>
              <a:ext uri="{FF2B5EF4-FFF2-40B4-BE49-F238E27FC236}">
                <a16:creationId xmlns:a16="http://schemas.microsoft.com/office/drawing/2014/main" id="{C685E041-2264-4D5C-A2E2-1BA980B0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981075"/>
            <a:ext cx="8856662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Vetrnim turbinam pravimo tudi ''aerogeneratorji'‘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 več vetrnim elektrarnam postavljenih skupaj pa ''vetrna polja''.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Najprimernejša hitrost za večino vetrnih turbin je en obrat na tri do štiri sekunde.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Vetrne elektrarne niso zanesljiv vir električne energije zato ob njih potrebujemo tudi elektrarne na druge pogonske vire.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Elektrike žal ni mogoče učinkovito shraniti.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Ponekod vetrne elektrarne občasno zaustavijo, ker odsevi sončnih žarkov od njihovih kril povzročajo močne svetlobne bliske, ki moteče delujejo na ljudi v bližini- sprožijo lahko celo glavobol.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Vetrne elektrarne med delovanjem ne izpuščajo toplogrednih plinov.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 Vetrne elektrarne so hrupne in precej nevarne za ptice poleg tega pa kazijo videz pokrajine.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Velikanska vetrna turbina pri mestu Emden v Nemčiji ima premer kril 126 metrov in daje 7 MW elektrike.</a:t>
            </a:r>
          </a:p>
          <a:p>
            <a:endParaRPr lang="sl-SI" altLang="sl-SI"/>
          </a:p>
        </p:txBody>
      </p:sp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F854817D-1F37-422F-B71B-58244994B020}"/>
              </a:ext>
            </a:extLst>
          </p:cNvPr>
          <p:cNvSpPr/>
          <p:nvPr/>
        </p:nvSpPr>
        <p:spPr>
          <a:xfrm>
            <a:off x="0" y="0"/>
            <a:ext cx="33794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ZAKLJUČEK</a:t>
            </a:r>
          </a:p>
        </p:txBody>
      </p:sp>
      <p:pic>
        <p:nvPicPr>
          <p:cNvPr id="10244" name="Picture 2" descr="Earth-20-june.gif (11117 bytes)">
            <a:extLst>
              <a:ext uri="{FF2B5EF4-FFF2-40B4-BE49-F238E27FC236}">
                <a16:creationId xmlns:a16="http://schemas.microsoft.com/office/drawing/2014/main" id="{4AAC0E64-2351-4BC3-A797-3A35EC9272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4813"/>
            <a:ext cx="20161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Pravokotnik 3">
            <a:extLst>
              <a:ext uri="{FF2B5EF4-FFF2-40B4-BE49-F238E27FC236}">
                <a16:creationId xmlns:a16="http://schemas.microsoft.com/office/drawing/2014/main" id="{428F9139-7942-41D8-9114-97ADCA619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37063"/>
            <a:ext cx="8712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4000">
                <a:solidFill>
                  <a:srgbClr val="FFC000"/>
                </a:solidFill>
                <a:latin typeface="Alibi"/>
              </a:rPr>
              <a:t>Rešimo Zemljo z uporabo vetrnih elektrarn in s tem zmanjšajmo proizvodnjo toplogrednih plinov !!</a:t>
            </a:r>
          </a:p>
        </p:txBody>
      </p:sp>
      <p:pic>
        <p:nvPicPr>
          <p:cNvPr id="10246" name="Picture 4" descr="windmill">
            <a:hlinkClick r:id="rId3" tooltip="windmill by wabberjocky, on Flickr"/>
            <a:extLst>
              <a:ext uri="{FF2B5EF4-FFF2-40B4-BE49-F238E27FC236}">
                <a16:creationId xmlns:a16="http://schemas.microsoft.com/office/drawing/2014/main" id="{205B5967-D662-48CA-A7C1-100EC1E74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18669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Alibi</vt:lpstr>
      <vt:lpstr>Arial</vt:lpstr>
      <vt:lpstr>Calibri</vt:lpstr>
      <vt:lpstr>Times New Roman</vt:lpstr>
      <vt:lpstr>Wingdings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2019-06-03T09:12:19Z</dcterms:created>
  <dcterms:modified xsi:type="dcterms:W3CDTF">2019-06-03T09:12:19Z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