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13"/>
  </p:notesMasterIdLst>
  <p:sldIdLst>
    <p:sldId id="269" r:id="rId2"/>
    <p:sldId id="258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60"/>
  </p:normalViewPr>
  <p:slideViewPr>
    <p:cSldViewPr>
      <p:cViewPr varScale="1">
        <p:scale>
          <a:sx n="154" d="100"/>
          <a:sy n="154" d="100"/>
        </p:scale>
        <p:origin x="3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92AA291D-D5D8-4685-8DD9-69C1B03953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705E6AFC-5FDB-430A-8661-C5FCF90D19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20E874-210E-4F3B-A779-32007E0D8D6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5CF699A9-DEE9-4816-91A4-ED8B20D593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64852503-D080-47F3-A248-B98B23CD9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A3739E95-31F6-48A0-B7E3-BBEDAC9B51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A0C9E611-9167-4025-8CA1-77744F5363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6095D7-B248-4041-824C-91C90BECF3D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grada stranske slike 1">
            <a:extLst>
              <a:ext uri="{FF2B5EF4-FFF2-40B4-BE49-F238E27FC236}">
                <a16:creationId xmlns:a16="http://schemas.microsoft.com/office/drawing/2014/main" id="{B9D88CC9-1918-457D-B3C6-0186E12B61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Ograda opomb 2">
            <a:extLst>
              <a:ext uri="{FF2B5EF4-FFF2-40B4-BE49-F238E27FC236}">
                <a16:creationId xmlns:a16="http://schemas.microsoft.com/office/drawing/2014/main" id="{23E693E7-5C73-4859-9FD4-D990A01C61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5604" name="Ograda številke diapozitiva 3">
            <a:extLst>
              <a:ext uri="{FF2B5EF4-FFF2-40B4-BE49-F238E27FC236}">
                <a16:creationId xmlns:a16="http://schemas.microsoft.com/office/drawing/2014/main" id="{95AE2744-13C7-4B86-85F7-4F0B852519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05F7CA-4BC2-4F50-92E8-632F24993C93}" type="slidenum">
              <a:rPr lang="sl-SI" altLang="sl-SI"/>
              <a:pPr/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01C6DD9-AA8D-4A58-8835-3FD27505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E953D-D189-424E-A84A-D5FC88DFB5B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69819F2-3195-4F34-8925-65C56F8E7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096A300-64E9-407B-91FF-FF1B0F418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0E5A5-961D-40B0-BD75-41EAD613AA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526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CF3C4BF-E835-42A8-A2ED-B54733F5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D115-9E26-44E3-B434-A8C175D64EA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BA4BB6F-682F-4478-8E8C-FDC98DFAA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69E06F2-8E69-4551-84F5-803770E4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2ABC0-E05E-40AD-B929-506FAB4334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942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7138D3E-78B6-454D-988A-A779D0F0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6C8A-EE42-41B7-BC7F-EDB260AB895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333616E-9820-4BAC-921E-EE44992C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71EEF2F-9B3A-4460-95FD-497CCEC1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E92A3-D344-4C66-A60A-6900DA1F63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945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08D71DB-BD33-4C5E-A6C0-90CBECAD4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8EB08-A6B9-4D36-9D33-59F4839D8C6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51886CD-17A2-4093-A157-50D2EF8F8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845A716-0CE7-4ABB-8C5C-742F12588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8E81E-4341-4793-9BA1-678176ABB9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500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281D533-6D83-481B-ABE6-1B0AD234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615C-DA12-4CD4-9460-D748CA42FAF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18A789E-95A4-4DDF-9E96-A15B0669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8070681-7B7E-4660-97BC-1E4DAFE4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A0C2-E6AB-4A22-A4C7-38EBC1FE61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964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23880D43-1D53-40C9-85EB-40F255BB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C5A0-CADA-49FF-AEDA-694963FEDA8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55A3944-D39F-4F7E-93FF-C0FC55CB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9505A684-3725-40A0-BACD-AB523BFC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9CCC1-36F8-4666-8A4C-446F215581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6207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39354955-EBE9-44D0-A7CA-81FF06834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6C4D6-5FF4-41D2-A887-301A4964CB2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E33C1B6C-A80A-4DF6-9BBC-B60A309E5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C976FD79-A821-4FD0-935F-A2F3D775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29B98-9A6D-4DB8-8491-12680AA81C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775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F06C2106-546D-4A22-9E9D-142E55D2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BEDAB-B656-4E21-A8AD-E39DB1ED8F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BC83D12A-8A76-4703-A601-329F0673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73CD153F-F944-4D5B-BB00-F2838420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93A64-1CD3-443E-9866-A623E039A6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366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ABFBCEE3-0937-43AE-A079-BD348D1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6033C-15BD-44E3-B184-D9D8736283E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2468C8E0-A854-4ADE-AE48-720EAF6D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E0FE2F7A-E1D9-4712-AA01-8F1542F3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91BAD-0E06-4E1A-AFDD-7B0DC8167E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7105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83E3449D-1489-4ACD-94F3-D08B9C71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695E5-C149-4AB0-BB24-7CFD5ABA5EB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64EC1888-2B2B-4B9D-BC8A-ED4EA70D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094529A8-C039-4412-945C-3D2A0A9A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2D090-C84F-48AB-9606-EA56800896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8179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D6D29849-C213-4B9E-8ED6-9FAB51AB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830A-64FF-4EA7-AE65-8E74D0D1EC4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C3A0304D-580E-48CE-92F4-0CB47EB87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20034828-44B7-4509-9A37-15CBC0A7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BB10F-6EF9-4C48-AD1F-9ABE91D023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94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5C02F76A-C3F7-476F-8F99-8A1EF3AE75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EB823CDE-3D79-4F96-8ABA-0754507BEC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AE39568-054C-410F-BEE7-31975C0E1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524F13-A376-4AC2-B2DA-01BE34FAF0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D1BB7AF-4606-43D7-90DD-1066570ED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E7BD8FC-1608-48DC-A600-0A1A3C0BA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B3F01D8-D140-475D-9F20-AAC4496A086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ks.nm.edus.si/Seminarskenaloge/Seminarska_naloga_Janez_Virtic/wanklovmotor1.htm" TargetMode="External"/><Relationship Id="rId2" Type="http://schemas.openxmlformats.org/officeDocument/2006/relationships/hyperlink" Target="http://www.avtoin.com/showgrp.php?page=2&amp;sort=&amp;catID=5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CDA56B0C-040B-44BA-ABD3-5A92E2C10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89138"/>
            <a:ext cx="7989888" cy="1611312"/>
          </a:xfrm>
        </p:spPr>
        <p:txBody>
          <a:bodyPr/>
          <a:lstStyle/>
          <a:p>
            <a:endParaRPr lang="sl-SI" altLang="sl-SI">
              <a:solidFill>
                <a:srgbClr val="00B0F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4BDD878-3C69-4E0C-95F9-113508D73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5229225"/>
            <a:ext cx="4968875" cy="1152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13317" name="PoljeZBesedilom 7">
            <a:extLst>
              <a:ext uri="{FF2B5EF4-FFF2-40B4-BE49-F238E27FC236}">
                <a16:creationId xmlns:a16="http://schemas.microsoft.com/office/drawing/2014/main" id="{0A22B174-0E1F-4638-B6D2-B982C7FE1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6524625"/>
            <a:ext cx="2278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Šolsko leto:2013/2014</a:t>
            </a:r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1017A942-5C36-45A0-9A88-9C5C41AAFEF0}"/>
              </a:ext>
            </a:extLst>
          </p:cNvPr>
          <p:cNvSpPr/>
          <p:nvPr/>
        </p:nvSpPr>
        <p:spPr>
          <a:xfrm>
            <a:off x="1763688" y="2204864"/>
            <a:ext cx="669674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WANKLOV  </a:t>
            </a:r>
            <a:r>
              <a:rPr lang="sl-SI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MOTOr</a:t>
            </a:r>
            <a:endParaRPr lang="sl-SI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16386" name="Picture 2" descr="http://upload.wikimedia.org/wikipedia/commons/thumb/b/ba/Wankel-1.jpg/200px-Wankel-1.jpg">
            <a:extLst>
              <a:ext uri="{FF2B5EF4-FFF2-40B4-BE49-F238E27FC236}">
                <a16:creationId xmlns:a16="http://schemas.microsoft.com/office/drawing/2014/main" id="{C8171DB5-7864-4FDB-8550-6254A284A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04609">
            <a:off x="6228184" y="3356992"/>
            <a:ext cx="1905000" cy="2438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6388" name="Picture 4" descr="http://www.deol.hu/kep/6874_0.jpg">
            <a:extLst>
              <a:ext uri="{FF2B5EF4-FFF2-40B4-BE49-F238E27FC236}">
                <a16:creationId xmlns:a16="http://schemas.microsoft.com/office/drawing/2014/main" id="{DA392FA5-F74C-4123-94E6-E94584288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20748">
            <a:off x="395536" y="3068960"/>
            <a:ext cx="2228990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9BD853-213B-4FB3-A016-5376CB4B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4846638" cy="758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izumitelju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77CBFCC-74A4-4034-9C71-9E9F641EB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Rodil se je leta 1902 v mestu </a:t>
            </a:r>
            <a:r>
              <a:rPr lang="sl-SI" dirty="0" err="1"/>
              <a:t>Lahr</a:t>
            </a:r>
            <a:r>
              <a:rPr lang="sl-SI" dirty="0"/>
              <a:t> v </a:t>
            </a:r>
            <a:r>
              <a:rPr lang="sl-SI" dirty="0" err="1"/>
              <a:t>Schwartzwaldu</a:t>
            </a:r>
            <a:r>
              <a:rPr lang="sl-SI" dirty="0"/>
              <a:t>. Že kot otroka so ga zanimali motorji z notranjim izgorevanjem, ker ni dokončal študija je postavil svojo prvo delavnico leta 1924.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Zanimivosti o Wanklu: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 bil je tesno povezan z avtomobili ampak ni naredil vozniškega izpita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bil je velik ljubitelj živali, zato danes podeljujejo Wanklovo nagrado na področju zaščite živali.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  <p:pic>
        <p:nvPicPr>
          <p:cNvPr id="22532" name="Picture 2" descr="http://rotarypowercrew.files.wordpress.com/2012/07/rotary2_left.jpg">
            <a:extLst>
              <a:ext uri="{FF2B5EF4-FFF2-40B4-BE49-F238E27FC236}">
                <a16:creationId xmlns:a16="http://schemas.microsoft.com/office/drawing/2014/main" id="{350F3F9C-0A14-44E1-B831-13F0B3C43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0"/>
            <a:ext cx="1512887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>
            <a:extLst>
              <a:ext uri="{FF2B5EF4-FFF2-40B4-BE49-F238E27FC236}">
                <a16:creationId xmlns:a16="http://schemas.microsoft.com/office/drawing/2014/main" id="{85282726-91AF-4C96-A82F-F48E213B1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B0F0"/>
                </a:solidFill>
              </a:rPr>
              <a:t>VIRI: </a:t>
            </a:r>
            <a:r>
              <a:rPr lang="sl-SI" altLang="sl-SI"/>
              <a:t>	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37754DF-97A2-45DF-856F-7849EC872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000" dirty="0">
                <a:solidFill>
                  <a:schemeClr val="accent3"/>
                </a:solidFill>
                <a:hlinkClick r:id="rId2"/>
              </a:rPr>
              <a:t>http://www.avtoin.com/showgrp.php?page=2&amp;sort=&amp;catID=53</a:t>
            </a:r>
            <a:endParaRPr lang="sl-SI" sz="2000" dirty="0">
              <a:solidFill>
                <a:schemeClr val="accent3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sz="2000" dirty="0"/>
              <a:t>.</a:t>
            </a:r>
            <a:r>
              <a:rPr lang="sl-SI" sz="2000" u="sng" dirty="0">
                <a:hlinkClick r:id="rId3"/>
              </a:rPr>
              <a:t>http://www.osks.nm.edus.si/Seminarskenaloge/Seminarska_naloga_Janez_Virtic/wanklovmotor1.htm</a:t>
            </a:r>
            <a:endParaRPr lang="sl-SI" sz="2000" u="sng" dirty="0"/>
          </a:p>
          <a:p>
            <a:pPr fontAlgn="auto">
              <a:spcAft>
                <a:spcPts val="0"/>
              </a:spcAft>
              <a:defRPr/>
            </a:pPr>
            <a:r>
              <a:rPr lang="sl-SI" sz="2000" dirty="0"/>
              <a:t>.</a:t>
            </a:r>
            <a:r>
              <a:rPr lang="sl-SI" sz="2000" u="sng" dirty="0"/>
              <a:t>http://www.google.si/search?hl=sl&amp;q=WANKLOV+MOTOR&amp;btnG=Iskanje+Google&amp;meta=</a:t>
            </a:r>
            <a:endParaRPr lang="sl-SI" sz="2000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accent3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accent3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accent3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accent3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888E676C-3C78-466A-83EB-1F285316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B0F0"/>
                </a:solidFill>
              </a:rPr>
              <a:t>Kazalo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0693845-8FC0-470C-BA33-03F1FE5B5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 err="1"/>
              <a:t>1.UVOD</a:t>
            </a:r>
            <a:r>
              <a:rPr lang="sl-SI" dirty="0"/>
              <a:t> ………………………………………………………..3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 err="1"/>
              <a:t>2.DELOVANJE</a:t>
            </a:r>
            <a:r>
              <a:rPr lang="sl-SI" dirty="0"/>
              <a:t>………………………………………………………..4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3. </a:t>
            </a:r>
            <a:r>
              <a:rPr lang="sl-SI" dirty="0" err="1"/>
              <a:t>1.TAKT</a:t>
            </a:r>
            <a:r>
              <a:rPr lang="sl-SI" dirty="0"/>
              <a:t>…………………………………………………………5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4. </a:t>
            </a:r>
            <a:r>
              <a:rPr lang="sl-SI" dirty="0" err="1"/>
              <a:t>2.TAKT</a:t>
            </a:r>
            <a:r>
              <a:rPr lang="sl-SI" dirty="0"/>
              <a:t>…………………………………………………………………6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5. </a:t>
            </a:r>
            <a:r>
              <a:rPr lang="sl-SI" dirty="0" err="1"/>
              <a:t>3.TAKT</a:t>
            </a:r>
            <a:r>
              <a:rPr lang="sl-SI" dirty="0"/>
              <a:t>………………………………………………………………7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 err="1"/>
              <a:t>6.ZGRADBA</a:t>
            </a:r>
            <a:r>
              <a:rPr lang="sl-SI" dirty="0"/>
              <a:t> IN VIDEZ  MOTORJA……………………………8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 err="1"/>
              <a:t>7.DELOVNI</a:t>
            </a:r>
            <a:r>
              <a:rPr lang="sl-SI" dirty="0"/>
              <a:t> PROCES ………………………………………………..9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8. O IZUMITELJU…………………………………………………….10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 err="1"/>
              <a:t>9.VIRI</a:t>
            </a:r>
            <a:r>
              <a:rPr lang="sl-SI" dirty="0"/>
              <a:t>…………………………………………………………………………11</a:t>
            </a:r>
          </a:p>
        </p:txBody>
      </p: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FC52FC32-CA79-4C0B-8484-F105AC36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</a:t>
            </a:r>
            <a:r>
              <a:rPr lang="sl-SI" altLang="sl-SI">
                <a:solidFill>
                  <a:srgbClr val="00B0F0"/>
                </a:solidFill>
              </a:rPr>
              <a:t> UVOD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12C3359-7ED1-49EB-8905-3594AE410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Wanklov motor  (tudi Wanklov  krožni motor,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</a:t>
            </a:r>
            <a:r>
              <a:rPr lang="sl-SI" dirty="0" err="1"/>
              <a:t>Wnklov</a:t>
            </a:r>
            <a:r>
              <a:rPr lang="sl-SI" dirty="0"/>
              <a:t> rotacijski motor) je: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l-SI" dirty="0"/>
              <a:t>Motor z notranjim zgorevanjem 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l-SI" dirty="0"/>
              <a:t>Ime je dobil po izumitelju Felixu Wanklu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l-SI" dirty="0"/>
              <a:t>Velike prednost je v tem, da se bat ne giblje gor in dol, temveč se vrti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l-SI" dirty="0"/>
              <a:t>Motor je manjši, lažji in ima manj premičnih delov kot običajni motor s premočrtnim gibajočim se batom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 spd="slow"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AC5599-D4F2-4E59-A781-0C17B7453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DELOVANJE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7A7DAA8D-E4C3-41D3-BBA6-5D5FE5311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/>
              <a:t>Rotor v obliki trikotnika s konveksnimi stranicami se    vrti ohišju, ki obdaja motorno gred. </a:t>
            </a:r>
          </a:p>
        </p:txBody>
      </p:sp>
      <p:pic>
        <p:nvPicPr>
          <p:cNvPr id="16388" name="Picture 4" descr="http://www.der-wankelmotor.de/image/Technik/DiKKM-gasfuehrung.gif">
            <a:extLst>
              <a:ext uri="{FF2B5EF4-FFF2-40B4-BE49-F238E27FC236}">
                <a16:creationId xmlns:a16="http://schemas.microsoft.com/office/drawing/2014/main" id="{A47F7EA9-5412-4022-9D0D-51AB8C499F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997200"/>
            <a:ext cx="30241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">
            <a:extLst>
              <a:ext uri="{FF2B5EF4-FFF2-40B4-BE49-F238E27FC236}">
                <a16:creationId xmlns:a16="http://schemas.microsoft.com/office/drawing/2014/main" id="{B64A5071-5BDC-4ED4-85D5-CE625E3D9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6581775"/>
            <a:ext cx="3419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191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191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191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191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191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200">
                <a:latin typeface="Arial" panose="020B0604020202020204" pitchFamily="34" charset="0"/>
                <a:ea typeface="Times New Roman" panose="02020603050405020304" pitchFamily="18" charset="0"/>
              </a:rPr>
              <a:t>Slika2:Delovanje Wanklovega motorja</a:t>
            </a:r>
            <a:endParaRPr lang="sl-SI" altLang="sl-SI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5E9342-6523-4ABB-AD8B-771B1D23E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3"/>
                </a:solidFill>
              </a:rPr>
              <a:t>  </a:t>
            </a:r>
            <a:r>
              <a:rPr lang="sl-SI" dirty="0">
                <a:solidFill>
                  <a:srgbClr val="00B0F0"/>
                </a:solidFill>
              </a:rPr>
              <a:t>1. takt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E0F2231F-9B7F-4B83-B035-EA09C61D1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Pri vrtenju v smeri urinega kazalca rotor odpre vstopni kanal, zmes goriva in zraka se vsesa v komoro A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17412" name="Picture 2" descr="wankwl1.JPG (40729 bytes)">
            <a:extLst>
              <a:ext uri="{FF2B5EF4-FFF2-40B4-BE49-F238E27FC236}">
                <a16:creationId xmlns:a16="http://schemas.microsoft.com/office/drawing/2014/main" id="{190592DD-85F2-4D37-B7C9-622B09B1F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141663"/>
            <a:ext cx="3240087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Pravokotnik 4">
            <a:extLst>
              <a:ext uri="{FF2B5EF4-FFF2-40B4-BE49-F238E27FC236}">
                <a16:creationId xmlns:a16="http://schemas.microsoft.com/office/drawing/2014/main" id="{6865B919-6E13-439B-B468-EE7362E4E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6308725"/>
            <a:ext cx="1101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400"/>
              <a:t>Slika3:1.takt</a:t>
            </a: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4BA0EAA8-F15A-415E-80DB-BBD38BC4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B0F0"/>
                </a:solidFill>
              </a:rPr>
              <a:t>2. takt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00946FB8-B7A8-4E82-8DF5-1342D0E7D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Prostornina komore a se poveča in vsesa še več zmesi. Hkrati se zmanjša prostornina komore B, katere zmes se pri doseženi največji gostoti vžge.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18436" name="Picture 2" descr="wankel2.JPG (15823 bytes)">
            <a:extLst>
              <a:ext uri="{FF2B5EF4-FFF2-40B4-BE49-F238E27FC236}">
                <a16:creationId xmlns:a16="http://schemas.microsoft.com/office/drawing/2014/main" id="{407D7034-C80A-4BAF-AFB8-58A252109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213100"/>
            <a:ext cx="2316163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Pravokotnik 4">
            <a:extLst>
              <a:ext uri="{FF2B5EF4-FFF2-40B4-BE49-F238E27FC236}">
                <a16:creationId xmlns:a16="http://schemas.microsoft.com/office/drawing/2014/main" id="{405BDF0D-63DF-401D-B075-99D43F272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6488113"/>
            <a:ext cx="1144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400"/>
              <a:t>Slika4:2.takt</a:t>
            </a:r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CCE53B0D-EC2A-491A-8464-AC9F5300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B0F0"/>
                </a:solidFill>
              </a:rPr>
              <a:t>3.takt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4E2058FD-1592-4981-8F9B-FDB00080E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/>
              <a:t>Komora A doseže največjo prostornino. Hkrati zgori (eksplodira) zmes v komori B, ki potisne bat v smeri puščice. Pri zgorevanju nastali plini v prejšnjem taktu v komori C se pri tem iztisnejo skozi izstipni kanal.</a:t>
            </a:r>
          </a:p>
        </p:txBody>
      </p:sp>
      <p:pic>
        <p:nvPicPr>
          <p:cNvPr id="22530" name="Picture 2" descr="wankel3">
            <a:extLst>
              <a:ext uri="{FF2B5EF4-FFF2-40B4-BE49-F238E27FC236}">
                <a16:creationId xmlns:a16="http://schemas.microsoft.com/office/drawing/2014/main" id="{D9C0563F-F95C-4324-8F3C-A32D51678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573016"/>
            <a:ext cx="2376264" cy="30700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61" name="Pravokotnik 4">
            <a:extLst>
              <a:ext uri="{FF2B5EF4-FFF2-40B4-BE49-F238E27FC236}">
                <a16:creationId xmlns:a16="http://schemas.microsoft.com/office/drawing/2014/main" id="{57D81016-43DE-476E-9441-1E8588777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6550025"/>
            <a:ext cx="1130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1400"/>
              <a:t>Slika5:.3takt</a:t>
            </a:r>
          </a:p>
        </p:txBody>
      </p:sp>
    </p:spTree>
  </p:cSld>
  <p:clrMapOvr>
    <a:masterClrMapping/>
  </p:clrMapOvr>
  <p:transition spd="slow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F82943-D4D5-47EF-89B9-E514EC4AD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ZGRADBA  IN VIDEZ MOTORJA</a:t>
            </a: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D8A1A59B-194F-457A-9E3A-9743F6134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20484" name="Picture 2" descr="wankel_opis">
            <a:extLst>
              <a:ext uri="{FF2B5EF4-FFF2-40B4-BE49-F238E27FC236}">
                <a16:creationId xmlns:a16="http://schemas.microsoft.com/office/drawing/2014/main" id="{0AF258B3-BDCE-4079-B8C0-A7354E071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00213"/>
            <a:ext cx="2447925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Pravokotnik 4">
            <a:extLst>
              <a:ext uri="{FF2B5EF4-FFF2-40B4-BE49-F238E27FC236}">
                <a16:creationId xmlns:a16="http://schemas.microsoft.com/office/drawing/2014/main" id="{B658ACE4-3D7A-40E4-896F-4EE377F9E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453188"/>
            <a:ext cx="23510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v-SE" altLang="sl-SI" sz="1200"/>
              <a:t>slika6:.zgradba in videz motorja</a:t>
            </a:r>
            <a:endParaRPr lang="sl-SI" altLang="sl-SI" sz="1200"/>
          </a:p>
        </p:txBody>
      </p:sp>
    </p:spTree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DFC300-239E-4AA4-984A-3D1643AEB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76672"/>
            <a:ext cx="8534400" cy="75895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DELOVNI PROCES</a:t>
            </a:r>
            <a:br>
              <a:rPr lang="sl-SI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sl-SI" dirty="0">
              <a:solidFill>
                <a:schemeClr val="accent3"/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04B93B9-8D21-4D3F-B016-150D43B32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u="sng" dirty="0">
                <a:solidFill>
                  <a:srgbClr val="00B0F0"/>
                </a:solidFill>
              </a:rPr>
              <a:t>Sesanje</a:t>
            </a:r>
            <a:r>
              <a:rPr lang="sl-SI" u="sng" dirty="0"/>
              <a:t>:</a:t>
            </a:r>
            <a:r>
              <a:rPr lang="sl-SI" dirty="0"/>
              <a:t> ko eden od </a:t>
            </a:r>
            <a:r>
              <a:rPr lang="sl-SI" dirty="0" err="1"/>
              <a:t>rotorjevih</a:t>
            </a:r>
            <a:r>
              <a:rPr lang="sl-SI" dirty="0"/>
              <a:t> vogalov med drsenjem po ohišju odpre sesalni kanal,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priteka zmes bencina in zraka v komoro, katere prostornina se med vrtenjem rotorja povečuje.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u="sng" dirty="0" err="1">
                <a:solidFill>
                  <a:srgbClr val="00B0F0"/>
                </a:solidFill>
              </a:rPr>
              <a:t>Kompresija</a:t>
            </a:r>
            <a:r>
              <a:rPr lang="sl-SI" u="sng" dirty="0"/>
              <a:t>:</a:t>
            </a:r>
            <a:r>
              <a:rPr lang="sl-SI" dirty="0"/>
              <a:t> pri nadaljnjem vrtenju rotorja se prostornina komore, v kateri je zmes, manjša. Na ta način se zmes </a:t>
            </a:r>
            <a:r>
              <a:rPr lang="sl-SI" dirty="0" err="1"/>
              <a:t>komprimira</a:t>
            </a:r>
            <a:r>
              <a:rPr lang="sl-SI" dirty="0"/>
              <a:t> (stisne).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solidFill>
                  <a:srgbClr val="00B0F0"/>
                </a:solidFill>
              </a:rPr>
              <a:t>Delo:</a:t>
            </a:r>
            <a:r>
              <a:rPr lang="sl-SI" dirty="0">
                <a:solidFill>
                  <a:srgbClr val="00B0F0"/>
                </a:solidFill>
              </a:rPr>
              <a:t> </a:t>
            </a:r>
            <a:r>
              <a:rPr lang="sl-SI" dirty="0"/>
              <a:t>iskra s svečk(e) vžge zmes. Zgoreli plini se širijo in poganjajo rotor v vrtenje. Prostornina komore se spet veča.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u="sng" dirty="0">
                <a:solidFill>
                  <a:srgbClr val="00B0F0"/>
                </a:solidFill>
              </a:rPr>
              <a:t>Izpuh:</a:t>
            </a:r>
            <a:r>
              <a:rPr lang="sl-SI" dirty="0">
                <a:solidFill>
                  <a:srgbClr val="00B0F0"/>
                </a:solidFill>
              </a:rPr>
              <a:t> </a:t>
            </a:r>
            <a:r>
              <a:rPr lang="sl-SI" dirty="0"/>
              <a:t>prva tesnilna letev komore zdrsne naprej ob izpušnem kanalu in ga tako odpre.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 spd="slow">
    <p:comb dir="vert"/>
  </p:transition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393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Officeova tema</vt:lpstr>
      <vt:lpstr>PowerPoint Presentation</vt:lpstr>
      <vt:lpstr>Kazalo</vt:lpstr>
      <vt:lpstr>  UVOD</vt:lpstr>
      <vt:lpstr> DELOVANJE</vt:lpstr>
      <vt:lpstr>  1. takt</vt:lpstr>
      <vt:lpstr>2. takt</vt:lpstr>
      <vt:lpstr>3.takt</vt:lpstr>
      <vt:lpstr>ZGRADBA  IN VIDEZ MOTORJA</vt:lpstr>
      <vt:lpstr>DELOVNI PROCES </vt:lpstr>
      <vt:lpstr>O izumitelju</vt:lpstr>
      <vt:lpstr>VIRI: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2019-06-03T09:12:23Z</dcterms:created>
  <dcterms:modified xsi:type="dcterms:W3CDTF">2019-06-03T09:12:24Z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