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73" r:id="rId9"/>
    <p:sldId id="274" r:id="rId10"/>
    <p:sldId id="262" r:id="rId11"/>
    <p:sldId id="269" r:id="rId12"/>
    <p:sldId id="271" r:id="rId13"/>
    <p:sldId id="27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3" autoAdjust="0"/>
    <p:restoredTop sz="94660"/>
  </p:normalViewPr>
  <p:slideViewPr>
    <p:cSldViewPr>
      <p:cViewPr varScale="1">
        <p:scale>
          <a:sx n="154" d="100"/>
          <a:sy n="154" d="100"/>
        </p:scale>
        <p:origin x="33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FC90A3-B95B-49F7-B0C6-6CCA88276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39ED8-4FF3-4254-9F99-EBD19EAB1A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A6E41F-4D3C-47F0-A4B3-4E1A6F0590F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DA28E6-D99E-487D-90CA-731083F1E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8E0587-8DEA-4E3A-81F4-28E58D2E2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6B562-E208-4B80-AF8A-71615C8FB2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7EE50-D08F-4504-B479-677B68628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C02926F-661A-481C-842F-16D5964AD79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18C62AC-69C0-474D-8EE7-659F33377A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1F07E72-2DD2-469B-A514-4DD5BD8B1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8049A63B-43CB-40AF-8443-3C204D96C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32A1A713-90A3-404D-A028-F236351C6BDF}" type="slidenum">
              <a:rPr lang="sl-SI" altLang="sl-SI">
                <a:latin typeface="Calibri" panose="020F0502020204030204" pitchFamily="34" charset="0"/>
              </a:rPr>
              <a:pPr/>
              <a:t>18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B754BDA1-C3CE-4123-A1F2-5B5E5E647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C267B7A9-2A8C-4FCC-BA51-6EE32091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1856-B8B0-460F-BE67-7B85160A1A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0E1325F-4D90-4D38-B09F-0A8A28A4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4406A868-1327-412C-B483-2C7D53FC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C20262E-38FB-414D-86DC-CAA648FE4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388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95FDBE44-2508-4764-981F-0AF76562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4001-1DD2-43D9-B78D-EF6465E8BAF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7F217949-154B-4C23-8846-CF8D09D1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89137CF-DB86-453B-A7EB-C1E84A4C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9918-8DE3-4086-BD73-A3AD5F4DAF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53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4DD5C871-4421-4464-9A6E-FC6E9AFF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3D93-507D-4D79-8683-37B3A1E70B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73294463-A96E-49DD-82EE-B0878B03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8A0962F-B673-4F0D-A5F0-A105FA7D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1C49-941C-44BD-BA9E-EF61618F04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88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82DAE040-4AFF-4831-A7E7-5FAA6FF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5488-6C5A-4BFA-8BB5-848DF1953C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CA5867C2-1932-4D63-8AA9-DE4A817D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BF4672C4-C900-4C37-9EB9-DA9FD9C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F825B44-A315-43F6-A00D-00DC25BCD4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19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24C3BD5A-5967-4D27-92A1-01261ECD8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D183A804-1CB0-4066-B6F6-FE7294B1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F260-C5DD-404B-8E5B-43AD83D980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027C291-C5F3-4FDF-8263-49CA93A9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ABDD5096-6B2C-4121-962E-DA6A7A4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1EF64-10C4-4F08-9CB7-F314BEB293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126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65CD6FC3-0076-4C82-987D-C0D8920F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575D-1B43-4E3B-A8D9-D347573ADB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F49E5C8C-FC51-4B37-96C7-DD9DBD21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98A9B8-4C45-4493-9E8B-DB153B7B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882E8-1AED-41EE-8E6C-DE8C3E059A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423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31EA343-EBFE-44FF-B176-43A57595D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7AF65848-64F7-4B6B-8EC0-F1A61C5B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029A-F83F-4B2F-8F2A-3D8AD031D9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66AF0D4-91D8-47A8-B563-A1E73D15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A909D3-65A1-4CC3-B306-45B7F077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68D26FC8-6426-4476-B333-580479FEFD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49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5065C923-F0B5-45EC-B87F-DC1F42B9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4F98-64E1-44C3-AB00-576BC0EA6FB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51738408-F72F-46EC-8124-F85F97AB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8B2B5-2D41-4129-8253-58F0A59F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D7F0F-BF67-488D-ADC2-2234C0A72B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43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2BAF3E5B-92A7-4426-879C-8C0940B1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F7E0-3910-49E1-A159-E5E97663D1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12E01628-DBDC-45AF-AD17-83521309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D50B065-1013-4ECB-9D14-78E5E003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B7B7-B97F-432E-989D-937E44D2D6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623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96F5BA0-F4DA-4D91-AFF6-C92BA829F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09C0BAF5-709E-439D-B84E-E35F3E1E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DA75-B92D-4ED9-8F86-434C8E90AB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F5A4DF3A-2845-4217-8762-58112C73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DF9753A-9CAD-43CA-93FA-4986C877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EE10-692F-48B4-94E6-BCCDE96F74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365AE2AF-3F5D-497D-9E31-A63C1C01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E134-FD7F-48D9-AC78-83484C90DA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A0140BBF-F027-450E-9D31-C3609BBC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7B3B2B1-BDE6-4F1B-A965-0A0C05EE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8CD9-0C85-4DD7-AA19-6FF08750DB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780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70C3956-72E9-4C54-96E3-C6549361C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4229BBCE-A45B-40DA-8A25-FBC441805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3C25D28-830B-4266-A2F2-88679DA21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6D415C-CAEB-4210-B060-750DCF9685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E7A63FB-D4F8-46FA-BC13-E8070C527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1DAC-33A4-483A-8312-65CAF0F26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4E0FEB0E-1E93-4270-9F10-7C267A2D9CD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62F3C52-2D62-4598-9B7B-F73E87E7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37A611F3-C5A2-40F1-9689-40062BCB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F983A7F-BE3F-46E8-84F4-2FF24DED9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1" r:id="rId4"/>
    <p:sldLayoutId id="2147483710" r:id="rId5"/>
    <p:sldLayoutId id="2147483702" r:id="rId6"/>
    <p:sldLayoutId id="2147483703" r:id="rId7"/>
    <p:sldLayoutId id="2147483711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3040-4ACC-4C67-91A2-2AEC2C8EC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149080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armeReczny" pitchFamily="2" charset="0"/>
                <a:cs typeface="BarmeReczny" pitchFamily="2" charset="0"/>
              </a:rPr>
              <a:t>ZORNI KOT, DALJNOGLED in FOTOGRAFSKI APARAT</a:t>
            </a:r>
          </a:p>
        </p:txBody>
      </p:sp>
      <p:pic>
        <p:nvPicPr>
          <p:cNvPr id="7172" name="Picture 3" descr="img_x.php.jpg">
            <a:extLst>
              <a:ext uri="{FF2B5EF4-FFF2-40B4-BE49-F238E27FC236}">
                <a16:creationId xmlns:a16="http://schemas.microsoft.com/office/drawing/2014/main" id="{5B861E36-0C9E-4B4C-8449-9774F2884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49339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8634-A961-4525-B6E9-84244BD2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87" name="Content Placeholder 3" descr="Omegon-Telescope-AC-70-700-AZ-2.jpg">
            <a:extLst>
              <a:ext uri="{FF2B5EF4-FFF2-40B4-BE49-F238E27FC236}">
                <a16:creationId xmlns:a16="http://schemas.microsoft.com/office/drawing/2014/main" id="{47FEFF92-115E-4028-9BF6-E54196ED1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6024" r="2557" b="7816"/>
          <a:stretch>
            <a:fillRect/>
          </a:stretch>
        </p:blipFill>
        <p:spPr>
          <a:xfrm>
            <a:off x="0" y="0"/>
            <a:ext cx="9144000" cy="82597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E0F5-EB07-4270-84E8-621198B7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7411" name="Content Placeholder 3" descr="240px-Jupiter.jpg">
            <a:extLst>
              <a:ext uri="{FF2B5EF4-FFF2-40B4-BE49-F238E27FC236}">
                <a16:creationId xmlns:a16="http://schemas.microsoft.com/office/drawing/2014/main" id="{D1B8B448-D666-4AD1-AA87-E0A2E39E4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76813" cy="4976813"/>
          </a:xfrm>
        </p:spPr>
      </p:pic>
      <p:pic>
        <p:nvPicPr>
          <p:cNvPr id="17412" name="Picture 4" descr="250px-Nursery_of_New_Stars_-_GPN-2000-000972.jpg">
            <a:extLst>
              <a:ext uri="{FF2B5EF4-FFF2-40B4-BE49-F238E27FC236}">
                <a16:creationId xmlns:a16="http://schemas.microsoft.com/office/drawing/2014/main" id="{41B3F9E3-F818-4B84-A13F-5E358056D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292350"/>
            <a:ext cx="4291012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E040-E7C1-43D7-A23F-A6AF64C6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8435" name="Content Placeholder 3" descr="Pleiades_7.jpg">
            <a:extLst>
              <a:ext uri="{FF2B5EF4-FFF2-40B4-BE49-F238E27FC236}">
                <a16:creationId xmlns:a16="http://schemas.microsoft.com/office/drawing/2014/main" id="{A4B62DB9-75C1-4174-B287-5E1EDB489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1288"/>
            <a:ext cx="9144000" cy="6999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E4FD-1920-4388-81BC-2AAD857A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9459" name="Content Placeholder 3" descr="vesolje.jpg">
            <a:extLst>
              <a:ext uri="{FF2B5EF4-FFF2-40B4-BE49-F238E27FC236}">
                <a16:creationId xmlns:a16="http://schemas.microsoft.com/office/drawing/2014/main" id="{FA32ED4D-AF26-4CE7-8DF0-CF5ACC539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51200"/>
          </a:xfrm>
        </p:spPr>
      </p:pic>
      <p:pic>
        <p:nvPicPr>
          <p:cNvPr id="19460" name="Picture 4" descr="saturn.jpg">
            <a:extLst>
              <a:ext uri="{FF2B5EF4-FFF2-40B4-BE49-F238E27FC236}">
                <a16:creationId xmlns:a16="http://schemas.microsoft.com/office/drawing/2014/main" id="{E28C8A72-E548-4AFC-852D-2A7E650B0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876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AE0D-6B40-4D90-AE24-1BE2824A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latin typeface="BarmeReczny" pitchFamily="2" charset="0"/>
                <a:cs typeface="BarmeReczny" pitchFamily="2" charset="0"/>
              </a:rPr>
              <a:t>FOTOGRAFSKI APARAT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5F7AF4D-BEEB-4206-86B9-FA795E2F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r>
              <a:rPr lang="sl-SI" altLang="sl-SI">
                <a:latin typeface="BarmeReczny"/>
                <a:ea typeface="BarmeReczny"/>
                <a:cs typeface="BarmeReczny"/>
              </a:rPr>
              <a:t>Izboljšana kamera obskura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Oblektiv, film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Objektiv-&gt;zbiralna leča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-&gt;se premika-&gt;ostra  slika</a:t>
            </a: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</p:txBody>
      </p:sp>
      <p:pic>
        <p:nvPicPr>
          <p:cNvPr id="20484" name="Picture 3" descr="slika_1_Luknjicasta_kamera_.jpg">
            <a:extLst>
              <a:ext uri="{FF2B5EF4-FFF2-40B4-BE49-F238E27FC236}">
                <a16:creationId xmlns:a16="http://schemas.microsoft.com/office/drawing/2014/main" id="{01AFE968-F55C-4E2A-8D91-62DBB901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652" b="16673"/>
          <a:stretch>
            <a:fillRect/>
          </a:stretch>
        </p:blipFill>
        <p:spPr bwMode="auto">
          <a:xfrm>
            <a:off x="-180975" y="3933825"/>
            <a:ext cx="41767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slika_2_boks_kamera__.jpg">
            <a:extLst>
              <a:ext uri="{FF2B5EF4-FFF2-40B4-BE49-F238E27FC236}">
                <a16:creationId xmlns:a16="http://schemas.microsoft.com/office/drawing/2014/main" id="{063D13D3-0401-44A1-B8DF-9013554E5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2727" r="4849" b="12532"/>
          <a:stretch>
            <a:fillRect/>
          </a:stretch>
        </p:blipFill>
        <p:spPr bwMode="auto">
          <a:xfrm>
            <a:off x="3959225" y="3933825"/>
            <a:ext cx="51847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7991-4AD6-438B-B7D8-D82FA69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1507" name="Content Placeholder 3" descr="Camera_obscura_1.jpg">
            <a:extLst>
              <a:ext uri="{FF2B5EF4-FFF2-40B4-BE49-F238E27FC236}">
                <a16:creationId xmlns:a16="http://schemas.microsoft.com/office/drawing/2014/main" id="{115533F2-72F1-4D8C-90A4-88F10125F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1591" r="4002" b="-3156"/>
          <a:stretch>
            <a:fillRect/>
          </a:stretch>
        </p:blipFill>
        <p:spPr>
          <a:xfrm>
            <a:off x="0" y="-242888"/>
            <a:ext cx="9144000" cy="6858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6AEF-9AE5-43BD-AAF5-D8FC8B34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2531" name="Content Placeholder 3" descr="cmarea ops 2.jpg">
            <a:extLst>
              <a:ext uri="{FF2B5EF4-FFF2-40B4-BE49-F238E27FC236}">
                <a16:creationId xmlns:a16="http://schemas.microsoft.com/office/drawing/2014/main" id="{A56BBA1D-4CBC-45FE-9FFD-5FA7F7B47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7815262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3E72-1C1D-4212-8F4B-55252120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3555" name="Content Placeholder 3" descr="fotoaparat-canon-350d.jpg">
            <a:extLst>
              <a:ext uri="{FF2B5EF4-FFF2-40B4-BE49-F238E27FC236}">
                <a16:creationId xmlns:a16="http://schemas.microsoft.com/office/drawing/2014/main" id="{EF95DFA7-09C7-404F-936F-9FBDFA2D7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33975" cy="4525963"/>
          </a:xfrm>
        </p:spPr>
      </p:pic>
      <p:pic>
        <p:nvPicPr>
          <p:cNvPr id="23556" name="Picture 4" descr="4960999843513_01_large.jpg">
            <a:extLst>
              <a:ext uri="{FF2B5EF4-FFF2-40B4-BE49-F238E27FC236}">
                <a16:creationId xmlns:a16="http://schemas.microsoft.com/office/drawing/2014/main" id="{F6DBA2CC-7EC1-4C8D-8716-15B5735FB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7101" r="7391" b="9370"/>
          <a:stretch>
            <a:fillRect/>
          </a:stretch>
        </p:blipFill>
        <p:spPr bwMode="auto">
          <a:xfrm>
            <a:off x="2806700" y="2609850"/>
            <a:ext cx="6337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3373-4A3F-4C60-98AA-8671F61E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4579" name="Content Placeholder 3" descr="digitalni_fotoaparat_samsung_pl-65.jpg">
            <a:extLst>
              <a:ext uri="{FF2B5EF4-FFF2-40B4-BE49-F238E27FC236}">
                <a16:creationId xmlns:a16="http://schemas.microsoft.com/office/drawing/2014/main" id="{D91C56B2-2180-4CC4-8AD7-07AA56E6C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64050" cy="3546475"/>
          </a:xfrm>
        </p:spPr>
      </p:pic>
      <p:pic>
        <p:nvPicPr>
          <p:cNvPr id="24580" name="Picture 4" descr="digitalni-fotoaparati.jpg">
            <a:extLst>
              <a:ext uri="{FF2B5EF4-FFF2-40B4-BE49-F238E27FC236}">
                <a16:creationId xmlns:a16="http://schemas.microsoft.com/office/drawing/2014/main" id="{7AAD501F-F36D-49D6-BFFD-A631578D7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6" t="13136" b="9103"/>
          <a:stretch>
            <a:fillRect/>
          </a:stretch>
        </p:blipFill>
        <p:spPr bwMode="auto">
          <a:xfrm>
            <a:off x="4572000" y="3402013"/>
            <a:ext cx="4572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Digitalni-fotoaparat-NIKON-COOLPIX-L21.jpg">
            <a:extLst>
              <a:ext uri="{FF2B5EF4-FFF2-40B4-BE49-F238E27FC236}">
                <a16:creationId xmlns:a16="http://schemas.microsoft.com/office/drawing/2014/main" id="{871D2031-7F47-42C4-AA61-9336703FA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kdosplnagrr.jpg">
            <a:extLst>
              <a:ext uri="{FF2B5EF4-FFF2-40B4-BE49-F238E27FC236}">
                <a16:creationId xmlns:a16="http://schemas.microsoft.com/office/drawing/2014/main" id="{7959D66D-85AF-4603-873F-E4F2CCEB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461" r="4642" b="6461"/>
          <a:stretch>
            <a:fillRect/>
          </a:stretch>
        </p:blipFill>
        <p:spPr bwMode="auto">
          <a:xfrm>
            <a:off x="0" y="3429000"/>
            <a:ext cx="4818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712F-90CE-4864-8567-101E11FE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latin typeface="BarmeReczny" pitchFamily="2" charset="0"/>
                <a:cs typeface="BarmeReczny" pitchFamily="2" charset="0"/>
              </a:rPr>
              <a:t>KAJ JE ZORNI KOT?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A358426-7664-4507-90D1-670C1D022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BarmeReczny"/>
                <a:ea typeface="BarmeReczny"/>
                <a:cs typeface="BarmeReczny"/>
              </a:rPr>
              <a:t>Kot med dvema skrajnima točkama opazovanega predmeta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Blizu-&gt;velik zorni kot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Daleč-&gt;majhen zorni kot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Predmet povečan-&gt;povečati zorni kot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5999-423A-4EF3-B835-A4AF6D8B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19" name="Content Placeholder 3" descr="Sonce samo zanj.jpg">
            <a:extLst>
              <a:ext uri="{FF2B5EF4-FFF2-40B4-BE49-F238E27FC236}">
                <a16:creationId xmlns:a16="http://schemas.microsoft.com/office/drawing/2014/main" id="{F765AECA-CDC1-457D-8741-2A93577B9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3706" r="9689" b="5682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C86597-58F9-4E8C-8843-D0EC888D6AD9}"/>
              </a:ext>
            </a:extLst>
          </p:cNvPr>
          <p:cNvCxnSpPr/>
          <p:nvPr/>
        </p:nvCxnSpPr>
        <p:spPr>
          <a:xfrm flipH="1">
            <a:off x="3492500" y="1052513"/>
            <a:ext cx="4679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CB0C2F-0B04-4D0E-B1D4-7C43477A0E02}"/>
              </a:ext>
            </a:extLst>
          </p:cNvPr>
          <p:cNvCxnSpPr/>
          <p:nvPr/>
        </p:nvCxnSpPr>
        <p:spPr>
          <a:xfrm>
            <a:off x="3348038" y="5732463"/>
            <a:ext cx="4752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E0A79E-1BBB-4E86-ADFB-0EC0FA8A1C30}"/>
              </a:ext>
            </a:extLst>
          </p:cNvPr>
          <p:cNvCxnSpPr/>
          <p:nvPr/>
        </p:nvCxnSpPr>
        <p:spPr>
          <a:xfrm>
            <a:off x="3708400" y="1052513"/>
            <a:ext cx="0" cy="4679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D64E-6F32-4B1A-88FC-C7BBC042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43" name="Content Placeholder 3" descr="drevo.png">
            <a:extLst>
              <a:ext uri="{FF2B5EF4-FFF2-40B4-BE49-F238E27FC236}">
                <a16:creationId xmlns:a16="http://schemas.microsoft.com/office/drawing/2014/main" id="{93848320-40E0-422C-ACD6-C7C33C508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3563938" cy="4314825"/>
          </a:xfrm>
        </p:spPr>
      </p:pic>
      <p:sp>
        <p:nvSpPr>
          <p:cNvPr id="10244" name="TextBox 23">
            <a:extLst>
              <a:ext uri="{FF2B5EF4-FFF2-40B4-BE49-F238E27FC236}">
                <a16:creationId xmlns:a16="http://schemas.microsoft.com/office/drawing/2014/main" id="{B5DC0547-1020-45F1-80C9-3FC3B697CBF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483769" y="3509169"/>
            <a:ext cx="226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sz="2800">
                <a:latin typeface="BarmeReczny"/>
                <a:ea typeface="BarmeReczny"/>
                <a:cs typeface="BarmeReczny"/>
              </a:rPr>
              <a:t>ZORNI KOT</a:t>
            </a:r>
          </a:p>
        </p:txBody>
      </p:sp>
      <p:pic>
        <p:nvPicPr>
          <p:cNvPr id="10245" name="Picture 48" descr="Brez naslova.png">
            <a:extLst>
              <a:ext uri="{FF2B5EF4-FFF2-40B4-BE49-F238E27FC236}">
                <a16:creationId xmlns:a16="http://schemas.microsoft.com/office/drawing/2014/main" id="{15F4289E-B25B-4667-BDFF-BC9CA5BC3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5866" r="48425" b="12273"/>
          <a:stretch>
            <a:fillRect/>
          </a:stretch>
        </p:blipFill>
        <p:spPr bwMode="auto">
          <a:xfrm>
            <a:off x="7308850" y="3141663"/>
            <a:ext cx="679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090BF95-CE2B-43B5-AF56-92C67CB98E11}"/>
              </a:ext>
            </a:extLst>
          </p:cNvPr>
          <p:cNvCxnSpPr/>
          <p:nvPr/>
        </p:nvCxnSpPr>
        <p:spPr>
          <a:xfrm>
            <a:off x="1042988" y="1412875"/>
            <a:ext cx="6265862" cy="223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FF9267B-6C4B-4895-A224-52E79AB1A9BF}"/>
              </a:ext>
            </a:extLst>
          </p:cNvPr>
          <p:cNvCxnSpPr>
            <a:endCxn id="10245" idx="1"/>
          </p:cNvCxnSpPr>
          <p:nvPr/>
        </p:nvCxnSpPr>
        <p:spPr>
          <a:xfrm flipV="1">
            <a:off x="1116013" y="3644900"/>
            <a:ext cx="6192837" cy="237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CA5DA03-649E-44C8-B809-F8903429408B}"/>
              </a:ext>
            </a:extLst>
          </p:cNvPr>
          <p:cNvCxnSpPr/>
          <p:nvPr/>
        </p:nvCxnSpPr>
        <p:spPr>
          <a:xfrm>
            <a:off x="4284663" y="2708275"/>
            <a:ext cx="0" cy="1944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E273-AEDA-4E28-89FE-FE27D2B8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latin typeface="BarmeReczny" pitchFamily="2" charset="0"/>
                <a:cs typeface="BarmeReczny" pitchFamily="2" charset="0"/>
              </a:rPr>
              <a:t>DALJNOgled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EF4CEE1-74A6-47A9-844B-DB0D9A51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BarmeReczny"/>
                <a:ea typeface="BarmeReczny"/>
                <a:cs typeface="BarmeReczny"/>
              </a:rPr>
              <a:t>Sestava:</a:t>
            </a: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Dve leči (običajno)&gt;zbiralni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Okular: krajša </a:t>
            </a:r>
            <a:r>
              <a:rPr lang="sl-SI" altLang="sl-SI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in objektiv</a:t>
            </a:r>
            <a:r>
              <a:rPr lang="sl-SI" altLang="sl-SI" b="1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 </a:t>
            </a:r>
            <a:r>
              <a:rPr lang="sl-SI" altLang="sl-SI">
                <a:latin typeface="BarmeReczny"/>
                <a:ea typeface="BarmeReczny"/>
                <a:cs typeface="BarmeReczny"/>
              </a:rPr>
              <a:t>daljša goriščna razdalja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Vzporedni žarki-&gt;slika</a:t>
            </a:r>
          </a:p>
          <a:p>
            <a:r>
              <a:rPr lang="sl-SI" altLang="sl-SI">
                <a:latin typeface="BarmeReczny"/>
                <a:ea typeface="BarmeReczny"/>
                <a:cs typeface="BarmeReczny"/>
              </a:rPr>
              <a:t>Slika povečana, obrnjena, navidezna </a:t>
            </a: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1A67-AE28-471E-A60C-E1AFDFCC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2291" name="Content Placeholder 3" descr="img045.jpg">
            <a:extLst>
              <a:ext uri="{FF2B5EF4-FFF2-40B4-BE49-F238E27FC236}">
                <a16:creationId xmlns:a16="http://schemas.microsoft.com/office/drawing/2014/main" id="{1983ABB2-F11F-41BC-A4B4-4F798112B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263063" cy="41036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CC71-C6AA-4CF6-B498-8E69D669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latin typeface="BarmeReczny" pitchFamily="2" charset="0"/>
                <a:cs typeface="BarmeReczny" pitchFamily="2" charset="0"/>
              </a:rPr>
              <a:t>TELESKOP, Daljnogled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6AB7619-F7FF-438E-8626-6D62BED5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V Vesolje gledamo narobe obrnjeno</a:t>
            </a:r>
          </a:p>
          <a:p>
            <a:r>
              <a:rPr lang="sl-SI" altLang="sl-SI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Telesna na Zemlji-&gt; daljnogled (teleskop) s prizmami</a:t>
            </a:r>
          </a:p>
          <a:p>
            <a:r>
              <a:rPr lang="sl-SI" altLang="sl-SI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V daljnogledu(</a:t>
            </a:r>
            <a:r>
              <a:rPr lang="sl-SI" altLang="sl-SI" u="sng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teleskopu</a:t>
            </a:r>
            <a:r>
              <a:rPr lang="sl-SI" altLang="sl-SI">
                <a:solidFill>
                  <a:schemeClr val="tx1"/>
                </a:solidFill>
                <a:latin typeface="BarmeReczny"/>
                <a:ea typeface="BarmeReczny"/>
                <a:cs typeface="BarmeReczny"/>
              </a:rPr>
              <a:t>) dve prizmi-&gt;večkratni lom svetlobe-&gt; pokončna </a:t>
            </a:r>
            <a:r>
              <a:rPr lang="sl-SI" altLang="sl-SI">
                <a:latin typeface="BarmeReczny"/>
                <a:ea typeface="BarmeReczny"/>
                <a:cs typeface="BarmeReczny"/>
              </a:rPr>
              <a:t>slika</a:t>
            </a:r>
          </a:p>
          <a:p>
            <a:endParaRPr lang="sl-SI" altLang="sl-SI">
              <a:latin typeface="BarmeReczny"/>
              <a:ea typeface="BarmeReczny"/>
              <a:cs typeface="BarmeReczny"/>
            </a:endParaRPr>
          </a:p>
        </p:txBody>
      </p:sp>
      <p:pic>
        <p:nvPicPr>
          <p:cNvPr id="13316" name="Picture 3" descr="telescope-basic.jpg">
            <a:extLst>
              <a:ext uri="{FF2B5EF4-FFF2-40B4-BE49-F238E27FC236}">
                <a16:creationId xmlns:a16="http://schemas.microsoft.com/office/drawing/2014/main" id="{2F8ED7FD-89D6-40E2-8C0B-68D0F410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9450" r="777" b="11171"/>
          <a:stretch>
            <a:fillRect/>
          </a:stretch>
        </p:blipFill>
        <p:spPr bwMode="auto">
          <a:xfrm>
            <a:off x="323850" y="4446588"/>
            <a:ext cx="39608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>
            <a:extLst>
              <a:ext uri="{FF2B5EF4-FFF2-40B4-BE49-F238E27FC236}">
                <a16:creationId xmlns:a16="http://schemas.microsoft.com/office/drawing/2014/main" id="{45B21E85-BB95-4836-AC9C-7A1B438B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2952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8165-604C-4BE8-AD24-A32BFBA7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4339" name="Content Placeholder 3" descr="6a00d8341bf7f753ef00e54f86a39b8834-800wi.jpg">
            <a:extLst>
              <a:ext uri="{FF2B5EF4-FFF2-40B4-BE49-F238E27FC236}">
                <a16:creationId xmlns:a16="http://schemas.microsoft.com/office/drawing/2014/main" id="{61810640-B845-48BA-9D4F-E7E4E9019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48825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328B-8A24-43D8-A000-D9D8DC27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3" name="Content Placeholder 3" descr="BIGeso1153a.jpg">
            <a:extLst>
              <a:ext uri="{FF2B5EF4-FFF2-40B4-BE49-F238E27FC236}">
                <a16:creationId xmlns:a16="http://schemas.microsoft.com/office/drawing/2014/main" id="{14D01A43-3C8B-4DF2-AD79-4DDDA24D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0325"/>
            <a:ext cx="9144000" cy="77628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115</Words>
  <Application>Microsoft Office PowerPoint</Application>
  <PresentationFormat>On-screen Show (4:3)</PresentationFormat>
  <Paragraphs>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BarmeReczny</vt:lpstr>
      <vt:lpstr>Calibri</vt:lpstr>
      <vt:lpstr>Franklin Gothic Book</vt:lpstr>
      <vt:lpstr>Franklin Gothic Medium</vt:lpstr>
      <vt:lpstr>Wingdings 2</vt:lpstr>
      <vt:lpstr>Trek</vt:lpstr>
      <vt:lpstr>ZORNI KOT, DALJNOGLED in FOTOGRAFSKI APARAT</vt:lpstr>
      <vt:lpstr>KAJ JE ZORNI KOT?</vt:lpstr>
      <vt:lpstr>PowerPoint Presentation</vt:lpstr>
      <vt:lpstr>PowerPoint Presentation</vt:lpstr>
      <vt:lpstr>DALJNOgled</vt:lpstr>
      <vt:lpstr>PowerPoint Presentation</vt:lpstr>
      <vt:lpstr>TELESKOP, Daljnogled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FOTOGRAFSKI APARAT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2019-06-03T09:12:24Z</dcterms:created>
  <dcterms:modified xsi:type="dcterms:W3CDTF">2019-06-03T09:12:24Z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