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hadowedBlackWid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63" d="100"/>
          <a:sy n="163" d="100"/>
        </p:scale>
        <p:origin x="82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E2A8E-CF41-4C8D-8B53-E66FF2B11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924D2-45B6-4E0F-B1F2-72B9F7612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D6A71-17AB-47B0-8CFB-B9F76608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305B1-51D4-4BB2-B27A-26FBAC6F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CA96-2109-432E-A9C3-6CE6DC91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0D29D-3EC7-44E1-BA01-EC6E5F02E9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789219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E0DA-8B3C-4203-87D1-FA0EBD61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D98EB-80BD-4430-B0EC-9D9D35FA0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52323-CB40-47AB-BC3A-66FD34F4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A9E70-BD91-40A8-A045-D88F1ED2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1EDE6-75D4-4A0A-AB84-C7340F5C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ABB1A-5971-478A-BAFD-946360932D9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26690191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9D5D4-78C7-46E1-82B8-460118B60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9DEC-E283-4595-AAF2-7ED633C16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C5950-0C02-4F4E-BFE4-717A713C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10F7D-6815-46B0-9D10-B78113369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CD61-F7BE-424F-8796-ECC58BE97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4500D-5C6C-4437-A43A-3FDAB7492A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6163442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2590-8DEC-49A6-8E62-70E11E3F0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5C80-5863-434E-BD32-6F4C75E84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19507-863D-4B08-AD9C-EC49A9FA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CABFE-FB0E-42F1-9EBE-68D49C21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6CDE7-6192-403D-88AD-05F0DA68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4998-668E-4253-92EF-52CB343A9E7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09703663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2104D-CCF0-4007-ABFF-72C1B8237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493BE-0F8F-49C3-A011-32D150B59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1419-BD86-4DF0-9865-C2C30F6D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08232-2F30-497B-A571-F89D18483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76C4-0F9B-432A-AD87-95E1A38A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9AE79-DFE1-4ABE-A692-0A968F864D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9694238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5EC4-7F8C-42B0-81F0-A919DD713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AA05-BE1C-4AD5-8C0B-A87E51AC7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31036-2BDF-40CD-AB60-389232B6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E2E9B-6F99-4342-B14E-0F371DAE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2714-7F98-46F7-A21B-D236DC6C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83CAB-0B93-471F-BD1A-B3D198D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69066-858E-43CD-B4B3-1B7405DDE7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5637445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896E1-4600-40E8-AEDD-171CC0A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ECA8A-70A1-4B31-B68F-2FA401A24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AF002-6B88-4C0E-B509-73C60DA1F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A1CCE-E7AE-4FB7-9692-5448E0AB5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5D840-C425-45F0-BA04-0538D5CF1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AA608-0230-45EE-90A3-F548A6E3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6FC78-B425-4A35-89CD-ADD8085CA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7F255-D540-4B34-B9C1-E2CDFC3F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A2B70-40FA-458F-B405-BA38BAD555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566423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B12C-CBBF-4E10-BB19-7D66C98B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61936-9C0A-4D25-9C8C-C95BCE2F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ECB6C-D9E6-436F-9867-3013F6F6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ABE3A-7E06-448F-AB02-C65FB9D2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50942-56FF-45C5-A3BE-EC8C868355D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69677096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22C75-6FBC-4E1C-A320-9CCC9478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9C3365-1EAC-4B77-9878-1BB53505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0EF33-A4F1-436D-9F96-162737AE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C717-EE7B-48C8-9163-F05F658239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8139151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3DB2C-49F7-4191-B4BD-A3CA9502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A402-3D53-43D7-8072-CB8A564D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FBCC6-0D61-4B54-A9BA-AFBD5D247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2EC6F-02C5-4197-8C27-C8A4DA98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A6A511-8691-4C58-9AA5-5580F0C6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8417-EBA6-4AB7-9608-58B344A2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557E3-7F23-4D69-9921-B3932CF602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9347989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DB56-5951-4639-8C8F-7C048425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A5565-5EF8-44C8-BDAD-D7E9AE6BC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7EB5D-4112-46DD-A850-F84AAEC5B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19EF1-B62F-4862-A837-63C2162E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B4D80-BA72-4C19-82EA-D8AA13706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54CE3-6940-4188-8806-CA866074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DB779-03D8-4474-9AD7-DE9127AEF5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67403743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567FE05-73FB-4351-AB1C-3048AB6F7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26DE30-FBF4-4239-BE0D-91F8E5C67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1EEA255-700B-46D2-A30A-9115C5C2F9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82B05A-A939-47D0-B295-F911451D77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C6559E-7486-47B0-88A8-7DC9E14253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364A1BF-7D95-43A5-9EFB-3EF7B76E950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E03AC6A9-5F08-46E1-A133-D31E257C587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87675" y="0"/>
            <a:ext cx="6400800" cy="1752600"/>
          </a:xfrm>
        </p:spPr>
        <p:txBody>
          <a:bodyPr/>
          <a:lstStyle/>
          <a:p>
            <a:r>
              <a:rPr lang="sl-SI" altLang="sl-SI" sz="9600" b="1">
                <a:latin typeface="PlainBlackWide" pitchFamily="18" charset="0"/>
              </a:rPr>
              <a:t>Leonardo</a:t>
            </a:r>
          </a:p>
          <a:p>
            <a:r>
              <a:rPr lang="sl-SI" altLang="sl-SI" sz="9600" b="1">
                <a:latin typeface="PlainBlackWide" pitchFamily="18" charset="0"/>
              </a:rPr>
              <a:t>DaVinci</a:t>
            </a:r>
          </a:p>
        </p:txBody>
      </p:sp>
      <p:pic>
        <p:nvPicPr>
          <p:cNvPr id="2054" name="Picture 6" descr="marija2">
            <a:extLst>
              <a:ext uri="{FF2B5EF4-FFF2-40B4-BE49-F238E27FC236}">
                <a16:creationId xmlns:a16="http://schemas.microsoft.com/office/drawing/2014/main" id="{A8CB8901-1F9F-4711-848A-1CB85A82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4290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CC096220-E30E-4790-A82A-4C514423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860800"/>
            <a:ext cx="431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 altLang="sl-SI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E92BB8CC-69C2-41D9-8521-FBEC775A2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373688"/>
            <a:ext cx="475297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800" b="1" dirty="0"/>
              <a:t>15. april 1452, Italija</a:t>
            </a:r>
          </a:p>
          <a:p>
            <a:pPr algn="ctr">
              <a:spcBef>
                <a:spcPct val="50000"/>
              </a:spcBef>
            </a:pPr>
            <a:r>
              <a:rPr lang="sl-SI" altLang="sl-SI" sz="2800" b="1" dirty="0"/>
              <a:t>2. maj 1519, Francija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F8E98AB-FF40-4F38-8D20-4A046451C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sl-SI" altLang="sl-SI" sz="72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ŽIVLJENJE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9C5960-87B1-40D9-A2AE-421D0415C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Vasica Anciato blizu Vincija v Toskani,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oče: Ser Piero da Vinci je bil zemljiški posestnik in rokodelec, 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mati: Caterina je bila kmečko dekle,</a:t>
            </a:r>
          </a:p>
          <a:p>
            <a:pPr lvl="1" algn="ctr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Caterina naj bi bila Pierova sužnja bližnjevzhodnega izvora, 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Leonardo di ser Piero da Vinci </a:t>
            </a:r>
            <a:r>
              <a:rPr lang="sl-SI" altLang="sl-SI" sz="2400"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sl-SI" altLang="sl-SI" sz="2400">
                <a:latin typeface="Georgia" panose="02040502050405020303" pitchFamily="18" charset="0"/>
              </a:rPr>
              <a:t>Leonardo ali Io, Leonardo,</a:t>
            </a:r>
          </a:p>
          <a:p>
            <a:pPr lvl="1" algn="ctr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bil je nezakonski otrok,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odraščal ob očetu v Firencah,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vegetarijanec,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1466: postane vajenec pri slikarju Andrei del Verrocchiu,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odprl tudi lastno slikarsko delavnico,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širjenje Leonardizma,</a:t>
            </a:r>
          </a:p>
          <a:p>
            <a:pPr lvl="1" algn="ctr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Leonardovo načelo, da v naravi ni ostrih obrob,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1482 – 1499: delal za milanskega vojvodo Ludovica Sforzo, </a:t>
            </a:r>
          </a:p>
          <a:p>
            <a:pPr algn="ctr"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1495: 17t brona, namenjenih za »Gran Cavallo« pretopljeno v orožje.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1836C4-3233-412F-AC0D-0DABE1B64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5843587" cy="1143000"/>
          </a:xfrm>
        </p:spPr>
        <p:txBody>
          <a:bodyPr/>
          <a:lstStyle/>
          <a:p>
            <a:r>
              <a:rPr lang="sl-SI" altLang="sl-SI" sz="66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UMETNOST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5E22AE4-5866-440A-A728-41D1FE5BA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76700"/>
            <a:ext cx="8856662" cy="2447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stil postane standard za slikarje, ki so sledili v 16. stoletju,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znanstvena študija o svetlobi in senci v naravi,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ugotovi, da stvari niso sestavljene iz obrob, ampak so tridimenzionalna telesa določena od svetlobe in sence,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sl-SI" altLang="sl-SI" sz="1800">
                <a:latin typeface="Georgia" panose="02040502050405020303" pitchFamily="18" charset="0"/>
              </a:rPr>
              <a:t>a.) tehinka »chiaroscuro«,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ugotovi, da se nadrobnost in barva spreminjata glede na oddaljenost predmeta,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sl-SI" altLang="sl-SI" sz="1800">
                <a:latin typeface="Georgia" panose="02040502050405020303" pitchFamily="18" charset="0"/>
              </a:rPr>
              <a:t>b.) tehnika »sfumato«, </a:t>
            </a:r>
          </a:p>
          <a:p>
            <a:pPr>
              <a:lnSpc>
                <a:spcPct val="80000"/>
              </a:lnSpc>
            </a:pPr>
            <a:endParaRPr lang="sl-SI" altLang="sl-SI" sz="2400">
              <a:latin typeface="Georgia" panose="02040502050405020303" pitchFamily="18" charset="0"/>
            </a:endParaRPr>
          </a:p>
        </p:txBody>
      </p:sp>
      <p:pic>
        <p:nvPicPr>
          <p:cNvPr id="4100" name="Picture 4" descr="verrocchiog">
            <a:extLst>
              <a:ext uri="{FF2B5EF4-FFF2-40B4-BE49-F238E27FC236}">
                <a16:creationId xmlns:a16="http://schemas.microsoft.com/office/drawing/2014/main" id="{F2307320-8CEA-4B61-B163-11B207FAB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5888"/>
            <a:ext cx="2982912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788A72B5-DEA2-4B72-8B59-73182D51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58324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l-SI" altLang="sl-SI" sz="2400">
                <a:latin typeface="Georgia" panose="02040502050405020303" pitchFamily="18" charset="0"/>
              </a:rPr>
              <a:t>   Začetki pri Verrocchiu,</a:t>
            </a:r>
          </a:p>
          <a:p>
            <a:pPr>
              <a:buFontTx/>
              <a:buChar char="•"/>
            </a:pPr>
            <a:r>
              <a:rPr lang="sl-SI" altLang="sl-SI" sz="2400">
                <a:latin typeface="Georgia" panose="02040502050405020303" pitchFamily="18" charset="0"/>
              </a:rPr>
              <a:t>   prekositev Verrocchia,</a:t>
            </a:r>
          </a:p>
          <a:p>
            <a:pPr lvl="1"/>
            <a:r>
              <a:rPr lang="sl-SI" altLang="sl-SI">
                <a:latin typeface="Georgia" panose="02040502050405020303" pitchFamily="18" charset="0"/>
              </a:rPr>
              <a:t>– Verrocchio v jezi zatrdi, da ne bo nikoli več slikal</a:t>
            </a:r>
            <a:r>
              <a:rPr lang="sl-SI" altLang="sl-SI" sz="2400">
                <a:latin typeface="Georgia" panose="02040502050405020303" pitchFamily="18" charset="0"/>
              </a:rPr>
              <a:t>,</a:t>
            </a:r>
          </a:p>
          <a:p>
            <a:pPr>
              <a:buFontTx/>
              <a:buChar char="•"/>
            </a:pPr>
            <a:r>
              <a:rPr lang="sl-SI" altLang="sl-SI" sz="2400">
                <a:latin typeface="Georgia" panose="02040502050405020303" pitchFamily="18" charset="0"/>
              </a:rPr>
              <a:t>   slikanje je univerzalen jezik,</a:t>
            </a:r>
          </a:p>
          <a:p>
            <a:pPr>
              <a:buFontTx/>
              <a:buChar char="•"/>
            </a:pPr>
            <a:r>
              <a:rPr lang="sl-SI" altLang="sl-SI" sz="2400">
                <a:latin typeface="Georgia" panose="02040502050405020303" pitchFamily="18" charset="0"/>
              </a:rPr>
              <a:t>   perspektiva + realistični elementi</a:t>
            </a:r>
          </a:p>
          <a:p>
            <a:pPr lvl="1"/>
            <a:r>
              <a:rPr lang="sl-SI" altLang="sl-SI">
                <a:latin typeface="Georgia" panose="02040502050405020303" pitchFamily="18" charset="0"/>
              </a:rPr>
              <a:t>–</a:t>
            </a:r>
            <a:r>
              <a:rPr lang="sl-SI" altLang="sl-SI" sz="2400">
                <a:latin typeface="Georgia" panose="02040502050405020303" pitchFamily="18" charset="0"/>
              </a:rPr>
              <a:t> </a:t>
            </a:r>
            <a:r>
              <a:rPr lang="sl-SI" altLang="sl-SI">
                <a:latin typeface="Georgia" panose="02040502050405020303" pitchFamily="18" charset="0"/>
              </a:rPr>
              <a:t>zanesljiva interpretacija življenja,</a:t>
            </a:r>
          </a:p>
          <a:p>
            <a:pPr>
              <a:buFontTx/>
              <a:buChar char="•"/>
            </a:pPr>
            <a:r>
              <a:rPr lang="sl-SI" altLang="sl-SI" sz="2400">
                <a:latin typeface="Georgia" panose="02040502050405020303" pitchFamily="18" charset="0"/>
              </a:rPr>
              <a:t>   želja stvari slikati realistično,</a:t>
            </a:r>
          </a:p>
          <a:p>
            <a:endParaRPr lang="sl-SI" altLang="sl-SI" sz="240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65950578-DBBB-4EFE-B0AE-11084E0CA9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5400675" cy="6408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za izpopolnjevanje tehnike se je ukvarjal z znanostjo,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proučevanje narave ter anatomije,</a:t>
            </a:r>
          </a:p>
          <a:p>
            <a:pPr lvl="2">
              <a:lnSpc>
                <a:spcPct val="9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bil je prvi umetnik, ki je proučil telesna razmerja moških, žensk in otrok in jih uporabil za določitev »idealnega« človeškega lika,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umetnik mora poznati ne le pravila perspektive, ampak vse zakone narave,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verjame, da je oko popoln instrument za učenje vseh teh zakonov, umetnik pa popoln človek, ki zmore vse to naslikati.</a:t>
            </a:r>
          </a:p>
          <a:p>
            <a:pPr>
              <a:lnSpc>
                <a:spcPct val="90000"/>
              </a:lnSpc>
            </a:pPr>
            <a:endParaRPr lang="sl-SI" altLang="sl-SI" sz="2800">
              <a:latin typeface="Georgia" panose="02040502050405020303" pitchFamily="18" charset="0"/>
            </a:endParaRPr>
          </a:p>
        </p:txBody>
      </p:sp>
      <p:pic>
        <p:nvPicPr>
          <p:cNvPr id="5124" name="Picture 4" descr="untitled">
            <a:extLst>
              <a:ext uri="{FF2B5EF4-FFF2-40B4-BE49-F238E27FC236}">
                <a16:creationId xmlns:a16="http://schemas.microsoft.com/office/drawing/2014/main" id="{EE4891BC-8C74-4815-8DDA-25DA3921F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4" b="42572"/>
          <a:stretch>
            <a:fillRect/>
          </a:stretch>
        </p:blipFill>
        <p:spPr bwMode="auto">
          <a:xfrm>
            <a:off x="5867400" y="115888"/>
            <a:ext cx="2878138" cy="223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154">
            <a:extLst>
              <a:ext uri="{FF2B5EF4-FFF2-40B4-BE49-F238E27FC236}">
                <a16:creationId xmlns:a16="http://schemas.microsoft.com/office/drawing/2014/main" id="{6676C535-4B60-491C-8E7D-DC6B7912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339725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86455796-5685-4179-A656-64ED28030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4076700"/>
            <a:ext cx="6096000" cy="2649538"/>
          </a:xfrm>
        </p:spPr>
        <p:txBody>
          <a:bodyPr/>
          <a:lstStyle/>
          <a:p>
            <a:r>
              <a:rPr lang="sl-SI" altLang="sl-SI" sz="2400">
                <a:latin typeface="Georgia" panose="02040502050405020303" pitchFamily="18" charset="0"/>
              </a:rPr>
              <a:t>ni pretiraval z mišičastimi telesi, na začetku je ta slog zavračal,</a:t>
            </a:r>
          </a:p>
          <a:p>
            <a:pPr lvl="1"/>
            <a:r>
              <a:rPr lang="sl-SI" altLang="sl-SI" sz="2000">
                <a:latin typeface="Georgia" panose="02040502050405020303" pitchFamily="18" charset="0"/>
              </a:rPr>
              <a:t>sodelovanje z Michelangelom, </a:t>
            </a:r>
          </a:p>
          <a:p>
            <a:pPr lvl="1"/>
            <a:r>
              <a:rPr lang="sl-SI" altLang="sl-SI" sz="2000">
                <a:latin typeface="Georgia" panose="02040502050405020303" pitchFamily="18" charset="0"/>
              </a:rPr>
              <a:t>občudovanje,</a:t>
            </a:r>
          </a:p>
          <a:p>
            <a:pPr lvl="1"/>
            <a:r>
              <a:rPr lang="sl-SI" altLang="sl-SI" sz="2000">
                <a:latin typeface="Georgia" panose="02040502050405020303" pitchFamily="18" charset="0"/>
              </a:rPr>
              <a:t>študije narejene po Michelangelovem Davidu,</a:t>
            </a:r>
          </a:p>
          <a:p>
            <a:pPr lvl="1"/>
            <a:r>
              <a:rPr lang="sl-SI" altLang="sl-SI" sz="2000">
                <a:latin typeface="Georgia" panose="02040502050405020303" pitchFamily="18" charset="0"/>
              </a:rPr>
              <a:t>poskusi risanja z močno poudarjeno mišično strukturo.</a:t>
            </a:r>
          </a:p>
          <a:p>
            <a:endParaRPr lang="sl-SI" altLang="sl-SI" sz="2000">
              <a:latin typeface="Georgia" panose="02040502050405020303" pitchFamily="18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A4FDE81-2358-49BC-92A3-792F18F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31686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Georgia" panose="02040502050405020303" pitchFamily="18" charset="0"/>
              </a:rPr>
              <a:t>1503: naročilo za poslikavo v Palazzo Vecchio (Firence),</a:t>
            </a:r>
          </a:p>
          <a:p>
            <a:endParaRPr lang="sl-SI" altLang="sl-SI" sz="2400">
              <a:latin typeface="Georgia" panose="02040502050405020303" pitchFamily="18" charset="0"/>
            </a:endParaRPr>
          </a:p>
          <a:p>
            <a:endParaRPr lang="sl-SI" altLang="sl-SI" sz="2800"/>
          </a:p>
          <a:p>
            <a:pPr>
              <a:lnSpc>
                <a:spcPct val="90000"/>
              </a:lnSpc>
            </a:pPr>
            <a:endParaRPr lang="sl-SI" altLang="sl-SI" sz="2800"/>
          </a:p>
        </p:txBody>
      </p:sp>
      <p:pic>
        <p:nvPicPr>
          <p:cNvPr id="6150" name="Picture 6" descr="palazzo_vecchio">
            <a:extLst>
              <a:ext uri="{FF2B5EF4-FFF2-40B4-BE49-F238E27FC236}">
                <a16:creationId xmlns:a16="http://schemas.microsoft.com/office/drawing/2014/main" id="{2DCE4B4A-FDE8-4B59-BE65-1B317E51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33600"/>
            <a:ext cx="2970213" cy="437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studio">
            <a:extLst>
              <a:ext uri="{FF2B5EF4-FFF2-40B4-BE49-F238E27FC236}">
                <a16:creationId xmlns:a16="http://schemas.microsoft.com/office/drawing/2014/main" id="{D5CD83B7-5D69-4CB1-B74E-5D570AA8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88913"/>
            <a:ext cx="545941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07DBC70-4419-43C7-936D-49070BEB7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77875"/>
          </a:xfrm>
        </p:spPr>
        <p:txBody>
          <a:bodyPr/>
          <a:lstStyle/>
          <a:p>
            <a:r>
              <a:rPr lang="sl-SI" altLang="sl-SI" sz="36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NJEGOVA NAJBOLJ ZNANA DELA</a:t>
            </a:r>
          </a:p>
        </p:txBody>
      </p:sp>
      <p:pic>
        <p:nvPicPr>
          <p:cNvPr id="10244" name="Picture 4" descr="Mona_Lisa">
            <a:extLst>
              <a:ext uri="{FF2B5EF4-FFF2-40B4-BE49-F238E27FC236}">
                <a16:creationId xmlns:a16="http://schemas.microsoft.com/office/drawing/2014/main" id="{45E81829-6138-414A-9AD7-F9C2DCF8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3705225" cy="5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AB598957-C936-4F08-A461-AC633225A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4537075" cy="5616575"/>
          </a:xfrm>
          <a:noFill/>
          <a:ln/>
        </p:spPr>
        <p:txBody>
          <a:bodyPr/>
          <a:lstStyle/>
          <a:p>
            <a:r>
              <a:rPr lang="sl-SI" altLang="sl-SI" sz="2800">
                <a:latin typeface="Georgia" panose="02040502050405020303" pitchFamily="18" charset="0"/>
              </a:rPr>
              <a:t>Mona Lisa, 1503-1507,</a:t>
            </a:r>
          </a:p>
          <a:p>
            <a:r>
              <a:rPr lang="sl-SI" altLang="sl-SI" sz="2800">
                <a:latin typeface="Georgia" panose="02040502050405020303" pitchFamily="18" charset="0"/>
              </a:rPr>
              <a:t>Leda z labodom, 1508,</a:t>
            </a:r>
          </a:p>
          <a:p>
            <a:r>
              <a:rPr lang="sl-SI" altLang="sl-SI" sz="2800">
                <a:latin typeface="Georgia" panose="02040502050405020303" pitchFamily="18" charset="0"/>
              </a:rPr>
              <a:t>Skalna devica,</a:t>
            </a:r>
            <a:r>
              <a:rPr lang="en-US" altLang="sl-SI" sz="2800">
                <a:latin typeface="Georgia" panose="02040502050405020303" pitchFamily="18" charset="0"/>
              </a:rPr>
              <a:t> 1505–1508</a:t>
            </a:r>
            <a:r>
              <a:rPr lang="sl-SI" altLang="sl-SI" sz="2800">
                <a:latin typeface="Georgia" panose="02040502050405020303" pitchFamily="18" charset="0"/>
              </a:rPr>
              <a:t>,</a:t>
            </a:r>
          </a:p>
          <a:p>
            <a:r>
              <a:rPr lang="sl-SI" altLang="sl-SI" sz="2800">
                <a:latin typeface="Georgia" panose="02040502050405020303" pitchFamily="18" charset="0"/>
              </a:rPr>
              <a:t>Devica z detetom, Sv. Ano in Janezom Krstnikom,</a:t>
            </a:r>
            <a:r>
              <a:rPr lang="en-US" altLang="sl-SI" sz="2800">
                <a:latin typeface="Georgia" panose="02040502050405020303" pitchFamily="18" charset="0"/>
              </a:rPr>
              <a:t> 1499–1500</a:t>
            </a:r>
            <a:r>
              <a:rPr lang="sl-SI" altLang="sl-SI" sz="2800">
                <a:latin typeface="Georgia" panose="02040502050405020303" pitchFamily="18" charset="0"/>
              </a:rPr>
              <a:t>,</a:t>
            </a:r>
          </a:p>
          <a:p>
            <a:r>
              <a:rPr lang="sl-SI" altLang="sl-SI" sz="2800">
                <a:latin typeface="Georgia" panose="02040502050405020303" pitchFamily="18" charset="0"/>
              </a:rPr>
              <a:t>Devica z detetom in Sv. Ano,</a:t>
            </a:r>
            <a:r>
              <a:rPr lang="en-US" altLang="sl-SI" sz="2800">
                <a:latin typeface="Georgia" panose="02040502050405020303" pitchFamily="18" charset="0"/>
              </a:rPr>
              <a:t> 1510</a:t>
            </a:r>
            <a:r>
              <a:rPr lang="sl-SI" altLang="sl-SI" sz="2800">
                <a:latin typeface="Georgia" panose="02040502050405020303" pitchFamily="18" charset="0"/>
              </a:rPr>
              <a:t>,</a:t>
            </a:r>
          </a:p>
          <a:p>
            <a:r>
              <a:rPr lang="sl-SI" altLang="sl-SI" sz="2800">
                <a:latin typeface="Georgia" panose="02040502050405020303" pitchFamily="18" charset="0"/>
              </a:rPr>
              <a:t>Zadnja večerja, 1498.</a:t>
            </a:r>
          </a:p>
          <a:p>
            <a:endParaRPr lang="sl-SI" altLang="sl-SI" sz="2800">
              <a:latin typeface="Georgia" panose="02040502050405020303" pitchFamily="18" charset="0"/>
            </a:endParaRPr>
          </a:p>
          <a:p>
            <a:endParaRPr lang="sl-SI" altLang="sl-SI" sz="2800">
              <a:latin typeface="Georgia" panose="02040502050405020303" pitchFamily="18" charset="0"/>
            </a:endParaRPr>
          </a:p>
        </p:txBody>
      </p:sp>
      <p:pic>
        <p:nvPicPr>
          <p:cNvPr id="10246" name="Picture 6" descr="Leda_mit_dem_Schwan">
            <a:extLst>
              <a:ext uri="{FF2B5EF4-FFF2-40B4-BE49-F238E27FC236}">
                <a16:creationId xmlns:a16="http://schemas.microsoft.com/office/drawing/2014/main" id="{97C6D9A9-8410-4F0B-9D52-BF7712CB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5175"/>
            <a:ext cx="4529137" cy="593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Leonardo_da_Vinci_027">
            <a:extLst>
              <a:ext uri="{FF2B5EF4-FFF2-40B4-BE49-F238E27FC236}">
                <a16:creationId xmlns:a16="http://schemas.microsoft.com/office/drawing/2014/main" id="{97D51D19-81C5-4E82-8BBC-5B906736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3"/>
          <a:stretch>
            <a:fillRect/>
          </a:stretch>
        </p:blipFill>
        <p:spPr bwMode="auto">
          <a:xfrm>
            <a:off x="4427538" y="1125538"/>
            <a:ext cx="45720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123">
            <a:extLst>
              <a:ext uri="{FF2B5EF4-FFF2-40B4-BE49-F238E27FC236}">
                <a16:creationId xmlns:a16="http://schemas.microsoft.com/office/drawing/2014/main" id="{C8DE6247-A194-45CE-9AEA-D1D55788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0713"/>
            <a:ext cx="4502150" cy="610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154">
            <a:extLst>
              <a:ext uri="{FF2B5EF4-FFF2-40B4-BE49-F238E27FC236}">
                <a16:creationId xmlns:a16="http://schemas.microsoft.com/office/drawing/2014/main" id="{3FA6B18E-C8BB-4723-87EA-1C5E40BD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3951288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The_Last_Supper_pre_EUR">
            <a:extLst>
              <a:ext uri="{FF2B5EF4-FFF2-40B4-BE49-F238E27FC236}">
                <a16:creationId xmlns:a16="http://schemas.microsoft.com/office/drawing/2014/main" id="{A9576EAD-1902-457A-AF92-4DFD339A5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88931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29F60E89-7DFF-4013-AE05-2A4FFF34E9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13788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Zvezki z okoli 13.000 stranmi zapiskov in risb,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združujejo umetnost z znanostjo,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uporabljal zrcalno pisanje,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pojav je skušal razumeti tako, da ga je opisal in izrisal do najmanjše podrobnosti,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poskusov ali teorijskih razlag ni povdarjal,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načrtoval veliko enciklopedijo z natančnimi risbami vsega,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brez formalne izobrazbe v latinščini in matematiki,</a:t>
            </a:r>
          </a:p>
          <a:p>
            <a:pPr lvl="1">
              <a:lnSpc>
                <a:spcPct val="80000"/>
              </a:lnSpc>
            </a:pPr>
            <a:r>
              <a:rPr lang="sl-SI" altLang="sl-SI" sz="2000">
                <a:latin typeface="Georgia" panose="02040502050405020303" pitchFamily="18" charset="0"/>
              </a:rPr>
              <a:t>preziranje,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udeleževanje avtopsij in izdelava številnih izjemno podrobnih anatomskih risb,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načrtoval obsežno delo o človeški in primerjalni anatomiji,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1490: »Razmerja človeškega telesa po Vitruviju«, </a:t>
            </a:r>
          </a:p>
          <a:p>
            <a:pPr>
              <a:lnSpc>
                <a:spcPct val="8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1495: Leonardov robot, 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87D3ACB5-8711-4F24-B6A2-514AC72B0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sl-SI" altLang="sl-SI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ZNANOST </a:t>
            </a:r>
            <a:br>
              <a:rPr lang="sl-SI" altLang="sl-SI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</a:br>
            <a:r>
              <a:rPr lang="sl-SI" altLang="sl-SI" sz="60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IN TEHNIKA</a:t>
            </a:r>
          </a:p>
        </p:txBody>
      </p:sp>
      <p:pic>
        <p:nvPicPr>
          <p:cNvPr id="7173" name="Picture 5" descr="untitled">
            <a:extLst>
              <a:ext uri="{FF2B5EF4-FFF2-40B4-BE49-F238E27FC236}">
                <a16:creationId xmlns:a16="http://schemas.microsoft.com/office/drawing/2014/main" id="{1C60AB2A-319C-457F-B5C0-EFCCADC0E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989513" cy="6119812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411px-Studies_of_the_Arm_showing_the_Movements_made_by_the_Biceps">
            <a:extLst>
              <a:ext uri="{FF2B5EF4-FFF2-40B4-BE49-F238E27FC236}">
                <a16:creationId xmlns:a16="http://schemas.microsoft.com/office/drawing/2014/main" id="{32FCF6AC-542E-49F5-A43F-BF9B6A48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33375"/>
            <a:ext cx="4535487" cy="6191250"/>
          </a:xfrm>
          <a:prstGeom prst="rect">
            <a:avLst/>
          </a:prstGeom>
          <a:solidFill>
            <a:schemeClr val="tx2"/>
          </a:solidFill>
          <a:ln w="292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5" name="Picture 7" descr="778649">
            <a:extLst>
              <a:ext uri="{FF2B5EF4-FFF2-40B4-BE49-F238E27FC236}">
                <a16:creationId xmlns:a16="http://schemas.microsoft.com/office/drawing/2014/main" id="{3D032F5D-6F68-4723-8F1F-F5621245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4057" r="39517" b="83031"/>
          <a:stretch>
            <a:fillRect/>
          </a:stretch>
        </p:blipFill>
        <p:spPr bwMode="auto">
          <a:xfrm>
            <a:off x="611188" y="2349500"/>
            <a:ext cx="7812087" cy="1509713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441px-Da_Vinci_Vitruve_Luc_Viatour">
            <a:extLst>
              <a:ext uri="{FF2B5EF4-FFF2-40B4-BE49-F238E27FC236}">
                <a16:creationId xmlns:a16="http://schemas.microsoft.com/office/drawing/2014/main" id="{134735B8-BFDC-4C12-9C03-400B3948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3375"/>
            <a:ext cx="4500562" cy="6121400"/>
          </a:xfrm>
          <a:prstGeom prst="rect">
            <a:avLst/>
          </a:prstGeom>
          <a:noFill/>
          <a:ln w="266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E726F9BD-DACA-49CA-A890-09F80D93F5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713788" cy="4968875"/>
          </a:xfrm>
        </p:spPr>
        <p:txBody>
          <a:bodyPr/>
          <a:lstStyle/>
          <a:p>
            <a:r>
              <a:rPr lang="sl-SI" altLang="sl-SI">
                <a:latin typeface="Georgia" panose="02040502050405020303" pitchFamily="18" charset="0"/>
              </a:rPr>
              <a:t>preučevanje leta ptičev,</a:t>
            </a:r>
          </a:p>
          <a:p>
            <a:pPr lvl="1"/>
            <a:r>
              <a:rPr lang="sl-SI" altLang="sl-SI">
                <a:latin typeface="Georgia" panose="02040502050405020303" pitchFamily="18" charset="0"/>
              </a:rPr>
              <a:t>izdelal več načrtov za letalne stroje:</a:t>
            </a:r>
          </a:p>
          <a:p>
            <a:pPr lvl="2"/>
            <a:r>
              <a:rPr lang="sl-SI" altLang="sl-SI">
                <a:latin typeface="Georgia" panose="02040502050405020303" pitchFamily="18" charset="0"/>
              </a:rPr>
              <a:t>helikopter za štiri osebe,</a:t>
            </a:r>
          </a:p>
          <a:p>
            <a:pPr lvl="2"/>
            <a:r>
              <a:rPr lang="sl-SI" altLang="sl-SI">
                <a:latin typeface="Georgia" panose="02040502050405020303" pitchFamily="18" charset="0"/>
              </a:rPr>
              <a:t>lahko jadralno letalo, </a:t>
            </a:r>
          </a:p>
          <a:p>
            <a:pPr lvl="2"/>
            <a:r>
              <a:rPr lang="sl-SI" altLang="sl-SI">
                <a:latin typeface="Georgia" panose="02040502050405020303" pitchFamily="18" charset="0"/>
              </a:rPr>
              <a:t>3. januarja 1496 je opravil neuspešen preizkus letalne naprave lastne konstrukcije,</a:t>
            </a:r>
          </a:p>
          <a:p>
            <a:r>
              <a:rPr lang="sl-SI" altLang="sl-SI">
                <a:latin typeface="Georgia" panose="02040502050405020303" pitchFamily="18" charset="0"/>
              </a:rPr>
              <a:t>1502: Leonardo za turškega sultana Bajazida II. izdela načrt za 240 m dolg most, načrt ni bil izveden,</a:t>
            </a:r>
          </a:p>
          <a:p>
            <a:pPr>
              <a:buFontTx/>
              <a:buNone/>
            </a:pPr>
            <a:endParaRPr lang="sl-SI" altLang="sl-SI">
              <a:latin typeface="Georgia" panose="02040502050405020303" pitchFamily="18" charset="0"/>
            </a:endParaRPr>
          </a:p>
        </p:txBody>
      </p:sp>
      <p:pic>
        <p:nvPicPr>
          <p:cNvPr id="8199" name="Picture 7" descr="leonardo_zoom">
            <a:extLst>
              <a:ext uri="{FF2B5EF4-FFF2-40B4-BE49-F238E27FC236}">
                <a16:creationId xmlns:a16="http://schemas.microsoft.com/office/drawing/2014/main" id="{229A78EB-8A9A-4004-8D14-180FD384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4"/>
          <a:stretch>
            <a:fillRect/>
          </a:stretch>
        </p:blipFill>
        <p:spPr bwMode="auto">
          <a:xfrm>
            <a:off x="1722438" y="333375"/>
            <a:ext cx="5757862" cy="6191250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sign_for_a_Flying_Machine">
            <a:extLst>
              <a:ext uri="{FF2B5EF4-FFF2-40B4-BE49-F238E27FC236}">
                <a16:creationId xmlns:a16="http://schemas.microsoft.com/office/drawing/2014/main" id="{ED31B199-3AB7-48BB-950D-78C5D08E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553200" cy="5716587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">
            <a:extLst>
              <a:ext uri="{FF2B5EF4-FFF2-40B4-BE49-F238E27FC236}">
                <a16:creationId xmlns:a16="http://schemas.microsoft.com/office/drawing/2014/main" id="{57C0D5CD-827D-4B5B-95B3-03B555EC0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066088" cy="6189663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leonardo">
            <a:extLst>
              <a:ext uri="{FF2B5EF4-FFF2-40B4-BE49-F238E27FC236}">
                <a16:creationId xmlns:a16="http://schemas.microsoft.com/office/drawing/2014/main" id="{CFF4722C-A78E-4B31-B53C-9142B617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7991475" cy="5500688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C5CECD58-7070-4779-AC7E-7A899693A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69325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izumi na vojaškem področju: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strojnica, 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oklepljen tank na človeški ali konjski pogon, 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kasetne bombe, 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drugi izumi: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kroglični ležaj, 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podmornica,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prvo mehanično računalo,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avtomobil na vzmetni pogon,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uporaba sončne energije, tako da bi z vboklimi zrcali segreval vodo,</a:t>
            </a:r>
          </a:p>
          <a:p>
            <a:pPr lvl="1">
              <a:lnSpc>
                <a:spcPct val="90000"/>
              </a:lnSpc>
            </a:pPr>
            <a:r>
              <a:rPr lang="sl-SI" altLang="sl-SI" sz="2400">
                <a:latin typeface="Georgia" panose="02040502050405020303" pitchFamily="18" charset="0"/>
              </a:rPr>
              <a:t>namakalni sistem za lombardsko planoto,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Sonce in Luna krožita okrog Zemlje, </a:t>
            </a:r>
          </a:p>
          <a:p>
            <a:pPr>
              <a:lnSpc>
                <a:spcPct val="90000"/>
              </a:lnSpc>
            </a:pPr>
            <a:r>
              <a:rPr lang="sl-SI" altLang="sl-SI" sz="2800">
                <a:latin typeface="Georgia" panose="02040502050405020303" pitchFamily="18" charset="0"/>
              </a:rPr>
              <a:t>Luna odbija Sončevo svetlobo zato, ker je prekrita z vodo.</a:t>
            </a:r>
          </a:p>
        </p:txBody>
      </p:sp>
      <p:pic>
        <p:nvPicPr>
          <p:cNvPr id="9222" name="Picture 6" descr="eleonardo_full">
            <a:extLst>
              <a:ext uri="{FF2B5EF4-FFF2-40B4-BE49-F238E27FC236}">
                <a16:creationId xmlns:a16="http://schemas.microsoft.com/office/drawing/2014/main" id="{364BA5A8-6B41-43C8-8A7A-08D77B5B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6" t="19328" r="2040" b="6029"/>
          <a:stretch>
            <a:fillRect/>
          </a:stretch>
        </p:blipFill>
        <p:spPr bwMode="auto">
          <a:xfrm>
            <a:off x="900113" y="1052513"/>
            <a:ext cx="7488237" cy="4710112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Leonardo-da-Vinci-Giant-Catapult-43588">
            <a:extLst>
              <a:ext uri="{FF2B5EF4-FFF2-40B4-BE49-F238E27FC236}">
                <a16:creationId xmlns:a16="http://schemas.microsoft.com/office/drawing/2014/main" id="{E775ACA4-61B9-4D2A-A9FC-D0492DF5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052513"/>
            <a:ext cx="6335712" cy="4625975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onardo%20da%20vinci%20portrait%20and%20diagrams">
            <a:extLst>
              <a:ext uri="{FF2B5EF4-FFF2-40B4-BE49-F238E27FC236}">
                <a16:creationId xmlns:a16="http://schemas.microsoft.com/office/drawing/2014/main" id="{22590431-240F-4747-8212-59906672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7" b="-290"/>
          <a:stretch>
            <a:fillRect/>
          </a:stretch>
        </p:blipFill>
        <p:spPr bwMode="auto">
          <a:xfrm>
            <a:off x="2555875" y="404813"/>
            <a:ext cx="4297363" cy="6048375"/>
          </a:xfrm>
          <a:prstGeom prst="rect">
            <a:avLst/>
          </a:prstGeom>
          <a:noFill/>
          <a:ln w="292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Georgia</vt:lpstr>
      <vt:lpstr>PlainBlackWide</vt:lpstr>
      <vt:lpstr>ShadowedBlackWide</vt:lpstr>
      <vt:lpstr>Default Design</vt:lpstr>
      <vt:lpstr>PowerPoint Presentation</vt:lpstr>
      <vt:lpstr>ŽIVLJENJE</vt:lpstr>
      <vt:lpstr>UMETNOST</vt:lpstr>
      <vt:lpstr>PowerPoint Presentation</vt:lpstr>
      <vt:lpstr>PowerPoint Presentation</vt:lpstr>
      <vt:lpstr>NJEGOVA NAJBOLJ ZNANA DELA</vt:lpstr>
      <vt:lpstr>ZNANOST  IN TEHNIKA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2019-06-03T09:12:31Z</dcterms:created>
  <dcterms:modified xsi:type="dcterms:W3CDTF">2019-06-03T09:12:31Z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