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6" r:id="rId8"/>
    <p:sldId id="262" r:id="rId9"/>
    <p:sldId id="264" r:id="rId10"/>
    <p:sldId id="265" r:id="rId11"/>
    <p:sldId id="268" r:id="rId12"/>
    <p:sldId id="269" r:id="rId13"/>
    <p:sldId id="263" r:id="rId14"/>
    <p:sldId id="271" r:id="rId15"/>
    <p:sldId id="267" r:id="rId16"/>
    <p:sldId id="272" r:id="rId17"/>
    <p:sldId id="270" r:id="rId18"/>
    <p:sldId id="273" r:id="rId19"/>
    <p:sldId id="274" r:id="rId20"/>
    <p:sldId id="278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 varScale="1">
        <p:scale>
          <a:sx n="154" d="100"/>
          <a:sy n="154" d="100"/>
        </p:scale>
        <p:origin x="4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7">
            <a:extLst>
              <a:ext uri="{FF2B5EF4-FFF2-40B4-BE49-F238E27FC236}">
                <a16:creationId xmlns:a16="http://schemas.microsoft.com/office/drawing/2014/main" id="{F488806E-FE35-4F9C-BDDA-F26944121949}"/>
              </a:ext>
            </a:extLst>
          </p:cNvPr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aven konektor 8">
            <a:extLst>
              <a:ext uri="{FF2B5EF4-FFF2-40B4-BE49-F238E27FC236}">
                <a16:creationId xmlns:a16="http://schemas.microsoft.com/office/drawing/2014/main" id="{A6CECCCC-1896-4CFD-9387-20800A657B54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30">
            <a:extLst>
              <a:ext uri="{FF2B5EF4-FFF2-40B4-BE49-F238E27FC236}">
                <a16:creationId xmlns:a16="http://schemas.microsoft.com/office/drawing/2014/main" id="{85B46B0E-83B4-46A6-879E-65D3A1A433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A103E3A-0CF2-4D80-8567-D168F7ED715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17">
            <a:extLst>
              <a:ext uri="{FF2B5EF4-FFF2-40B4-BE49-F238E27FC236}">
                <a16:creationId xmlns:a16="http://schemas.microsoft.com/office/drawing/2014/main" id="{5F9F508C-D27C-43E7-BDD2-AEFAA76A3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28">
            <a:extLst>
              <a:ext uri="{FF2B5EF4-FFF2-40B4-BE49-F238E27FC236}">
                <a16:creationId xmlns:a16="http://schemas.microsoft.com/office/drawing/2014/main" id="{657CCFC3-77BE-45AA-9231-543DA7B0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D6AA33-BF27-4D6C-A24D-321E4B0A8B8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68345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6">
            <a:extLst>
              <a:ext uri="{FF2B5EF4-FFF2-40B4-BE49-F238E27FC236}">
                <a16:creationId xmlns:a16="http://schemas.microsoft.com/office/drawing/2014/main" id="{DCD30A5F-5A19-4118-AFAB-C7B838784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4FAAF-5044-4980-AC8D-878E5D0E434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3">
            <a:extLst>
              <a:ext uri="{FF2B5EF4-FFF2-40B4-BE49-F238E27FC236}">
                <a16:creationId xmlns:a16="http://schemas.microsoft.com/office/drawing/2014/main" id="{819D7A40-FABA-4EA0-B07A-FE96928C4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1DC75186-44B4-4704-99A8-5A21CE272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8A879-1BE5-49CD-B908-3830B095DF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8203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2E963EF-2469-4DED-8988-DC7B94425C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AF4C7-F05A-41C3-A60D-433FD943AF5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076012F-282E-417E-9DF4-4A923E40D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74F8B8C-EE49-4717-B1DD-DADEF5CEC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F3EC1A41-E03F-4BF3-A588-4EAB9DC341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9676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6">
            <a:extLst>
              <a:ext uri="{FF2B5EF4-FFF2-40B4-BE49-F238E27FC236}">
                <a16:creationId xmlns:a16="http://schemas.microsoft.com/office/drawing/2014/main" id="{183082D2-3232-4DF8-A0F8-37423AA22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03EE4-7DF9-4590-B2B0-281C98AB970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3">
            <a:extLst>
              <a:ext uri="{FF2B5EF4-FFF2-40B4-BE49-F238E27FC236}">
                <a16:creationId xmlns:a16="http://schemas.microsoft.com/office/drawing/2014/main" id="{F71344F5-A0B3-45A6-A7C7-1F42F2A5A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323F975F-0128-42C9-89A0-108D62EF4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381EC-DCED-44CC-A2CD-B6A8F5129C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0801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EBE1643-0FA0-4FA4-8C2D-FB61AF767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0ADCA0B-4F7B-4CAE-9F0F-733B4D432A1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30C6EB6-D335-492F-95D0-2859B5336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635004B-6F19-4900-B9FF-E7D38401F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53170790-1CA8-4C82-B184-54F2FF7925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27552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6">
            <a:extLst>
              <a:ext uri="{FF2B5EF4-FFF2-40B4-BE49-F238E27FC236}">
                <a16:creationId xmlns:a16="http://schemas.microsoft.com/office/drawing/2014/main" id="{50A93303-3E61-4FCF-B5E2-850ECC9CA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A1B0D-1BE1-4986-AA91-D0B79EEC588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3">
            <a:extLst>
              <a:ext uri="{FF2B5EF4-FFF2-40B4-BE49-F238E27FC236}">
                <a16:creationId xmlns:a16="http://schemas.microsoft.com/office/drawing/2014/main" id="{97DEE165-BB67-4821-BA13-DB6477C57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5">
            <a:extLst>
              <a:ext uri="{FF2B5EF4-FFF2-40B4-BE49-F238E27FC236}">
                <a16:creationId xmlns:a16="http://schemas.microsoft.com/office/drawing/2014/main" id="{0C6AF22F-338E-478A-B6DC-321A35C12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5AAF7-C89E-4E2B-8AED-C540B991073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8314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26">
            <a:extLst>
              <a:ext uri="{FF2B5EF4-FFF2-40B4-BE49-F238E27FC236}">
                <a16:creationId xmlns:a16="http://schemas.microsoft.com/office/drawing/2014/main" id="{76551293-0DCB-4690-B677-08842E279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2DEB0-4E51-4E62-BFA2-436DA035598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3">
            <a:extLst>
              <a:ext uri="{FF2B5EF4-FFF2-40B4-BE49-F238E27FC236}">
                <a16:creationId xmlns:a16="http://schemas.microsoft.com/office/drawing/2014/main" id="{353E806C-C10E-4101-B5AA-A73854E5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5">
            <a:extLst>
              <a:ext uri="{FF2B5EF4-FFF2-40B4-BE49-F238E27FC236}">
                <a16:creationId xmlns:a16="http://schemas.microsoft.com/office/drawing/2014/main" id="{F035E8E1-2A77-4467-BB25-74D59AEF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409C2-2288-4058-9CCF-C327FFAB15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2727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6">
            <a:extLst>
              <a:ext uri="{FF2B5EF4-FFF2-40B4-BE49-F238E27FC236}">
                <a16:creationId xmlns:a16="http://schemas.microsoft.com/office/drawing/2014/main" id="{B317F64B-9E59-4292-8B2A-6EFF03CA7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F8D7D-509C-405D-B1AE-6F7EA5CBB35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8B01CBDB-7EEB-48C0-BDB4-FA28F295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5">
            <a:extLst>
              <a:ext uri="{FF2B5EF4-FFF2-40B4-BE49-F238E27FC236}">
                <a16:creationId xmlns:a16="http://schemas.microsoft.com/office/drawing/2014/main" id="{5F938E2D-4F59-478C-8825-85072477B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81E14-BE47-4F79-99FC-2563C8048C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5560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6">
            <a:extLst>
              <a:ext uri="{FF2B5EF4-FFF2-40B4-BE49-F238E27FC236}">
                <a16:creationId xmlns:a16="http://schemas.microsoft.com/office/drawing/2014/main" id="{1FCD0B53-262B-43C6-84A0-0D20A41A4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A53A8-BC97-4984-AC26-F1B27C2B695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3">
            <a:extLst>
              <a:ext uri="{FF2B5EF4-FFF2-40B4-BE49-F238E27FC236}">
                <a16:creationId xmlns:a16="http://schemas.microsoft.com/office/drawing/2014/main" id="{08818C4B-235D-4E3A-A892-882442E8C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5">
            <a:extLst>
              <a:ext uri="{FF2B5EF4-FFF2-40B4-BE49-F238E27FC236}">
                <a16:creationId xmlns:a16="http://schemas.microsoft.com/office/drawing/2014/main" id="{AB09AE45-5C41-4BE4-98DF-7C6BCC3F2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7248C-97D9-4274-821B-EDEA895815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945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6">
            <a:extLst>
              <a:ext uri="{FF2B5EF4-FFF2-40B4-BE49-F238E27FC236}">
                <a16:creationId xmlns:a16="http://schemas.microsoft.com/office/drawing/2014/main" id="{8AE6731B-E1FC-4F69-B773-68DC9A04D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A3317-12EE-4D64-BBEB-F9F1BA6A797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3">
            <a:extLst>
              <a:ext uri="{FF2B5EF4-FFF2-40B4-BE49-F238E27FC236}">
                <a16:creationId xmlns:a16="http://schemas.microsoft.com/office/drawing/2014/main" id="{0569C727-BDF0-42A9-9705-23CBCE6F9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5">
            <a:extLst>
              <a:ext uri="{FF2B5EF4-FFF2-40B4-BE49-F238E27FC236}">
                <a16:creationId xmlns:a16="http://schemas.microsoft.com/office/drawing/2014/main" id="{F2204506-81EA-4458-A137-354389745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4AEE4-C0E1-4F7B-AA12-AF66316A3A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2853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D61C1274-492D-48AA-B9B7-B398C7D3791A}"/>
              </a:ext>
            </a:extLst>
          </p:cNvPr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D8205E81-13EE-4A9C-9510-F5B3CBB5E97E}"/>
              </a:ext>
            </a:extLst>
          </p:cNvPr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0" name="Ograda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AFA0C54D-5929-49A9-8039-B530F212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D8CAD-F4AE-444A-88E4-CD156FCBB7C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5F5691B6-C57A-4B29-BBDD-F26BFAC8E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0194EC84-790A-4314-A2AE-8423A82A3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9D03B-9A4F-4FB1-BF08-DC84C855BC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78481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>
            <a:extLst>
              <a:ext uri="{FF2B5EF4-FFF2-40B4-BE49-F238E27FC236}">
                <a16:creationId xmlns:a16="http://schemas.microsoft.com/office/drawing/2014/main" id="{7C788383-F78F-49CE-9BFB-7A9617A649FD}"/>
              </a:ext>
            </a:extLst>
          </p:cNvPr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naslova 2">
            <a:extLst>
              <a:ext uri="{FF2B5EF4-FFF2-40B4-BE49-F238E27FC236}">
                <a16:creationId xmlns:a16="http://schemas.microsoft.com/office/drawing/2014/main" id="{95513652-0B82-45A6-9D9F-CF185C20C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0" name="Ograda besedila 30">
            <a:extLst>
              <a:ext uri="{FF2B5EF4-FFF2-40B4-BE49-F238E27FC236}">
                <a16:creationId xmlns:a16="http://schemas.microsoft.com/office/drawing/2014/main" id="{CEB10829-3615-499A-A790-A0A3E6ED8D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7" name="Ograda datuma 26">
            <a:extLst>
              <a:ext uri="{FF2B5EF4-FFF2-40B4-BE49-F238E27FC236}">
                <a16:creationId xmlns:a16="http://schemas.microsoft.com/office/drawing/2014/main" id="{F3726A00-F488-444C-B119-AF1A91512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75B547-088A-44EE-AC06-E92302FAD0F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84F0E140-C270-415E-9116-618CB2E31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6" name="Ograda številke diapozitiva 15">
            <a:extLst>
              <a:ext uri="{FF2B5EF4-FFF2-40B4-BE49-F238E27FC236}">
                <a16:creationId xmlns:a16="http://schemas.microsoft.com/office/drawing/2014/main" id="{9D0C7E93-4193-4BF4-A25C-32353B95F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AF96084-0152-4118-B071-4C15B0DB369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8" r:id="rId2"/>
    <p:sldLayoutId id="2147483696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7" r:id="rId9"/>
    <p:sldLayoutId id="2147483694" r:id="rId10"/>
    <p:sldLayoutId id="214748369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8965D9-36FB-464A-9D1D-62C120950A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Leonardo da Vinci</a:t>
            </a:r>
            <a:br>
              <a:rPr lang="sl-SI" dirty="0"/>
            </a:br>
            <a:r>
              <a:rPr lang="sl-SI" dirty="0"/>
              <a:t>(1452-1519)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CF879FD-3F94-478E-885F-E5D4353240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Predmet: ZGO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/>
              <a:t> </a:t>
            </a:r>
            <a:endParaRPr lang="sl-SI" dirty="0"/>
          </a:p>
        </p:txBody>
      </p:sp>
      <p:pic>
        <p:nvPicPr>
          <p:cNvPr id="35842" name="Picture 2" descr="http://t0.gstatic.com/images?q=tbn:ANd9GcQcoONHOOCQC-jq8AbzswsxyuLggkHBoeKwrAwpy_ok8mC7jQTM">
            <a:extLst>
              <a:ext uri="{FF2B5EF4-FFF2-40B4-BE49-F238E27FC236}">
                <a16:creationId xmlns:a16="http://schemas.microsoft.com/office/drawing/2014/main" id="{E9EE7C9D-22B8-4F8C-BCEA-EA77397CB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928934"/>
            <a:ext cx="2571768" cy="29391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385CF2-A5F4-4E41-B5AE-110DFC145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Podoba človeškega telesa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0DC01211-C4EE-4020-96CD-B92CEFAD3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5364" name="Picture 2" descr="http://t1.gstatic.com/images?q=tbn:ANd9GcTD9LEQSjOybOsm2iW4SwBo3qSLE0aaasCHE7Vla9iBQ1d3Nl9v">
            <a:extLst>
              <a:ext uri="{FF2B5EF4-FFF2-40B4-BE49-F238E27FC236}">
                <a16:creationId xmlns:a16="http://schemas.microsoft.com/office/drawing/2014/main" id="{FD88DB1F-57F5-4F66-B5E7-B8D5E3D7B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1714500"/>
            <a:ext cx="4643437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F207EE-A8FF-4A89-B68A-C195BAB18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Lok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AD04B782-958C-4756-A0FB-B53FA49E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6388" name="Picture 2" descr="http://t1.gstatic.com/images?q=tbn:ANd9GcTADJwkHnkNU08khQ9j1U1UUHnJKs6gaWtKqDUyNEkCr0OnMWgrwg">
            <a:extLst>
              <a:ext uri="{FF2B5EF4-FFF2-40B4-BE49-F238E27FC236}">
                <a16:creationId xmlns:a16="http://schemas.microsoft.com/office/drawing/2014/main" id="{4B7A9DF0-09F4-4B0F-ABD0-C9F750DC0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643063"/>
            <a:ext cx="6557963" cy="484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5D5273-35F4-40AE-B24B-F21B6631E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Leda z labodom</a:t>
            </a: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07D32FB9-03D8-4DBC-8883-C6571AAAD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7412" name="Picture 2" descr="http://upload.wikimedia.org/wikipedia/commons/thumb/3/3d/Leda_and_the_Swan_1505-1510.jpg/220px-Leda_and_the_Swan_1505-1510.jpg">
            <a:extLst>
              <a:ext uri="{FF2B5EF4-FFF2-40B4-BE49-F238E27FC236}">
                <a16:creationId xmlns:a16="http://schemas.microsoft.com/office/drawing/2014/main" id="{2A76B9A1-B6FB-4DBE-B515-5F805E103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643063"/>
            <a:ext cx="3714750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A6E7A686-6FF8-4FF3-8565-613F07CE1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18435" name="Ograda besedila 2">
            <a:extLst>
              <a:ext uri="{FF2B5EF4-FFF2-40B4-BE49-F238E27FC236}">
                <a16:creationId xmlns:a16="http://schemas.microsoft.com/office/drawing/2014/main" id="{14D2D4CA-245E-4D67-A1B9-5970ECCB2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8436" name="Picture 2" descr="http://paintingsforsale.me/images-painting/leonardo-da-vinci/leonardo-da-vinci-mona-lisa-80885.jpg">
            <a:extLst>
              <a:ext uri="{FF2B5EF4-FFF2-40B4-BE49-F238E27FC236}">
                <a16:creationId xmlns:a16="http://schemas.microsoft.com/office/drawing/2014/main" id="{B3310216-D252-4F54-A934-CF3A0CF73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1071563"/>
            <a:ext cx="31908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104275FC-FBAF-421D-9F4C-D83595B9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/>
              <a:t>Mona</a:t>
            </a:r>
            <a:r>
              <a:rPr lang="sl-SI" dirty="0"/>
              <a:t> lisa</a:t>
            </a:r>
          </a:p>
        </p:txBody>
      </p:sp>
      <p:sp>
        <p:nvSpPr>
          <p:cNvPr id="19459" name="Ograda besedila 2">
            <a:extLst>
              <a:ext uri="{FF2B5EF4-FFF2-40B4-BE49-F238E27FC236}">
                <a16:creationId xmlns:a16="http://schemas.microsoft.com/office/drawing/2014/main" id="{6F71DE90-C6CF-4A35-BD9B-015EA02BC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9460" name="Picture 2" descr="http://paintingsforsale.me/images-painting/leonardo-da-vinci/leonardo-da-vinci-mona-lisa-80885.jpg">
            <a:extLst>
              <a:ext uri="{FF2B5EF4-FFF2-40B4-BE49-F238E27FC236}">
                <a16:creationId xmlns:a16="http://schemas.microsoft.com/office/drawing/2014/main" id="{05D10C06-13BA-43D7-BC49-184FFF7C5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1071563"/>
            <a:ext cx="31908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6B9776-D973-4434-9D09-DD5C6A94D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20483" name="Ograda vsebine 4">
            <a:extLst>
              <a:ext uri="{FF2B5EF4-FFF2-40B4-BE49-F238E27FC236}">
                <a16:creationId xmlns:a16="http://schemas.microsoft.com/office/drawing/2014/main" id="{A15A28BC-8B4D-455E-A24C-0ACC7C554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0484" name="Picture 4" descr="http://t1.gstatic.com/images?q=tbn:ANd9GcRJuVrZa1QOTG6Gl-741pRs7zco1TlmJOmed_une1tSZfEmbGBZJw">
            <a:extLst>
              <a:ext uri="{FF2B5EF4-FFF2-40B4-BE49-F238E27FC236}">
                <a16:creationId xmlns:a16="http://schemas.microsoft.com/office/drawing/2014/main" id="{F677DB17-0756-4A21-B88D-0DE70A39B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143125"/>
            <a:ext cx="7888288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hecke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A88927-D523-4D79-8AD8-B74AC0635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/>
              <a:t>ZADNjA</a:t>
            </a:r>
            <a:r>
              <a:rPr lang="sl-SI" dirty="0"/>
              <a:t> večerja</a:t>
            </a:r>
          </a:p>
        </p:txBody>
      </p:sp>
      <p:sp>
        <p:nvSpPr>
          <p:cNvPr id="21507" name="Ograda vsebine 4">
            <a:extLst>
              <a:ext uri="{FF2B5EF4-FFF2-40B4-BE49-F238E27FC236}">
                <a16:creationId xmlns:a16="http://schemas.microsoft.com/office/drawing/2014/main" id="{9725A7E2-451E-4FA6-B999-A52B0BE03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1508" name="Picture 4" descr="http://t1.gstatic.com/images?q=tbn:ANd9GcRJuVrZa1QOTG6Gl-741pRs7zco1TlmJOmed_une1tSZfEmbGBZJw">
            <a:extLst>
              <a:ext uri="{FF2B5EF4-FFF2-40B4-BE49-F238E27FC236}">
                <a16:creationId xmlns:a16="http://schemas.microsoft.com/office/drawing/2014/main" id="{8D0E2674-517A-4842-B342-227803D9F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143125"/>
            <a:ext cx="7888288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5DC57B-104D-4249-A6C7-0837199F9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2531" name="Ograda vsebine 2">
            <a:extLst>
              <a:ext uri="{FF2B5EF4-FFF2-40B4-BE49-F238E27FC236}">
                <a16:creationId xmlns:a16="http://schemas.microsoft.com/office/drawing/2014/main" id="{FCDC0A70-6C9E-4B53-91FF-04F531019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2532" name="Picture 2" descr="http://www.diva.si/img/blog/2342.jpg">
            <a:extLst>
              <a:ext uri="{FF2B5EF4-FFF2-40B4-BE49-F238E27FC236}">
                <a16:creationId xmlns:a16="http://schemas.microsoft.com/office/drawing/2014/main" id="{DF0613B5-25AB-4F92-B37C-7A6F13844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638" y="0"/>
            <a:ext cx="94186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CD4C0E-EB0A-458E-88D5-88B3CD5F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-1857412"/>
            <a:ext cx="8543956" cy="61093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8800" dirty="0"/>
              <a:t>PRESENEČENJE!</a:t>
            </a:r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B2B695-0CDA-4ED5-AF7A-E5EF2BF7D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Po čem je znana </a:t>
            </a:r>
            <a:r>
              <a:rPr lang="sl-SI" dirty="0" err="1"/>
              <a:t>Mona</a:t>
            </a:r>
            <a:r>
              <a:rPr lang="sl-SI" dirty="0"/>
              <a:t> lisa?</a:t>
            </a:r>
          </a:p>
        </p:txBody>
      </p:sp>
      <p:sp>
        <p:nvSpPr>
          <p:cNvPr id="24579" name="Ograda vsebine 2">
            <a:extLst>
              <a:ext uri="{FF2B5EF4-FFF2-40B4-BE49-F238E27FC236}">
                <a16:creationId xmlns:a16="http://schemas.microsoft.com/office/drawing/2014/main" id="{759576DE-A116-461D-BF54-07328D34E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4580" name="Picture 2" descr="http://paintingsforsale.me/images-painting/leonardo-da-vinci/leonardo-da-vinci-mona-lisa-80885.jpg">
            <a:extLst>
              <a:ext uri="{FF2B5EF4-FFF2-40B4-BE49-F238E27FC236}">
                <a16:creationId xmlns:a16="http://schemas.microsoft.com/office/drawing/2014/main" id="{D904EA63-E876-46A1-AA2D-907268ECB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643063"/>
            <a:ext cx="31908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559A97-E60D-4EC3-92E0-74B90536C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OSNOVNO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2A9966E9-0D54-4CFC-A62B-790882500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  <a:p>
            <a:r>
              <a:rPr lang="sl-SI" altLang="sl-SI"/>
              <a:t>15., 16. st.</a:t>
            </a:r>
          </a:p>
          <a:p>
            <a:endParaRPr lang="sl-SI" altLang="sl-SI"/>
          </a:p>
          <a:p>
            <a:r>
              <a:rPr lang="sl-SI" altLang="sl-SI"/>
              <a:t>Genij</a:t>
            </a:r>
          </a:p>
          <a:p>
            <a:endParaRPr lang="sl-SI" altLang="sl-SI"/>
          </a:p>
          <a:p>
            <a:r>
              <a:rPr lang="sl-SI" altLang="sl-SI"/>
              <a:t>Renesansa</a:t>
            </a:r>
          </a:p>
          <a:p>
            <a:endParaRPr lang="sl-SI" altLang="sl-SI"/>
          </a:p>
          <a:p>
            <a:r>
              <a:rPr lang="sl-SI" altLang="sl-SI"/>
              <a:t>Arhitekt, izumitelj, slikar, kipar, inženir…</a:t>
            </a:r>
          </a:p>
        </p:txBody>
      </p:sp>
      <p:pic>
        <p:nvPicPr>
          <p:cNvPr id="38914" name="Picture 2" descr="http://upload.wikimedia.org/wikipedia/commons/thumb/9/9e/Possible_Self-Portrait_of_Leonardo_da_Vinci.jpg/200px-Possible_Self-Portrait_of_Leonardo_da_Vinci.jpg">
            <a:extLst>
              <a:ext uri="{FF2B5EF4-FFF2-40B4-BE49-F238E27FC236}">
                <a16:creationId xmlns:a16="http://schemas.microsoft.com/office/drawing/2014/main" id="{340C153C-E80D-43B2-8E24-3B8BE6C21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72627">
            <a:off x="4706938" y="800100"/>
            <a:ext cx="1905000" cy="28765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E3E1B8-EF02-4C05-86C4-346CDFBD0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Kakšen je naslov te slike?</a:t>
            </a:r>
          </a:p>
        </p:txBody>
      </p:sp>
      <p:sp>
        <p:nvSpPr>
          <p:cNvPr id="25603" name="Ograda vsebine 2">
            <a:extLst>
              <a:ext uri="{FF2B5EF4-FFF2-40B4-BE49-F238E27FC236}">
                <a16:creationId xmlns:a16="http://schemas.microsoft.com/office/drawing/2014/main" id="{49008280-ACF4-432C-8A5F-34C9F6C4F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In katera je njena posebnost?</a:t>
            </a:r>
          </a:p>
        </p:txBody>
      </p:sp>
      <p:pic>
        <p:nvPicPr>
          <p:cNvPr id="25604" name="Picture 4" descr="http://t1.gstatic.com/images?q=tbn:ANd9GcRJuVrZa1QOTG6Gl-741pRs7zco1TlmJOmed_une1tSZfEmbGBZJw">
            <a:extLst>
              <a:ext uri="{FF2B5EF4-FFF2-40B4-BE49-F238E27FC236}">
                <a16:creationId xmlns:a16="http://schemas.microsoft.com/office/drawing/2014/main" id="{5277D96A-875A-455B-B6E1-9803FC4FA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500313"/>
            <a:ext cx="7888287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3AF8BF-1CD8-4F79-9CF8-77C16ABC3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Koliko let je bil star ko je umrl?</a:t>
            </a:r>
          </a:p>
        </p:txBody>
      </p:sp>
      <p:sp>
        <p:nvSpPr>
          <p:cNvPr id="26627" name="Ograda vsebine 2">
            <a:extLst>
              <a:ext uri="{FF2B5EF4-FFF2-40B4-BE49-F238E27FC236}">
                <a16:creationId xmlns:a16="http://schemas.microsoft.com/office/drawing/2014/main" id="{AE49AA3E-3657-481F-8145-3B617266A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4098" name="Picture 2" descr="http://t0.gstatic.com/images?q=tbn:ANd9GcQcoONHOOCQC-jq8AbzswsxyuLggkHBoeKwrAwpy_ok8mC7jQTM">
            <a:extLst>
              <a:ext uri="{FF2B5EF4-FFF2-40B4-BE49-F238E27FC236}">
                <a16:creationId xmlns:a16="http://schemas.microsoft.com/office/drawing/2014/main" id="{4FFB1A67-0F98-4302-A066-93D8F4F1C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5287">
            <a:off x="3148883" y="1903490"/>
            <a:ext cx="3227154" cy="36881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3DFE1F-83F3-48DE-AB15-90E7E0554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Kako je pisal?</a:t>
            </a:r>
          </a:p>
        </p:txBody>
      </p:sp>
      <p:sp>
        <p:nvSpPr>
          <p:cNvPr id="27651" name="Ograda vsebine 2">
            <a:extLst>
              <a:ext uri="{FF2B5EF4-FFF2-40B4-BE49-F238E27FC236}">
                <a16:creationId xmlns:a16="http://schemas.microsoft.com/office/drawing/2014/main" id="{9B0C5F69-3164-49EB-92A0-7C8449396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3074" name="Picture 2" descr="http://t3.gstatic.com/images?q=tbn:ANd9GcRR1n8k6XB4H5MVZAZ-wmXdtwACuS0j-O4IFDXRi5auBWZkfgFv">
            <a:extLst>
              <a:ext uri="{FF2B5EF4-FFF2-40B4-BE49-F238E27FC236}">
                <a16:creationId xmlns:a16="http://schemas.microsoft.com/office/drawing/2014/main" id="{02AE4D81-45A7-4528-8A03-B051F45C9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39455">
            <a:off x="3562537" y="1863961"/>
            <a:ext cx="3124607" cy="3783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80BF90-2787-46B2-86D2-4DF56789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0" y="142852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No, to je pa pravi konec!</a:t>
            </a:r>
          </a:p>
        </p:txBody>
      </p:sp>
      <p:sp>
        <p:nvSpPr>
          <p:cNvPr id="28675" name="Ograda vsebine 2">
            <a:extLst>
              <a:ext uri="{FF2B5EF4-FFF2-40B4-BE49-F238E27FC236}">
                <a16:creationId xmlns:a16="http://schemas.microsoft.com/office/drawing/2014/main" id="{2A6F6BB7-D22D-4EFE-AB5B-4D2A0F5BB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188" y="642938"/>
            <a:ext cx="7239000" cy="4846637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44400">
                <a:sym typeface="Wingdings" panose="05000000000000000000" pitchFamily="2" charset="2"/>
              </a:rPr>
              <a:t></a:t>
            </a:r>
            <a:endParaRPr lang="sl-SI" altLang="sl-SI" sz="44400"/>
          </a:p>
        </p:txBody>
      </p:sp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2DAD7-7637-46A9-BAB5-2B595324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IME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AB569409-B648-4EDE-92EE-5AA9AFFDA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Pred poimenovanjem z imeni in priimki</a:t>
            </a:r>
          </a:p>
          <a:p>
            <a:endParaRPr lang="sl-SI" altLang="sl-SI"/>
          </a:p>
          <a:p>
            <a:r>
              <a:rPr lang="sl-SI" altLang="sl-SI"/>
              <a:t>Leonardo di ser Piero da Vinci</a:t>
            </a:r>
          </a:p>
          <a:p>
            <a:r>
              <a:rPr lang="sl-SI" altLang="sl-SI"/>
              <a:t>»Leonardo, sin gospoda Piera iz Vincija «</a:t>
            </a:r>
          </a:p>
          <a:p>
            <a:endParaRPr lang="sl-SI" altLang="sl-SI"/>
          </a:p>
          <a:p>
            <a:r>
              <a:rPr lang="sl-SI" altLang="sl-SI"/>
              <a:t>» Leonardo« ali »Io, Leonardo «</a:t>
            </a:r>
          </a:p>
          <a:p>
            <a:endParaRPr lang="sl-SI" altLang="sl-SI"/>
          </a:p>
          <a:p>
            <a:r>
              <a:rPr lang="sl-SI" altLang="sl-SI"/>
              <a:t>Očetovega imena ni uporabljal</a:t>
            </a:r>
          </a:p>
          <a:p>
            <a:endParaRPr lang="sl-SI" altLang="sl-SI"/>
          </a:p>
          <a:p>
            <a:r>
              <a:rPr lang="sl-SI" altLang="sl-SI"/>
              <a:t>» Leonardova« in ne »da Vincijeva« dela</a:t>
            </a:r>
          </a:p>
        </p:txBody>
      </p:sp>
      <p:pic>
        <p:nvPicPr>
          <p:cNvPr id="39938" name="Picture 2" descr="http://t0.gstatic.com/images?q=tbn:ANd9GcQKuFPFOwESBZKieB76Jj7DTS_10iPI8v4dIvJPzXfFapAqYuZP">
            <a:extLst>
              <a:ext uri="{FF2B5EF4-FFF2-40B4-BE49-F238E27FC236}">
                <a16:creationId xmlns:a16="http://schemas.microsoft.com/office/drawing/2014/main" id="{59852D94-1E25-4FAA-9271-1B4C99F49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3500438"/>
            <a:ext cx="1895475" cy="2409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07BEE3-C534-492C-A734-E92F6A105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ROJSTVO IN ZGODNJE ŽIVLJENJE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B3524DFD-5952-45D4-A5FC-FC42BD2B5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5105400"/>
          </a:xfrm>
        </p:spPr>
        <p:txBody>
          <a:bodyPr/>
          <a:lstStyle/>
          <a:p>
            <a:r>
              <a:rPr lang="sl-SI" altLang="sl-SI"/>
              <a:t>April 1452</a:t>
            </a:r>
          </a:p>
          <a:p>
            <a:endParaRPr lang="sl-SI" altLang="sl-SI"/>
          </a:p>
          <a:p>
            <a:r>
              <a:rPr lang="sl-SI" altLang="sl-SI"/>
              <a:t>v vasici Anciato (blizu Vincija v Toskani)</a:t>
            </a:r>
          </a:p>
          <a:p>
            <a:endParaRPr lang="sl-SI" altLang="sl-SI"/>
          </a:p>
          <a:p>
            <a:r>
              <a:rPr lang="sl-SI" altLang="sl-SI"/>
              <a:t>Ser Piero da Vinci (notar)</a:t>
            </a:r>
          </a:p>
          <a:p>
            <a:endParaRPr lang="sl-SI" altLang="sl-SI"/>
          </a:p>
          <a:p>
            <a:r>
              <a:rPr lang="sl-SI" altLang="sl-SI"/>
              <a:t> Caterina (Pierova sužnja bližnjevzhodnega izvora)</a:t>
            </a:r>
          </a:p>
          <a:p>
            <a:endParaRPr lang="sl-SI" altLang="sl-SI"/>
          </a:p>
          <a:p>
            <a:r>
              <a:rPr lang="sl-SI" altLang="sl-SI"/>
              <a:t>z materjo, starimi starši, stricem, polsestrami in polbrati</a:t>
            </a:r>
          </a:p>
          <a:p>
            <a:endParaRPr lang="sl-SI" altLang="sl-SI"/>
          </a:p>
        </p:txBody>
      </p:sp>
    </p:spTree>
  </p:cSld>
  <p:clrMapOvr>
    <a:masterClrMapping/>
  </p:clrMapOvr>
  <p:transition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3.gstatic.com/images?q=tbn:ANd9GcRo-6VSOvF1WyLz-dEQk-0dBQ6uJLTaYQ-yoaGgmgvPMVCE2ls8">
            <a:extLst>
              <a:ext uri="{FF2B5EF4-FFF2-40B4-BE49-F238E27FC236}">
                <a16:creationId xmlns:a16="http://schemas.microsoft.com/office/drawing/2014/main" id="{7ECF3927-97CB-42CA-A963-C59C490C3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5958">
            <a:off x="4960938" y="3133725"/>
            <a:ext cx="2857500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33E23D47-35C9-42B5-8A66-AD29DEC78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8625"/>
            <a:ext cx="7239000" cy="6027738"/>
          </a:xfrm>
        </p:spPr>
        <p:txBody>
          <a:bodyPr/>
          <a:lstStyle/>
          <a:p>
            <a:r>
              <a:rPr lang="sl-SI" altLang="sl-SI"/>
              <a:t>Učil se je brati in pisati, osnov latinske slovnice in matematike</a:t>
            </a:r>
          </a:p>
          <a:p>
            <a:endParaRPr lang="sl-SI" altLang="sl-SI"/>
          </a:p>
          <a:p>
            <a:r>
              <a:rPr lang="sl-SI" altLang="sl-SI"/>
              <a:t>10/11 let – odšel v Firence</a:t>
            </a:r>
          </a:p>
          <a:p>
            <a:endParaRPr lang="sl-SI" altLang="sl-SI"/>
          </a:p>
          <a:p>
            <a:r>
              <a:rPr lang="sl-SI" altLang="sl-SI"/>
              <a:t>postal vajenec pri slikarju Andreu del Verrocchio</a:t>
            </a:r>
          </a:p>
          <a:p>
            <a:endParaRPr lang="sl-SI" altLang="sl-SI"/>
          </a:p>
        </p:txBody>
      </p:sp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t1.gstatic.com/images?q=tbn:ANd9GcQJHlPqZSiEbaVs9HRS_x4wgv4fgKfTLP4bLjur3FQoq91Kb_EFRw">
            <a:extLst>
              <a:ext uri="{FF2B5EF4-FFF2-40B4-BE49-F238E27FC236}">
                <a16:creationId xmlns:a16="http://schemas.microsoft.com/office/drawing/2014/main" id="{F2DEAF20-9433-4820-849B-FDD946FA8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97072">
            <a:off x="5730169" y="446519"/>
            <a:ext cx="1847850" cy="2466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CC95A71F-89FF-488F-913C-7C0F533C6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KASNEJŠE Življenje</a:t>
            </a:r>
          </a:p>
        </p:txBody>
      </p:sp>
      <p:sp>
        <p:nvSpPr>
          <p:cNvPr id="11268" name="Ograda vsebine 2">
            <a:extLst>
              <a:ext uri="{FF2B5EF4-FFF2-40B4-BE49-F238E27FC236}">
                <a16:creationId xmlns:a16="http://schemas.microsoft.com/office/drawing/2014/main" id="{FE03F1FC-AFA7-447D-9057-35908535D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5105400"/>
          </a:xfrm>
        </p:spPr>
        <p:txBody>
          <a:bodyPr/>
          <a:lstStyle/>
          <a:p>
            <a:r>
              <a:rPr lang="sl-SI" altLang="sl-SI"/>
              <a:t>Odprl slikarsko delavnico</a:t>
            </a:r>
          </a:p>
          <a:p>
            <a:endParaRPr lang="sl-SI" altLang="sl-SI"/>
          </a:p>
          <a:p>
            <a:r>
              <a:rPr lang="sl-SI" altLang="sl-SI"/>
              <a:t>njegovi vajenci so razširili Leonardizem </a:t>
            </a:r>
          </a:p>
          <a:p>
            <a:endParaRPr lang="sl-SI" altLang="sl-SI"/>
          </a:p>
          <a:p>
            <a:r>
              <a:rPr lang="sl-SI" altLang="sl-SI"/>
              <a:t>Leonardovo načelo, da v naravi ni ostrih obrob </a:t>
            </a:r>
          </a:p>
          <a:p>
            <a:endParaRPr lang="sl-SI" altLang="sl-SI"/>
          </a:p>
          <a:p>
            <a:r>
              <a:rPr lang="sl-SI" altLang="sl-SI"/>
              <a:t>1482 - 1499 delal za vojvodo Ludovica Sforzo</a:t>
            </a:r>
          </a:p>
          <a:p>
            <a:endParaRPr lang="sl-SI" altLang="sl-SI"/>
          </a:p>
          <a:p>
            <a:r>
              <a:rPr lang="sl-SI" altLang="sl-SI"/>
              <a:t>Maj 1519 (67 let)</a:t>
            </a:r>
          </a:p>
          <a:p>
            <a:endParaRPr lang="sl-SI" altLang="sl-SI"/>
          </a:p>
        </p:txBody>
      </p:sp>
    </p:spTree>
  </p:cSld>
  <p:clrMapOvr>
    <a:masterClrMapping/>
  </p:clrMapOvr>
  <p:transition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1BEB11-2563-41AC-B2F7-E4B26408B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zanimivosti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BD5FEE45-40F2-4BAE-86D2-E22F27B46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Vegeterjanec</a:t>
            </a:r>
          </a:p>
          <a:p>
            <a:endParaRPr lang="sl-SI" altLang="sl-SI"/>
          </a:p>
          <a:p>
            <a:r>
              <a:rPr lang="sl-SI" altLang="sl-SI"/>
              <a:t>Od leve proti desni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(pero je lažje vleči kot potiskati)</a:t>
            </a:r>
          </a:p>
          <a:p>
            <a:endParaRPr lang="sl-SI" altLang="sl-SI"/>
          </a:p>
          <a:p>
            <a:r>
              <a:rPr lang="sl-SI" altLang="sl-SI"/>
              <a:t>Večine načrtov za izume ni predstavil</a:t>
            </a:r>
          </a:p>
          <a:p>
            <a:endParaRPr lang="sl-SI" altLang="sl-SI"/>
          </a:p>
          <a:p>
            <a:r>
              <a:rPr lang="sl-SI" altLang="sl-SI"/>
              <a:t>3500 strani rokopisov</a:t>
            </a:r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12292" name="Picture 2" descr="http://t3.gstatic.com/images?q=tbn:ANd9GcTLYAKeBG_Y74gGyExt18u8QHDmm03wZ4olJAonrQMbcBKky3xnew">
            <a:extLst>
              <a:ext uri="{FF2B5EF4-FFF2-40B4-BE49-F238E27FC236}">
                <a16:creationId xmlns:a16="http://schemas.microsoft.com/office/drawing/2014/main" id="{76618DEE-1DCA-4A89-8743-7E2D7DB68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428625"/>
            <a:ext cx="2714625" cy="255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>
            <a:extLst>
              <a:ext uri="{FF2B5EF4-FFF2-40B4-BE49-F238E27FC236}">
                <a16:creationId xmlns:a16="http://schemas.microsoft.com/office/drawing/2014/main" id="{70187813-D6B1-426E-A4FE-F7FFD8733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NEKAJ NJEGOVIH Najslavnejših del</a:t>
            </a:r>
          </a:p>
        </p:txBody>
      </p:sp>
      <p:sp>
        <p:nvSpPr>
          <p:cNvPr id="13315" name="Ograda besedila 6">
            <a:extLst>
              <a:ext uri="{FF2B5EF4-FFF2-40B4-BE49-F238E27FC236}">
                <a16:creationId xmlns:a16="http://schemas.microsoft.com/office/drawing/2014/main" id="{AB295A4D-7CE8-4799-A7F8-62C3CEE99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4750" cy="742950"/>
          </a:xfrm>
        </p:spPr>
        <p:txBody>
          <a:bodyPr/>
          <a:lstStyle/>
          <a:p>
            <a:r>
              <a:rPr lang="sl-SI" altLang="sl-SI"/>
              <a:t>Mnogo del, ohranjenih le 17</a:t>
            </a:r>
          </a:p>
          <a:p>
            <a:endParaRPr lang="sl-SI" altLang="sl-SI"/>
          </a:p>
        </p:txBody>
      </p:sp>
    </p:spTree>
  </p:cSld>
  <p:clrMapOvr>
    <a:masterClrMapping/>
  </p:clrMapOvr>
  <p:transition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D305ED-4D26-44DF-BA67-701218CA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Načrt za helikopter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1F7DEBAB-F2CD-4EBC-935C-5182897C7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4340" name="Picture 2" descr="http://t3.gstatic.com/images?q=tbn:ANd9GcT-a1-lrY2hVDDdt6utMRz5tmWBZcFZeBENrm_VD4ZN0q7-8BvD">
            <a:extLst>
              <a:ext uri="{FF2B5EF4-FFF2-40B4-BE49-F238E27FC236}">
                <a16:creationId xmlns:a16="http://schemas.microsoft.com/office/drawing/2014/main" id="{77A9BBE0-2B36-41C9-B1E7-4E882324B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000250"/>
            <a:ext cx="6086475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zkošno">
  <a:themeElements>
    <a:clrScheme name="Razkošn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Razkošn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Razkošn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azkošn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211</Words>
  <Application>Microsoft Office PowerPoint</Application>
  <PresentationFormat>On-screen Show (4:3)</PresentationFormat>
  <Paragraphs>75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Trebuchet MS</vt:lpstr>
      <vt:lpstr>Wingdings</vt:lpstr>
      <vt:lpstr>Wingdings 2</vt:lpstr>
      <vt:lpstr>Razkošno</vt:lpstr>
      <vt:lpstr>Leonardo da Vinci (1452-1519)</vt:lpstr>
      <vt:lpstr>OSNOVNO</vt:lpstr>
      <vt:lpstr>IME</vt:lpstr>
      <vt:lpstr>ROJSTVO IN ZGODNJE ŽIVLJENJE</vt:lpstr>
      <vt:lpstr>PowerPoint Presentation</vt:lpstr>
      <vt:lpstr>KASNEJŠE Življenje</vt:lpstr>
      <vt:lpstr>zanimivosti</vt:lpstr>
      <vt:lpstr>NEKAJ NJEGOVIH Najslavnejših del</vt:lpstr>
      <vt:lpstr>Načrt za helikopter</vt:lpstr>
      <vt:lpstr>Podoba človeškega telesa</vt:lpstr>
      <vt:lpstr>Lok</vt:lpstr>
      <vt:lpstr>Leda z labodom</vt:lpstr>
      <vt:lpstr>PowerPoint Presentation</vt:lpstr>
      <vt:lpstr>Mona lisa</vt:lpstr>
      <vt:lpstr>PowerPoint Presentation</vt:lpstr>
      <vt:lpstr>ZADNjA večerja</vt:lpstr>
      <vt:lpstr>PowerPoint Presentation</vt:lpstr>
      <vt:lpstr>PRESENEČENJE!</vt:lpstr>
      <vt:lpstr>Po čem je znana Mona lisa?</vt:lpstr>
      <vt:lpstr>Kakšen je naslov te slike?</vt:lpstr>
      <vt:lpstr>Koliko let je bil star ko je umrl?</vt:lpstr>
      <vt:lpstr>Kako je pisal?</vt:lpstr>
      <vt:lpstr>No, to je pa pravi konec!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2019-06-03T09:12:32Z</dcterms:created>
  <dcterms:modified xsi:type="dcterms:W3CDTF">2019-06-03T09:12:32Z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