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C2D1947-B737-4906-A7C1-FD2B3AF33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567F-74B9-4DA3-A1CD-9E12343A92F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FBDB812-2DB5-473C-B97C-882AD139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1856D94-1C0B-4A4A-BD86-C9BC145F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9832B-632E-48D6-AAA3-8B4006C9C8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24763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7081AA3-A865-44FB-B64D-5B61E04F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0979E-E694-4C9E-85FF-8A641AED873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6012BF8-2ECA-481C-ABC2-733271A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E1DCF0C-3EBC-49DE-AD5D-521F095E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5F1FB-8C22-4D77-A44C-CF32A4E9E8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032268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4A0CCF3-449F-4632-8E51-A47C9551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AEF0-03F8-4C50-B9A9-C646E4254B3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97D1202-83CD-43D6-855B-0AE1F798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D0D7C59-02DB-4898-B9D9-9C47145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EFB34-8371-4F30-B7C5-A4780D320B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182209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33E6E30-2BB1-4FAF-83DE-2A72EEDE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40AD-1199-43CC-9F9F-ED1C178D6B7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D89A5A0-51A2-46E0-AB93-DFBFD839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0756B79-5427-4355-A78A-9DBD9354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3CB42-6DB9-4DF6-8569-0FAB36B663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4848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6D3E13B-4726-4230-9538-28CC8238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F5AB-BA34-4671-85CF-7C377FF3363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421F8A1-4657-46BB-9055-41D15AA6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2D9FC66-02F4-4F2C-AC01-DEFF3E6A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AF02A-1927-4004-9AEB-A651EB6DEA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806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3F47253-271B-4445-B02F-2D479A1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C931B-7898-454F-B0F5-FE43B985827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E74EE3B-6142-47CD-B21A-2F393A0BD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39216AB-8777-43F6-84D0-7D3A5255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04B1-E7A5-4386-B7E1-E50C9F9FAD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01853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0FC30E7C-8EF7-45FD-BAC2-AECC7B2F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7B10-ED18-4964-94A8-588107FDCB1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224CF1CC-F10C-47AA-8726-771FFB83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FA250CEE-E30A-45D2-A572-78D37CC5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2D012-ECAE-4DD7-A666-3CC605378A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2541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134938D8-5920-49BB-BFFC-BC4AEE67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28E9-D8D4-4866-98CB-7199F676AD2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FF7FA7A2-898F-41FC-938B-1292229A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AB6E440C-B453-407B-B61C-BE968967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E581D-2844-4A78-A123-E3B7EE0856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266728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0D23D223-58C9-4EE5-81AC-68BF7FC7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97DF-F403-4E38-9E39-587600D73B0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E1B973B4-D2CB-484B-9A32-67B24167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45603E04-3F4D-44AF-BB16-56FCC51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FDB3B-6647-46EC-B4ED-9CDFD179DB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911700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A090E33-D90F-406C-A2A4-ADD47AA94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9886-75B1-401B-B10F-0ABE432F710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3055FD5-A076-4725-ABCC-EF1A1EAA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A4BBA1D-1BC5-4246-8149-83A73C46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8CC30-D2E7-42FB-B5E5-A8FAC989EB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17211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C070D22-2D17-45C6-BE20-5E9579AD8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C5A90-ECF2-4617-AD32-8169CC10743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A782B46-A967-4BFA-A45C-64468DB9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A340000-7B9E-4E81-81F7-86254C01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2558F-A91E-41DC-B781-BEB9DA74F7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611874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2E20592F-9DC9-42F8-B81D-44BEF73816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3165A872-A4EE-4F99-817F-CBF085360B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9C2FCA5-00F2-4180-A8DF-9E1BF2F52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907CA2-A2A9-4F75-9F8B-74269DB5A72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FA17884-0701-4866-9EEA-292047AA2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0A4D066-8889-4342-9E71-3522659AC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177564C-579E-46BE-861D-3EDEDC839E4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si/url?sa=i&amp;rct=j&amp;q=&amp;esrc=s&amp;source=images&amp;cd=&amp;docid=vLiu8OU1U9yloM&amp;tbnid=lI9Y98UKo5Or4M:&amp;ved=0CAUQjRw&amp;url=http://viztv.vizfact.com/leonardo-da-vinci/&amp;ei=l89BUt69Os3GtAaJ34CoCA&amp;bvm=bv.53077864,d.Yms&amp;psig=AFQjCNFcE-rpDSkgMSIDdIBOA1DeWx14-Q&amp;ust=138013103340531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leonardo.net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visitmanchester/4098377940/" TargetMode="External"/><Relationship Id="rId13" Type="http://schemas.openxmlformats.org/officeDocument/2006/relationships/hyperlink" Target="http://www.kingsgalleries.com/leonardo-da-vinci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leonardo-da-vinci-biography.com/da-vinci-helicopter.html" TargetMode="External"/><Relationship Id="rId12" Type="http://schemas.openxmlformats.org/officeDocument/2006/relationships/hyperlink" Target="http://www.leonardodavincisinventions.com/war-machines/leonardo-da-vincis-tank/" TargetMode="External"/><Relationship Id="rId2" Type="http://schemas.openxmlformats.org/officeDocument/2006/relationships/hyperlink" Target="https://www.google.si/url?sa=i&amp;rct=j&amp;q=&amp;esrc=s&amp;source=images&amp;cd=&amp;docid=vLiu8OU1U9yloM&amp;tbnid=lI9Y98UKo5Or4M:&amp;ved=0CAUQjRw&amp;url=http://viztv.vizfact.com/leonardo-da-vinci/&amp;ei=l89BUt69Os3GtAaJ34CoCA&amp;bvm=bv.53077864,d.Yms&amp;psig=AFQjCNFcE-rpDSkgMSIDdIBOA1DeWx14-Q&amp;ust=13801310334053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toryofads.the-voice.com/renaissance-early-printing" TargetMode="External"/><Relationship Id="rId11" Type="http://schemas.openxmlformats.org/officeDocument/2006/relationships/hyperlink" Target="http://www.lopezlinaresvintagejewelry.com/vintageblog/verrocchio/" TargetMode="External"/><Relationship Id="rId5" Type="http://schemas.openxmlformats.org/officeDocument/2006/relationships/hyperlink" Target="http://www.davinci.si/videofoto/" TargetMode="External"/><Relationship Id="rId10" Type="http://schemas.openxmlformats.org/officeDocument/2006/relationships/hyperlink" Target="http://nefandus-nafsi.tumblr.com/post/33579066448/leonardo-di-ser-piero-da-vinci-anatomy" TargetMode="External"/><Relationship Id="rId4" Type="http://schemas.openxmlformats.org/officeDocument/2006/relationships/hyperlink" Target="http://viztv.vizfact.com/leonardo-da-vinci/" TargetMode="External"/><Relationship Id="rId9" Type="http://schemas.openxmlformats.org/officeDocument/2006/relationships/hyperlink" Target="http://www.marxist.com/leonardo-da-vinci-2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hyperlink" Target="http://www.kingsgalleries.com/leonardo-da-vinci/" TargetMode="External"/><Relationship Id="rId2" Type="http://schemas.openxmlformats.org/officeDocument/2006/relationships/hyperlink" Target="https://www.google.si/url?sa=i&amp;rct=j&amp;q=&amp;esrc=s&amp;source=images&amp;cd=&amp;docid=vLiu8OU1U9yloM&amp;tbnid=lI9Y98UKo5Or4M:&amp;ved=0CAUQjRw&amp;url=http://viztv.vizfact.com/leonardo-da-vinci/&amp;ei=l89BUt69Os3GtAaJ34CoCA&amp;bvm=bv.53077864,d.Yms&amp;psig=AFQjCNFcE-rpDSkgMSIDdIBOA1DeWx14-Q&amp;ust=138013103340531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smarthistory.khanacademy.org/High-Renaissance.htm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si/url?sa=i&amp;rct=j&amp;q=&amp;esrc=s&amp;source=images&amp;cd=&amp;docid=vLiu8OU1U9yloM&amp;tbnid=lI9Y98UKo5Or4M:&amp;ved=0CAUQjRw&amp;url=http://viztv.vizfact.com/leonardo-da-vinci/&amp;ei=l89BUt69Os3GtAaJ34CoCA&amp;bvm=bv.53077864,d.Yms&amp;psig=AFQjCNFcE-rpDSkgMSIDdIBOA1DeWx14-Q&amp;ust=13801310334053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brysonmoore.com/what-leonardo-da-vinci-can-teach-us-about-medi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si/url?sa=i&amp;rct=j&amp;q=&amp;esrc=s&amp;source=images&amp;cd=&amp;docid=vLiu8OU1U9yloM&amp;tbnid=lI9Y98UKo5Or4M:&amp;ved=0CAUQjRw&amp;url=http://viztv.vizfact.com/leonardo-da-vinci/&amp;ei=l89BUt69Os3GtAaJ34CoCA&amp;bvm=bv.53077864,d.Yms&amp;psig=AFQjCNFcE-rpDSkgMSIDdIBOA1DeWx14-Q&amp;ust=13801310334053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onardo-da-vinci-biography.com/www.leonardo-da-vinci-biography.com/images/leonardo-da-vinci-parachute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leonardo-da-vinci-biography.com/www.leonardo-da-vinci-biography.com/images/da-vinci-helicopter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hyperlink" Target="https://www.google.si/url?sa=i&amp;rct=j&amp;q=&amp;esrc=s&amp;source=images&amp;cd=&amp;docid=vLiu8OU1U9yloM&amp;tbnid=lI9Y98UKo5Or4M:&amp;ved=0CAUQjRw&amp;url=http://viztv.vizfact.com/leonardo-da-vinci/&amp;ei=l89BUt69Os3GtAaJ34CoCA&amp;bvm=bv.53077864,d.Yms&amp;psig=AFQjCNFcE-rpDSkgMSIDdIBOA1DeWx14-Q&amp;ust=13801310334053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ejemnaravazdravje?directed_target_id=0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marxist.com/leonardo-da-vinci-2.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lifeinthefastlane.com/2009/04/leonardo-da-vinci-first-anatomist/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hyperlink" Target="http://kachine.blogspot.com/2007_01_01_archive.html" TargetMode="External"/><Relationship Id="rId2" Type="http://schemas.openxmlformats.org/officeDocument/2006/relationships/hyperlink" Target="https://www.google.si/url?sa=i&amp;rct=j&amp;q=&amp;esrc=s&amp;source=images&amp;cd=&amp;docid=vLiu8OU1U9yloM&amp;tbnid=lI9Y98UKo5Or4M:&amp;ved=0CAUQjRw&amp;url=http://viztv.vizfact.com/leonardo-da-vinci/&amp;ei=l89BUt69Os3GtAaJ34CoCA&amp;bvm=bv.53077864,d.Yms&amp;psig=AFQjCNFcE-rpDSkgMSIDdIBOA1DeWx14-Q&amp;ust=13801310334053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nce.kukuchew.com/2008/06/22/leonardo-da-vincis-anatomical-drawings/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nefandus-nafsi.tumblr.com/post/33579066448/leonardo-di-ser-piero-da-vinci-anatomy" TargetMode="External"/><Relationship Id="rId4" Type="http://schemas.openxmlformats.org/officeDocument/2006/relationships/hyperlink" Target="https://www.facebook.com/gospodarskorazstavisce?ref=stream&amp;hc_location=stream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hyperlink" Target="https://www.google.si/url?sa=i&amp;rct=j&amp;q=&amp;esrc=s&amp;source=images&amp;cd=&amp;docid=vLiu8OU1U9yloM&amp;tbnid=lI9Y98UKo5Or4M:&amp;ved=0CAUQjRw&amp;url=http://viztv.vizfact.com/leonardo-da-vinci/&amp;ei=l89BUt69Os3GtAaJ34CoCA&amp;bvm=bv.53077864,d.Yms&amp;psig=AFQjCNFcE-rpDSkgMSIDdIBOA1DeWx14-Q&amp;ust=13801310334053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omasschoenberger.com/blog/of-da-vinci-superstorms-and-the-secrets-mona-lisa-are-just-starting-to-reveal/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siol.net/scena/druzabna_kronika/2013/02/na_gospodarskem_razstaviscu_vas_caka_da_vinci_genij.aspx?format=json&amp;mob=1&amp;hide_hf=1&amp;os=wf&amp;ver=1.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hyperlink" Target="https://www.google.si/url?sa=i&amp;rct=j&amp;q=&amp;esrc=s&amp;source=images&amp;cd=&amp;docid=vLiu8OU1U9yloM&amp;tbnid=lI9Y98UKo5Or4M:&amp;ved=0CAUQjRw&amp;url=http://viztv.vizfact.com/leonardo-da-vinci/&amp;ei=l89BUt69Os3GtAaJ34CoCA&amp;bvm=bv.53077864,d.Yms&amp;psig=AFQjCNFcE-rpDSkgMSIDdIBOA1DeWx14-Q&amp;ust=138013103340531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eneedart.wordpress.com/2010/12/14/mona-lisa-reveals-a-new-secr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hyperlink" Target="https://www.google.si/url?sa=i&amp;rct=j&amp;q=&amp;esrc=s&amp;source=images&amp;cd=&amp;docid=vLiu8OU1U9yloM&amp;tbnid=lI9Y98UKo5Or4M:&amp;ved=0CAUQjRw&amp;url=http://viztv.vizfact.com/leonardo-da-vinci/&amp;ei=l89BUt69Os3GtAaJ34CoCA&amp;bvm=bv.53077864,d.Yms&amp;psig=AFQjCNFcE-rpDSkgMSIDdIBOA1DeWx14-Q&amp;ust=13801310334053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onardodavincisinventions.com/war-machines/leonardo-da-vincis-tank/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umiacs.umd.edu/~kuijt/dba169x/dba169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ztv.vizfact.com/wp-content/uploads/2012/11/davinci.jpg">
            <a:hlinkClick r:id="rId2"/>
            <a:extLst>
              <a:ext uri="{FF2B5EF4-FFF2-40B4-BE49-F238E27FC236}">
                <a16:creationId xmlns:a16="http://schemas.microsoft.com/office/drawing/2014/main" id="{CCC5FA5D-289A-4BD1-9FCD-22781574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6F12702-3530-412E-A378-F5974E1B2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88" y="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Leonardo Da Vinci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43A8467-1FE7-4FA1-8124-96F8954D7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200" y="6378575"/>
            <a:ext cx="4711700" cy="4794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>
                <a:solidFill>
                  <a:schemeClr val="tx1"/>
                </a:solidFill>
              </a:rPr>
              <a:t> 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2053" name="Picture 4" descr="http://www.leonardo.net/p17.jpg">
            <a:hlinkClick r:id="rId4"/>
            <a:extLst>
              <a:ext uri="{FF2B5EF4-FFF2-40B4-BE49-F238E27FC236}">
                <a16:creationId xmlns:a16="http://schemas.microsoft.com/office/drawing/2014/main" id="{89845DBC-2B0B-4694-8700-7CDE02320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96975"/>
            <a:ext cx="30241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esna puščica 4">
            <a:extLst>
              <a:ext uri="{FF2B5EF4-FFF2-40B4-BE49-F238E27FC236}">
                <a16:creationId xmlns:a16="http://schemas.microsoft.com/office/drawing/2014/main" id="{C5E044BD-5A9A-4DE4-A0B6-131D5D6FC030}"/>
              </a:ext>
            </a:extLst>
          </p:cNvPr>
          <p:cNvSpPr/>
          <p:nvPr/>
        </p:nvSpPr>
        <p:spPr>
          <a:xfrm>
            <a:off x="284163" y="6165850"/>
            <a:ext cx="792162" cy="5762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viztv.vizfact.com/wp-content/uploads/2012/11/davinci.jpg">
            <a:hlinkClick r:id="rId2"/>
            <a:extLst>
              <a:ext uri="{FF2B5EF4-FFF2-40B4-BE49-F238E27FC236}">
                <a16:creationId xmlns:a16="http://schemas.microsoft.com/office/drawing/2014/main" id="{1AA1EE0E-42A2-4DFD-8AD0-315E8839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F4DAC73-464B-43E0-99FB-60FA7028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3AEBEF5-6E93-42D6-816E-D976479E7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hlinkClick r:id="rId4"/>
              </a:rPr>
              <a:t>http://viztv.vizfact.com/leonardo-da-vinci/</a:t>
            </a: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hlinkClick r:id="rId5"/>
              </a:rPr>
              <a:t>http://www.davinci.si/videofoto/</a:t>
            </a: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hlinkClick r:id="rId6"/>
              </a:rPr>
              <a:t>http://historyofads.the-voice.com/renaissance-early-printing</a:t>
            </a: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hlinkClick r:id="rId7"/>
              </a:rPr>
              <a:t>http://www.leonardo-da-vinci-biography.com/da-vinci-helicopter.html</a:t>
            </a: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hlinkClick r:id="rId8"/>
              </a:rPr>
              <a:t>http://www.flickr.com/photos/visitmanchester/4098377940/</a:t>
            </a: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hlinkClick r:id="rId9"/>
              </a:rPr>
              <a:t>http://www.marxist.com/leonardo-da-vinci-2.htm</a:t>
            </a: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hlinkClick r:id="rId10"/>
              </a:rPr>
              <a:t>http://nefandus-nafsi.tumblr.com/post/33579066448/leonardo-di-ser-piero-da-vinci-anatomy</a:t>
            </a: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hlinkClick r:id="rId11"/>
              </a:rPr>
              <a:t>http://www.lopezlinaresvintagejewelry.com/vintageblog/verrocchio/</a:t>
            </a: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hlinkClick r:id="rId12"/>
              </a:rPr>
              <a:t>http://www.leonardodavincisinventions.com/war-machines/leonardo-da-vincis-tank/</a:t>
            </a:r>
            <a:endParaRPr lang="sl-SI" sz="2400" dirty="0"/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hlinkClick r:id="rId13"/>
              </a:rPr>
              <a:t>http://www.kingsgalleries.com/leonardo-da-vinci/</a:t>
            </a:r>
            <a:endParaRPr lang="sl-SI" sz="2800" dirty="0"/>
          </a:p>
        </p:txBody>
      </p:sp>
      <p:sp>
        <p:nvSpPr>
          <p:cNvPr id="6" name="Desna puščica 5">
            <a:extLst>
              <a:ext uri="{FF2B5EF4-FFF2-40B4-BE49-F238E27FC236}">
                <a16:creationId xmlns:a16="http://schemas.microsoft.com/office/drawing/2014/main" id="{7CEFC5BD-F1F9-4002-BADC-569E15110FAF}"/>
              </a:ext>
            </a:extLst>
          </p:cNvPr>
          <p:cNvSpPr/>
          <p:nvPr/>
        </p:nvSpPr>
        <p:spPr>
          <a:xfrm>
            <a:off x="284163" y="6165850"/>
            <a:ext cx="792162" cy="5762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ztv.vizfact.com/wp-content/uploads/2012/11/davinci.jpg">
            <a:hlinkClick r:id="rId2"/>
            <a:extLst>
              <a:ext uri="{FF2B5EF4-FFF2-40B4-BE49-F238E27FC236}">
                <a16:creationId xmlns:a16="http://schemas.microsoft.com/office/drawing/2014/main" id="{A275E7CD-4553-4F97-8E7E-BA034311F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9AC104B-25D3-4BAE-AB20-263FAB7F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Leonardo Da Vinci</a:t>
            </a:r>
            <a:endParaRPr lang="sl-SI" dirty="0"/>
          </a:p>
        </p:txBody>
      </p:sp>
      <p:sp>
        <p:nvSpPr>
          <p:cNvPr id="3076" name="Ograda vsebine 2">
            <a:extLst>
              <a:ext uri="{FF2B5EF4-FFF2-40B4-BE49-F238E27FC236}">
                <a16:creationId xmlns:a16="http://schemas.microsoft.com/office/drawing/2014/main" id="{A80E6DBF-FE4C-4375-B3D0-2FECD93A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* 15. april 1452 Vinci, Toskana, Italija </a:t>
            </a:r>
          </a:p>
          <a:p>
            <a:r>
              <a:rPr lang="sl-SI" altLang="sl-SI" sz="2400"/>
              <a:t>† 2. maj 1519  Francija</a:t>
            </a:r>
          </a:p>
          <a:p>
            <a:r>
              <a:rPr lang="sl-SI" altLang="sl-SI" sz="2400"/>
              <a:t>Bil je nezakonski otrok</a:t>
            </a:r>
          </a:p>
          <a:p>
            <a:r>
              <a:rPr lang="sl-SI" altLang="sl-SI" sz="2400"/>
              <a:t>Delovanje:</a:t>
            </a:r>
          </a:p>
          <a:p>
            <a:r>
              <a:rPr lang="sl-SI" altLang="sl-SI" sz="2400"/>
              <a:t>pri 14 letih  postal vajenec pri slikarju Andreu del Verrocchio</a:t>
            </a:r>
          </a:p>
          <a:p>
            <a:r>
              <a:rPr lang="sl-SI" altLang="sl-SI" sz="2400"/>
              <a:t>Prekosil je Verrocchia </a:t>
            </a:r>
            <a:r>
              <a:rPr lang="it-IT" altLang="sl-SI" sz="2400" i="1"/>
              <a:t>– Verrocchio v jezi pove, da ne bo nikoli več slikal</a:t>
            </a:r>
          </a:p>
          <a:p>
            <a:r>
              <a:rPr lang="sl-SI" altLang="sl-SI" sz="2400"/>
              <a:t>celo življenje je bil vegeterjanec</a:t>
            </a:r>
          </a:p>
          <a:p>
            <a:r>
              <a:rPr lang="sl-SI" altLang="sl-SI" sz="2400"/>
              <a:t>ni imel izobrazbe, kaj šele višje šole ali diplome</a:t>
            </a:r>
          </a:p>
        </p:txBody>
      </p:sp>
      <p:pic>
        <p:nvPicPr>
          <p:cNvPr id="3077" name="Picture 1">
            <a:extLst>
              <a:ext uri="{FF2B5EF4-FFF2-40B4-BE49-F238E27FC236}">
                <a16:creationId xmlns:a16="http://schemas.microsoft.com/office/drawing/2014/main" id="{0E34878C-2CF2-4250-B14B-F3C9BCA60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9" t="11646" r="20547" b="45071"/>
          <a:stretch>
            <a:fillRect/>
          </a:stretch>
        </p:blipFill>
        <p:spPr bwMode="auto">
          <a:xfrm>
            <a:off x="6948488" y="739775"/>
            <a:ext cx="180022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smarthistory.khanacademy.org/assets/images/images/verrocchio-leo-det.jpeg">
            <a:hlinkClick r:id="rId5"/>
            <a:extLst>
              <a:ext uri="{FF2B5EF4-FFF2-40B4-BE49-F238E27FC236}">
                <a16:creationId xmlns:a16="http://schemas.microsoft.com/office/drawing/2014/main" id="{F5B88EFA-E76A-481E-BC31-CCA9F27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r="23476"/>
          <a:stretch>
            <a:fillRect/>
          </a:stretch>
        </p:blipFill>
        <p:spPr bwMode="auto">
          <a:xfrm>
            <a:off x="271463" y="1268413"/>
            <a:ext cx="33591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esna puščica 6">
            <a:extLst>
              <a:ext uri="{FF2B5EF4-FFF2-40B4-BE49-F238E27FC236}">
                <a16:creationId xmlns:a16="http://schemas.microsoft.com/office/drawing/2014/main" id="{31EDD499-B231-4A39-ADC8-1E91A8F498E1}"/>
              </a:ext>
            </a:extLst>
          </p:cNvPr>
          <p:cNvSpPr/>
          <p:nvPr/>
        </p:nvSpPr>
        <p:spPr>
          <a:xfrm>
            <a:off x="284163" y="6165850"/>
            <a:ext cx="792162" cy="5762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3080" name="Picture 5" descr="http://www.kingsgalleries.com/wp-content/uploads/2010/07/Leonardo-Da-Vinci.jpg">
            <a:hlinkClick r:id="rId7"/>
            <a:extLst>
              <a:ext uri="{FF2B5EF4-FFF2-40B4-BE49-F238E27FC236}">
                <a16:creationId xmlns:a16="http://schemas.microsoft.com/office/drawing/2014/main" id="{48C497B5-66A4-4343-97E1-CA417CA6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4249738"/>
            <a:ext cx="18415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iztv.vizfact.com/wp-content/uploads/2012/11/davinci.jpg">
            <a:hlinkClick r:id="rId2"/>
            <a:extLst>
              <a:ext uri="{FF2B5EF4-FFF2-40B4-BE49-F238E27FC236}">
                <a16:creationId xmlns:a16="http://schemas.microsoft.com/office/drawing/2014/main" id="{6D14FA08-2B46-4967-8554-FA0B50998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8A4F3A0-065E-4023-A318-9A16E3EE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Zapiski</a:t>
            </a:r>
          </a:p>
        </p:txBody>
      </p:sp>
      <p:sp>
        <p:nvSpPr>
          <p:cNvPr id="4100" name="Ograda vsebine 2">
            <a:extLst>
              <a:ext uri="{FF2B5EF4-FFF2-40B4-BE49-F238E27FC236}">
                <a16:creationId xmlns:a16="http://schemas.microsoft.com/office/drawing/2014/main" id="{21C031CE-3314-4BC1-97AB-5B32035F5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Pisal obratno</a:t>
            </a:r>
          </a:p>
          <a:p>
            <a:r>
              <a:rPr lang="sl-SI" altLang="sl-SI"/>
              <a:t>Levičar</a:t>
            </a:r>
          </a:p>
          <a:p>
            <a:r>
              <a:rPr lang="sl-SI" altLang="sl-SI"/>
              <a:t>Staro firenško narečje</a:t>
            </a:r>
          </a:p>
          <a:p>
            <a:r>
              <a:rPr lang="sl-SI" altLang="sl-SI"/>
              <a:t>Beremo z ogledalom</a:t>
            </a:r>
          </a:p>
          <a:p>
            <a:r>
              <a:rPr lang="sl-SI" altLang="sl-SI"/>
              <a:t>Zvezki </a:t>
            </a:r>
            <a:r>
              <a:rPr lang="pl-PL" altLang="sl-SI"/>
              <a:t>z 13.000 stranmi zapiskov (Bil Gates-</a:t>
            </a:r>
            <a:r>
              <a:rPr lang="sl-SI" altLang="sl-SI"/>
              <a:t>32 milijonov dolarjev</a:t>
            </a:r>
            <a:r>
              <a:rPr lang="pl-PL" altLang="sl-SI"/>
              <a:t>)</a:t>
            </a:r>
            <a:endParaRPr lang="sl-SI" altLang="sl-SI"/>
          </a:p>
          <a:p>
            <a:endParaRPr lang="sl-SI" altLang="sl-SI"/>
          </a:p>
        </p:txBody>
      </p:sp>
      <p:pic>
        <p:nvPicPr>
          <p:cNvPr id="9220" name="Picture 4" descr="http://www.brysonmoore.com/images/davinci.jpg">
            <a:hlinkClick r:id="rId4"/>
            <a:extLst>
              <a:ext uri="{FF2B5EF4-FFF2-40B4-BE49-F238E27FC236}">
                <a16:creationId xmlns:a16="http://schemas.microsoft.com/office/drawing/2014/main" id="{C6537300-17F0-47A9-BED3-27B2CD19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96975"/>
            <a:ext cx="397668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esna puščica 6">
            <a:extLst>
              <a:ext uri="{FF2B5EF4-FFF2-40B4-BE49-F238E27FC236}">
                <a16:creationId xmlns:a16="http://schemas.microsoft.com/office/drawing/2014/main" id="{BB52F6E7-A28A-40B7-A33C-53A9644C3C9E}"/>
              </a:ext>
            </a:extLst>
          </p:cNvPr>
          <p:cNvSpPr/>
          <p:nvPr/>
        </p:nvSpPr>
        <p:spPr>
          <a:xfrm>
            <a:off x="284163" y="6165850"/>
            <a:ext cx="792162" cy="5762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ztv.vizfact.com/wp-content/uploads/2012/11/davinci.jpg">
            <a:hlinkClick r:id="rId2"/>
            <a:extLst>
              <a:ext uri="{FF2B5EF4-FFF2-40B4-BE49-F238E27FC236}">
                <a16:creationId xmlns:a16="http://schemas.microsoft.com/office/drawing/2014/main" id="{23913A3B-A15B-4DB8-9551-CA16FEEA7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D6233B5-74DF-4D9E-8A22-101E186E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Letenje</a:t>
            </a:r>
          </a:p>
        </p:txBody>
      </p:sp>
      <p:sp>
        <p:nvSpPr>
          <p:cNvPr id="5124" name="Ograda vsebine 2">
            <a:extLst>
              <a:ext uri="{FF2B5EF4-FFF2-40B4-BE49-F238E27FC236}">
                <a16:creationId xmlns:a16="http://schemas.microsoft.com/office/drawing/2014/main" id="{C32E1C44-DC5D-40D7-A72B-7DB890F0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‘oče letenja‘</a:t>
            </a:r>
          </a:p>
          <a:p>
            <a:r>
              <a:rPr lang="sl-SI" altLang="sl-SI"/>
              <a:t>Prvi helikopter, jadralno letalo, letalo</a:t>
            </a:r>
          </a:p>
          <a:p>
            <a:r>
              <a:rPr lang="sl-SI" altLang="sl-SI"/>
              <a:t>Opazoval naravo (netopirjevo krilo-seciral-ljudje ne bomo leteli)</a:t>
            </a:r>
          </a:p>
          <a:p>
            <a:r>
              <a:rPr lang="sl-SI" altLang="sl-SI"/>
              <a:t>Padalo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5125" name="Picture 2" descr="Da Vinci Helicopter!.jpg">
            <a:hlinkClick r:id="rId4"/>
            <a:extLst>
              <a:ext uri="{FF2B5EF4-FFF2-40B4-BE49-F238E27FC236}">
                <a16:creationId xmlns:a16="http://schemas.microsoft.com/office/drawing/2014/main" id="{0D4A8E13-94EA-44F9-8AF8-D61C3060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08500"/>
            <a:ext cx="2921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Leonardo Da Vinci Parachute!.jpg">
            <a:hlinkClick r:id="rId6"/>
            <a:extLst>
              <a:ext uri="{FF2B5EF4-FFF2-40B4-BE49-F238E27FC236}">
                <a16:creationId xmlns:a16="http://schemas.microsoft.com/office/drawing/2014/main" id="{12E32F27-D527-45FA-A657-D2439F693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284538"/>
            <a:ext cx="2298700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esna puščica 7">
            <a:extLst>
              <a:ext uri="{FF2B5EF4-FFF2-40B4-BE49-F238E27FC236}">
                <a16:creationId xmlns:a16="http://schemas.microsoft.com/office/drawing/2014/main" id="{C6E922D2-1D2B-4255-AC15-7F570C32519E}"/>
              </a:ext>
            </a:extLst>
          </p:cNvPr>
          <p:cNvSpPr/>
          <p:nvPr/>
        </p:nvSpPr>
        <p:spPr>
          <a:xfrm>
            <a:off x="284163" y="6165850"/>
            <a:ext cx="792162" cy="5762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iztv.vizfact.com/wp-content/uploads/2012/11/davinci.jpg">
            <a:hlinkClick r:id="rId2"/>
            <a:extLst>
              <a:ext uri="{FF2B5EF4-FFF2-40B4-BE49-F238E27FC236}">
                <a16:creationId xmlns:a16="http://schemas.microsoft.com/office/drawing/2014/main" id="{065B1172-6450-4273-AF90-28E3D07E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D2D60DB-76AA-4340-AC08-0BAD79E6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Gradbeni stroji &amp; drugi izumi</a:t>
            </a:r>
          </a:p>
        </p:txBody>
      </p:sp>
      <p:sp>
        <p:nvSpPr>
          <p:cNvPr id="6148" name="Ograda vsebine 2">
            <a:extLst>
              <a:ext uri="{FF2B5EF4-FFF2-40B4-BE49-F238E27FC236}">
                <a16:creationId xmlns:a16="http://schemas.microsoft.com/office/drawing/2014/main" id="{10F9EDA8-D3FB-4A35-BB5F-D1DEEE9E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557338"/>
            <a:ext cx="8229600" cy="4525962"/>
          </a:xfrm>
        </p:spPr>
        <p:txBody>
          <a:bodyPr/>
          <a:lstStyle/>
          <a:p>
            <a:r>
              <a:rPr lang="sl-SI" altLang="sl-SI" sz="2800"/>
              <a:t>Čista mesta po katerih bi se kuga težje širila</a:t>
            </a:r>
          </a:p>
          <a:p>
            <a:r>
              <a:rPr lang="sl-SI" altLang="sl-SI" sz="2800"/>
              <a:t>Prvo kolo</a:t>
            </a:r>
          </a:p>
          <a:p>
            <a:r>
              <a:rPr lang="sl-SI" altLang="sl-SI" sz="2800"/>
              <a:t>Kroglični ležaj</a:t>
            </a:r>
          </a:p>
          <a:p>
            <a:r>
              <a:rPr lang="sl-SI" altLang="sl-SI" sz="2800"/>
              <a:t>Prvo mehanično računalo</a:t>
            </a:r>
          </a:p>
          <a:p>
            <a:r>
              <a:rPr lang="sl-SI" altLang="sl-SI" sz="2800"/>
              <a:t>Avtomobil na vzmetni pogon</a:t>
            </a:r>
          </a:p>
          <a:p>
            <a:r>
              <a:rPr lang="sl-SI" altLang="sl-SI" sz="2800"/>
              <a:t>Uporaba sončne energije,tako da bi z zrcali segreval vodo</a:t>
            </a:r>
          </a:p>
          <a:p>
            <a:endParaRPr lang="sl-SI" altLang="sl-SI" sz="2800"/>
          </a:p>
        </p:txBody>
      </p:sp>
      <p:pic>
        <p:nvPicPr>
          <p:cNvPr id="6149" name="Picture 4" descr="http://www.marxist.com/images/stories/da-vinci-invention.jpg">
            <a:hlinkClick r:id="rId4"/>
            <a:extLst>
              <a:ext uri="{FF2B5EF4-FFF2-40B4-BE49-F238E27FC236}">
                <a16:creationId xmlns:a16="http://schemas.microsoft.com/office/drawing/2014/main" id="{53BF03C4-FC88-4159-A470-B714D336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27352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s://sphotos-a-ord.xx.fbcdn.net/hphotos-prn1/p480x480/58425_446788752053789_1957384583_n.jpg">
            <a:hlinkClick r:id="rId6"/>
            <a:extLst>
              <a:ext uri="{FF2B5EF4-FFF2-40B4-BE49-F238E27FC236}">
                <a16:creationId xmlns:a16="http://schemas.microsoft.com/office/drawing/2014/main" id="{E75A3C12-482E-41AB-87CD-A38A5DF0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652963"/>
            <a:ext cx="30956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esna puščica 7">
            <a:extLst>
              <a:ext uri="{FF2B5EF4-FFF2-40B4-BE49-F238E27FC236}">
                <a16:creationId xmlns:a16="http://schemas.microsoft.com/office/drawing/2014/main" id="{2FFEBBD5-B3B2-4C62-9880-AB11A7A5144A}"/>
              </a:ext>
            </a:extLst>
          </p:cNvPr>
          <p:cNvSpPr/>
          <p:nvPr/>
        </p:nvSpPr>
        <p:spPr>
          <a:xfrm>
            <a:off x="284163" y="6165850"/>
            <a:ext cx="792162" cy="5762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iztv.vizfact.com/wp-content/uploads/2012/11/davinci.jpg">
            <a:hlinkClick r:id="rId2"/>
            <a:extLst>
              <a:ext uri="{FF2B5EF4-FFF2-40B4-BE49-F238E27FC236}">
                <a16:creationId xmlns:a16="http://schemas.microsoft.com/office/drawing/2014/main" id="{D3B926CB-40CD-44AD-BE23-95F52A39B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131AD93-342A-4DCE-96C5-27133C29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Anatomija</a:t>
            </a:r>
          </a:p>
        </p:txBody>
      </p:sp>
      <p:sp>
        <p:nvSpPr>
          <p:cNvPr id="7172" name="Ograda vsebine 2">
            <a:extLst>
              <a:ext uri="{FF2B5EF4-FFF2-40B4-BE49-F238E27FC236}">
                <a16:creationId xmlns:a16="http://schemas.microsoft.com/office/drawing/2014/main" id="{8505627D-567C-4DE8-974A-D35F72E6B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7173" name="Picture 2" descr="https://fbcdn-photos-c-a.akamaihd.net/hphotos-ak-frc3/1235910_528442023888461_1224918329_a.jpg">
            <a:hlinkClick r:id="rId4"/>
            <a:extLst>
              <a:ext uri="{FF2B5EF4-FFF2-40B4-BE49-F238E27FC236}">
                <a16:creationId xmlns:a16="http://schemas.microsoft.com/office/drawing/2014/main" id="{C4A6076B-2BA8-401B-B3AE-6C16AE9B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350"/>
            <a:ext cx="17145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esna puščica 5">
            <a:extLst>
              <a:ext uri="{FF2B5EF4-FFF2-40B4-BE49-F238E27FC236}">
                <a16:creationId xmlns:a16="http://schemas.microsoft.com/office/drawing/2014/main" id="{9D15F562-C06F-46C3-BA02-E514B3E05A99}"/>
              </a:ext>
            </a:extLst>
          </p:cNvPr>
          <p:cNvSpPr/>
          <p:nvPr/>
        </p:nvSpPr>
        <p:spPr>
          <a:xfrm>
            <a:off x="284163" y="6165850"/>
            <a:ext cx="792162" cy="5762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7175" name="Picture 6" descr="http://science.kukuchew.com/wp-content/uploads/2008/06/leonardo-da-vinci-bones.gif">
            <a:hlinkClick r:id="rId6"/>
            <a:extLst>
              <a:ext uri="{FF2B5EF4-FFF2-40B4-BE49-F238E27FC236}">
                <a16:creationId xmlns:a16="http://schemas.microsoft.com/office/drawing/2014/main" id="{39226ACA-EFA8-4B3F-9646-6EFC745C3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8913"/>
            <a:ext cx="22955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://upload.wikimedia.org/wikipedia/commons/c/c9/Da_Vinci_Studies_of_Embryos_Luc_Viatour.jpg">
            <a:hlinkClick r:id="rId8"/>
            <a:extLst>
              <a:ext uri="{FF2B5EF4-FFF2-40B4-BE49-F238E27FC236}">
                <a16:creationId xmlns:a16="http://schemas.microsoft.com/office/drawing/2014/main" id="{7ED49A22-F49A-40E8-8264-D3C13569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7789" r="5217" b="23178"/>
          <a:stretch>
            <a:fillRect/>
          </a:stretch>
        </p:blipFill>
        <p:spPr bwMode="auto">
          <a:xfrm>
            <a:off x="1979613" y="1412875"/>
            <a:ext cx="243681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 descr="http://24.media.tumblr.com/tumblr_mbw9u38Zpu1rexkq8o8_1280.jpg">
            <a:hlinkClick r:id="rId10"/>
            <a:extLst>
              <a:ext uri="{FF2B5EF4-FFF2-40B4-BE49-F238E27FC236}">
                <a16:creationId xmlns:a16="http://schemas.microsoft.com/office/drawing/2014/main" id="{3D65CF30-3377-4E1B-B63B-001057BF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3746500"/>
            <a:ext cx="2514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http://upload.wikimedia.org/wikipedia/commons/1/17/Vitruvian.jpg">
            <a:hlinkClick r:id="rId12"/>
            <a:extLst>
              <a:ext uri="{FF2B5EF4-FFF2-40B4-BE49-F238E27FC236}">
                <a16:creationId xmlns:a16="http://schemas.microsoft.com/office/drawing/2014/main" id="{592F1288-2308-4BDD-8EDE-791E9C4C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 t="7993" r="2856" b="19147"/>
          <a:stretch>
            <a:fillRect/>
          </a:stretch>
        </p:blipFill>
        <p:spPr bwMode="auto">
          <a:xfrm>
            <a:off x="2195513" y="3902075"/>
            <a:ext cx="263525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iztv.vizfact.com/wp-content/uploads/2012/11/davinci.jpg">
            <a:hlinkClick r:id="rId2"/>
            <a:extLst>
              <a:ext uri="{FF2B5EF4-FFF2-40B4-BE49-F238E27FC236}">
                <a16:creationId xmlns:a16="http://schemas.microsoft.com/office/drawing/2014/main" id="{552643AC-99F1-41E6-8AC6-FE81271E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432786A-85A3-4235-930A-27E81B97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Vodni izumi</a:t>
            </a:r>
          </a:p>
        </p:txBody>
      </p:sp>
      <p:sp>
        <p:nvSpPr>
          <p:cNvPr id="8196" name="Ograda vsebine 2">
            <a:extLst>
              <a:ext uri="{FF2B5EF4-FFF2-40B4-BE49-F238E27FC236}">
                <a16:creationId xmlns:a16="http://schemas.microsoft.com/office/drawing/2014/main" id="{777BA7E4-1465-4152-8E3B-596A73C73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Potapljaška obleka</a:t>
            </a:r>
          </a:p>
          <a:p>
            <a:r>
              <a:rPr lang="sl-SI" altLang="sl-SI"/>
              <a:t>Rešilni pas</a:t>
            </a:r>
          </a:p>
          <a:p>
            <a:r>
              <a:rPr lang="sl-SI" altLang="sl-SI"/>
              <a:t>Plavutke</a:t>
            </a:r>
          </a:p>
          <a:p>
            <a:r>
              <a:rPr lang="sl-SI" altLang="sl-SI"/>
              <a:t>Podmornica</a:t>
            </a:r>
          </a:p>
          <a:p>
            <a:endParaRPr lang="sl-SI" altLang="sl-SI"/>
          </a:p>
        </p:txBody>
      </p:sp>
      <p:pic>
        <p:nvPicPr>
          <p:cNvPr id="8197" name="Picture 2" descr="http://siol.sdn.si/sn/img/13/046/634965349838705486_pov_razstava_da_vinci_003.jpg">
            <a:hlinkClick r:id="rId4"/>
            <a:extLst>
              <a:ext uri="{FF2B5EF4-FFF2-40B4-BE49-F238E27FC236}">
                <a16:creationId xmlns:a16="http://schemas.microsoft.com/office/drawing/2014/main" id="{8AF873A5-1848-43DA-B868-7323996D3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700213"/>
            <a:ext cx="424815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://www.thomasschoenberger.com/blog/wp-content/uploads/2013/01/Da-Vinci-Boat.jpg">
            <a:hlinkClick r:id="rId6"/>
            <a:extLst>
              <a:ext uri="{FF2B5EF4-FFF2-40B4-BE49-F238E27FC236}">
                <a16:creationId xmlns:a16="http://schemas.microsoft.com/office/drawing/2014/main" id="{0933A565-2852-4C84-A935-299D9AF80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005263"/>
            <a:ext cx="32416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esna puščica 6">
            <a:extLst>
              <a:ext uri="{FF2B5EF4-FFF2-40B4-BE49-F238E27FC236}">
                <a16:creationId xmlns:a16="http://schemas.microsoft.com/office/drawing/2014/main" id="{EB856ECF-F196-4F9E-A22A-0218B1A93062}"/>
              </a:ext>
            </a:extLst>
          </p:cNvPr>
          <p:cNvSpPr/>
          <p:nvPr/>
        </p:nvSpPr>
        <p:spPr>
          <a:xfrm>
            <a:off x="284163" y="6165850"/>
            <a:ext cx="792162" cy="5762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iztv.vizfact.com/wp-content/uploads/2012/11/davinci.jpg">
            <a:hlinkClick r:id="rId2"/>
            <a:extLst>
              <a:ext uri="{FF2B5EF4-FFF2-40B4-BE49-F238E27FC236}">
                <a16:creationId xmlns:a16="http://schemas.microsoft.com/office/drawing/2014/main" id="{D99711DC-916D-46B8-A82F-5D3C6DD3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B8E54E1-15C7-4151-B777-F166F92D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Mona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Lisa</a:t>
            </a:r>
          </a:p>
        </p:txBody>
      </p:sp>
      <p:sp>
        <p:nvSpPr>
          <p:cNvPr id="9220" name="Ograda vsebine 2">
            <a:extLst>
              <a:ext uri="{FF2B5EF4-FFF2-40B4-BE49-F238E27FC236}">
                <a16:creationId xmlns:a16="http://schemas.microsoft.com/office/drawing/2014/main" id="{4FB67C2E-0009-41FF-A410-6156A8CC5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9221" name="Picture 4" descr="http://weneedart.files.wordpress.com/2010/12/071018-monalisa-eye-02.jpg">
            <a:hlinkClick r:id="rId4"/>
            <a:extLst>
              <a:ext uri="{FF2B5EF4-FFF2-40B4-BE49-F238E27FC236}">
                <a16:creationId xmlns:a16="http://schemas.microsoft.com/office/drawing/2014/main" id="{AE86D350-1740-4C73-BCF5-452F62F32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4054475"/>
            <a:ext cx="33686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hoto">
            <a:extLst>
              <a:ext uri="{FF2B5EF4-FFF2-40B4-BE49-F238E27FC236}">
                <a16:creationId xmlns:a16="http://schemas.microsoft.com/office/drawing/2014/main" id="{6EE4AC21-587C-4B76-9F76-31ED65DC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36725"/>
            <a:ext cx="45069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Monalisa_Leonardo">
            <a:extLst>
              <a:ext uri="{FF2B5EF4-FFF2-40B4-BE49-F238E27FC236}">
                <a16:creationId xmlns:a16="http://schemas.microsoft.com/office/drawing/2014/main" id="{ED79309D-E923-44F6-AB38-7406AA116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58988"/>
            <a:ext cx="36449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PoljeZBesedilom 4">
            <a:extLst>
              <a:ext uri="{FF2B5EF4-FFF2-40B4-BE49-F238E27FC236}">
                <a16:creationId xmlns:a16="http://schemas.microsoft.com/office/drawing/2014/main" id="{C3B63790-2F8B-459F-8A59-152174F2F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103813"/>
            <a:ext cx="55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zdaj</a:t>
            </a:r>
          </a:p>
        </p:txBody>
      </p:sp>
      <p:sp>
        <p:nvSpPr>
          <p:cNvPr id="9225" name="PoljeZBesedilom 5">
            <a:extLst>
              <a:ext uri="{FF2B5EF4-FFF2-40B4-BE49-F238E27FC236}">
                <a16:creationId xmlns:a16="http://schemas.microsoft.com/office/drawing/2014/main" id="{33BA6048-C118-4DF0-86C5-3969B4F06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157788"/>
            <a:ext cx="552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prej</a:t>
            </a:r>
          </a:p>
        </p:txBody>
      </p:sp>
      <p:sp>
        <p:nvSpPr>
          <p:cNvPr id="11" name="Desna puščica 10">
            <a:extLst>
              <a:ext uri="{FF2B5EF4-FFF2-40B4-BE49-F238E27FC236}">
                <a16:creationId xmlns:a16="http://schemas.microsoft.com/office/drawing/2014/main" id="{8AD6734D-88B1-4685-A051-33FC3C8DDC27}"/>
              </a:ext>
            </a:extLst>
          </p:cNvPr>
          <p:cNvSpPr/>
          <p:nvPr/>
        </p:nvSpPr>
        <p:spPr>
          <a:xfrm>
            <a:off x="284163" y="6165850"/>
            <a:ext cx="792162" cy="5762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viztv.vizfact.com/wp-content/uploads/2012/11/davinci.jpg">
            <a:hlinkClick r:id="rId2"/>
            <a:extLst>
              <a:ext uri="{FF2B5EF4-FFF2-40B4-BE49-F238E27FC236}">
                <a16:creationId xmlns:a16="http://schemas.microsoft.com/office/drawing/2014/main" id="{62DAB210-DE9D-4BAF-B0C0-E4A12634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ED608C2-B257-44D5-994A-D1EB2D2E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Vojaško</a:t>
            </a:r>
          </a:p>
        </p:txBody>
      </p:sp>
      <p:sp>
        <p:nvSpPr>
          <p:cNvPr id="10244" name="Ograda vsebine 2">
            <a:extLst>
              <a:ext uri="{FF2B5EF4-FFF2-40B4-BE49-F238E27FC236}">
                <a16:creationId xmlns:a16="http://schemas.microsoft.com/office/drawing/2014/main" id="{013B782F-C47D-476D-BCAA-D54B276E0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Orožja</a:t>
            </a:r>
          </a:p>
          <a:p>
            <a:r>
              <a:rPr lang="sl-SI" altLang="sl-SI"/>
              <a:t>Tanki</a:t>
            </a:r>
          </a:p>
          <a:p>
            <a:r>
              <a:rPr lang="sl-SI" altLang="sl-SI"/>
              <a:t>Topovi</a:t>
            </a:r>
          </a:p>
          <a:p>
            <a:endParaRPr lang="sl-SI" altLang="sl-SI"/>
          </a:p>
        </p:txBody>
      </p:sp>
      <p:pic>
        <p:nvPicPr>
          <p:cNvPr id="10245" name="Picture 2" descr="http://www.umiacs.umd.edu/~kuijt/dba169x/ballista.jpg">
            <a:hlinkClick r:id="rId4"/>
            <a:extLst>
              <a:ext uri="{FF2B5EF4-FFF2-40B4-BE49-F238E27FC236}">
                <a16:creationId xmlns:a16="http://schemas.microsoft.com/office/drawing/2014/main" id="{1B90EF3E-AAF6-4AD9-A8C7-D2C0D6165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268413"/>
            <a:ext cx="45180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http://www.leonardodavincisinventions.com/wp-content/uploads/2012/02/leonardo-da-vincis-tank-invention1.jpg">
            <a:hlinkClick r:id="rId6"/>
            <a:extLst>
              <a:ext uri="{FF2B5EF4-FFF2-40B4-BE49-F238E27FC236}">
                <a16:creationId xmlns:a16="http://schemas.microsoft.com/office/drawing/2014/main" id="{7BEABB7C-6CB1-4F6B-9582-8DB0C5BF0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429000"/>
            <a:ext cx="3810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esna puščica 6">
            <a:extLst>
              <a:ext uri="{FF2B5EF4-FFF2-40B4-BE49-F238E27FC236}">
                <a16:creationId xmlns:a16="http://schemas.microsoft.com/office/drawing/2014/main" id="{EE53B9CE-E066-482E-A06D-7B5433EA7B2C}"/>
              </a:ext>
            </a:extLst>
          </p:cNvPr>
          <p:cNvSpPr/>
          <p:nvPr/>
        </p:nvSpPr>
        <p:spPr>
          <a:xfrm>
            <a:off x="284163" y="6165850"/>
            <a:ext cx="792162" cy="57626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Baskerville Old Face</vt:lpstr>
      <vt:lpstr>Calibri</vt:lpstr>
      <vt:lpstr>Officeova tema</vt:lpstr>
      <vt:lpstr>Leonardo Da Vinci</vt:lpstr>
      <vt:lpstr>Leonardo Da Vinci</vt:lpstr>
      <vt:lpstr>Zapiski</vt:lpstr>
      <vt:lpstr>Letenje</vt:lpstr>
      <vt:lpstr>Gradbeni stroji &amp; drugi izumi</vt:lpstr>
      <vt:lpstr>Anatomija</vt:lpstr>
      <vt:lpstr>Vodni izumi</vt:lpstr>
      <vt:lpstr>Mona Lisa</vt:lpstr>
      <vt:lpstr>Vojaško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2019-06-03T09:12:34Z</dcterms:created>
  <dcterms:modified xsi:type="dcterms:W3CDTF">2019-06-03T09:12:34Z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