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sl-SI"/>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9933"/>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23" autoAdjust="0"/>
    <p:restoredTop sz="94660"/>
  </p:normalViewPr>
  <p:slideViewPr>
    <p:cSldViewPr>
      <p:cViewPr varScale="1">
        <p:scale>
          <a:sx n="149" d="100"/>
          <a:sy n="149" d="100"/>
        </p:scale>
        <p:origin x="108"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B3DE04-2D9C-449B-9158-E9407FD0B3A2}"/>
              </a:ext>
            </a:extLst>
          </p:cNvPr>
          <p:cNvSpPr>
            <a:spLocks noChangeArrowheads="1"/>
          </p:cNvSpPr>
          <p:nvPr/>
        </p:nvSpPr>
        <p:spPr bwMode="hidden">
          <a:xfrm>
            <a:off x="2895600" y="0"/>
            <a:ext cx="33528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nvGrpSpPr>
          <p:cNvPr id="5" name="Group 3">
            <a:extLst>
              <a:ext uri="{FF2B5EF4-FFF2-40B4-BE49-F238E27FC236}">
                <a16:creationId xmlns:a16="http://schemas.microsoft.com/office/drawing/2014/main" id="{C8298738-F270-4169-BB29-FDEBF65D7B99}"/>
              </a:ext>
            </a:extLst>
          </p:cNvPr>
          <p:cNvGrpSpPr>
            <a:grpSpLocks/>
          </p:cNvGrpSpPr>
          <p:nvPr/>
        </p:nvGrpSpPr>
        <p:grpSpPr bwMode="auto">
          <a:xfrm>
            <a:off x="2133600" y="473075"/>
            <a:ext cx="4878388" cy="3490913"/>
            <a:chOff x="1344" y="298"/>
            <a:chExt cx="3073" cy="2199"/>
          </a:xfrm>
        </p:grpSpPr>
        <p:sp>
          <p:nvSpPr>
            <p:cNvPr id="6" name="Freeform 4">
              <a:extLst>
                <a:ext uri="{FF2B5EF4-FFF2-40B4-BE49-F238E27FC236}">
                  <a16:creationId xmlns:a16="http://schemas.microsoft.com/office/drawing/2014/main" id="{D9913871-7934-4B51-B244-5BCA70CD4026}"/>
                </a:ext>
              </a:extLst>
            </p:cNvPr>
            <p:cNvSpPr>
              <a:spLocks/>
            </p:cNvSpPr>
            <p:nvPr/>
          </p:nvSpPr>
          <p:spPr bwMode="auto">
            <a:xfrm>
              <a:off x="1344" y="1035"/>
              <a:ext cx="1019" cy="907"/>
            </a:xfrm>
            <a:custGeom>
              <a:avLst/>
              <a:gdLst>
                <a:gd name="T0" fmla="*/ 0 w 1019"/>
                <a:gd name="T1" fmla="*/ 566 h 907"/>
                <a:gd name="T2" fmla="*/ 0 w 1019"/>
                <a:gd name="T3" fmla="*/ 906 h 907"/>
                <a:gd name="T4" fmla="*/ 1014 w 1019"/>
                <a:gd name="T5" fmla="*/ 283 h 907"/>
                <a:gd name="T6" fmla="*/ 1018 w 1019"/>
                <a:gd name="T7" fmla="*/ 307 h 907"/>
                <a:gd name="T8" fmla="*/ 869 w 1019"/>
                <a:gd name="T9" fmla="*/ 0 h 907"/>
                <a:gd name="T10" fmla="*/ 0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 name="Freeform 5">
              <a:extLst>
                <a:ext uri="{FF2B5EF4-FFF2-40B4-BE49-F238E27FC236}">
                  <a16:creationId xmlns:a16="http://schemas.microsoft.com/office/drawing/2014/main" id="{5532A054-B08B-4BD1-BC4D-BADB59A685E4}"/>
                </a:ext>
              </a:extLst>
            </p:cNvPr>
            <p:cNvSpPr>
              <a:spLocks/>
            </p:cNvSpPr>
            <p:nvPr/>
          </p:nvSpPr>
          <p:spPr bwMode="auto">
            <a:xfrm>
              <a:off x="3398" y="1035"/>
              <a:ext cx="1019" cy="907"/>
            </a:xfrm>
            <a:custGeom>
              <a:avLst/>
              <a:gdLst>
                <a:gd name="T0" fmla="*/ 1018 w 1019"/>
                <a:gd name="T1" fmla="*/ 566 h 907"/>
                <a:gd name="T2" fmla="*/ 1018 w 1019"/>
                <a:gd name="T3" fmla="*/ 906 h 907"/>
                <a:gd name="T4" fmla="*/ 3 w 1019"/>
                <a:gd name="T5" fmla="*/ 283 h 907"/>
                <a:gd name="T6" fmla="*/ 0 w 1019"/>
                <a:gd name="T7" fmla="*/ 307 h 907"/>
                <a:gd name="T8" fmla="*/ 148 w 1019"/>
                <a:gd name="T9" fmla="*/ 0 h 907"/>
                <a:gd name="T10" fmla="*/ 1018 w 1019"/>
                <a:gd name="T11" fmla="*/ 566 h 9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nvGrpSpPr>
            <p:cNvPr id="8" name="Group 6">
              <a:extLst>
                <a:ext uri="{FF2B5EF4-FFF2-40B4-BE49-F238E27FC236}">
                  <a16:creationId xmlns:a16="http://schemas.microsoft.com/office/drawing/2014/main" id="{AC892B68-4187-4DE8-96A6-AFBF6837D6F1}"/>
                </a:ext>
              </a:extLst>
            </p:cNvPr>
            <p:cNvGrpSpPr>
              <a:grpSpLocks/>
            </p:cNvGrpSpPr>
            <p:nvPr/>
          </p:nvGrpSpPr>
          <p:grpSpPr bwMode="auto">
            <a:xfrm>
              <a:off x="1571" y="298"/>
              <a:ext cx="2632" cy="2199"/>
              <a:chOff x="1571" y="298"/>
              <a:chExt cx="2632" cy="2199"/>
            </a:xfrm>
          </p:grpSpPr>
          <p:sp>
            <p:nvSpPr>
              <p:cNvPr id="10" name="AutoShape 7" descr="Green marble">
                <a:extLst>
                  <a:ext uri="{FF2B5EF4-FFF2-40B4-BE49-F238E27FC236}">
                    <a16:creationId xmlns:a16="http://schemas.microsoft.com/office/drawing/2014/main" id="{1214CED5-9C0B-4081-AE65-D71B5A48B456}"/>
                  </a:ext>
                </a:extLst>
              </p:cNvPr>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defRPr/>
                </a:pPr>
                <a:endParaRPr lang="en-US" altLang="sl-SI"/>
              </a:p>
            </p:txBody>
          </p:sp>
          <p:sp>
            <p:nvSpPr>
              <p:cNvPr id="11" name="Freeform 8">
                <a:extLst>
                  <a:ext uri="{FF2B5EF4-FFF2-40B4-BE49-F238E27FC236}">
                    <a16:creationId xmlns:a16="http://schemas.microsoft.com/office/drawing/2014/main" id="{E4B2BA0E-2F33-47D6-BE77-08E114496D6C}"/>
                  </a:ext>
                </a:extLst>
              </p:cNvPr>
              <p:cNvSpPr>
                <a:spLocks/>
              </p:cNvSpPr>
              <p:nvPr/>
            </p:nvSpPr>
            <p:spPr bwMode="auto">
              <a:xfrm>
                <a:off x="1571" y="298"/>
                <a:ext cx="1316" cy="2199"/>
              </a:xfrm>
              <a:custGeom>
                <a:avLst/>
                <a:gdLst>
                  <a:gd name="T0" fmla="*/ 1315 w 1316"/>
                  <a:gd name="T1" fmla="*/ 2198 h 2199"/>
                  <a:gd name="T2" fmla="*/ 1315 w 1316"/>
                  <a:gd name="T3" fmla="*/ 1815 h 2199"/>
                  <a:gd name="T4" fmla="*/ 409 w 1316"/>
                  <a:gd name="T5" fmla="*/ 214 h 2199"/>
                  <a:gd name="T6" fmla="*/ 0 w 1316"/>
                  <a:gd name="T7" fmla="*/ 0 h 2199"/>
                  <a:gd name="T8" fmla="*/ 1315 w 1316"/>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6" h="2199">
                    <a:moveTo>
                      <a:pt x="1315" y="2198"/>
                    </a:moveTo>
                    <a:lnTo>
                      <a:pt x="1315" y="1815"/>
                    </a:lnTo>
                    <a:lnTo>
                      <a:pt x="409" y="214"/>
                    </a:lnTo>
                    <a:lnTo>
                      <a:pt x="0" y="0"/>
                    </a:lnTo>
                    <a:lnTo>
                      <a:pt x="1315" y="2198"/>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2" name="Freeform 9">
                <a:extLst>
                  <a:ext uri="{FF2B5EF4-FFF2-40B4-BE49-F238E27FC236}">
                    <a16:creationId xmlns:a16="http://schemas.microsoft.com/office/drawing/2014/main" id="{C619855E-E734-4646-86F5-53873F5A3728}"/>
                  </a:ext>
                </a:extLst>
              </p:cNvPr>
              <p:cNvSpPr>
                <a:spLocks/>
              </p:cNvSpPr>
              <p:nvPr/>
            </p:nvSpPr>
            <p:spPr bwMode="auto">
              <a:xfrm>
                <a:off x="1571" y="298"/>
                <a:ext cx="2632" cy="217"/>
              </a:xfrm>
              <a:custGeom>
                <a:avLst/>
                <a:gdLst>
                  <a:gd name="T0" fmla="*/ 0 w 2632"/>
                  <a:gd name="T1" fmla="*/ 0 h 217"/>
                  <a:gd name="T2" fmla="*/ 409 w 2632"/>
                  <a:gd name="T3" fmla="*/ 216 h 217"/>
                  <a:gd name="T4" fmla="*/ 2279 w 2632"/>
                  <a:gd name="T5" fmla="*/ 216 h 217"/>
                  <a:gd name="T6" fmla="*/ 2631 w 2632"/>
                  <a:gd name="T7" fmla="*/ 0 h 217"/>
                  <a:gd name="T8" fmla="*/ 0 w 2632"/>
                  <a:gd name="T9" fmla="*/ 0 h 2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32" h="217">
                    <a:moveTo>
                      <a:pt x="0" y="0"/>
                    </a:moveTo>
                    <a:lnTo>
                      <a:pt x="409" y="216"/>
                    </a:lnTo>
                    <a:lnTo>
                      <a:pt x="2279" y="216"/>
                    </a:lnTo>
                    <a:lnTo>
                      <a:pt x="2631"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3" name="Freeform 10">
                <a:extLst>
                  <a:ext uri="{FF2B5EF4-FFF2-40B4-BE49-F238E27FC236}">
                    <a16:creationId xmlns:a16="http://schemas.microsoft.com/office/drawing/2014/main" id="{5C02BF68-0451-464B-ABC7-D6032DDAC1C9}"/>
                  </a:ext>
                </a:extLst>
              </p:cNvPr>
              <p:cNvSpPr>
                <a:spLocks/>
              </p:cNvSpPr>
              <p:nvPr/>
            </p:nvSpPr>
            <p:spPr bwMode="auto">
              <a:xfrm>
                <a:off x="2886" y="298"/>
                <a:ext cx="1317" cy="2199"/>
              </a:xfrm>
              <a:custGeom>
                <a:avLst/>
                <a:gdLst>
                  <a:gd name="T0" fmla="*/ 0 w 1317"/>
                  <a:gd name="T1" fmla="*/ 2198 h 2199"/>
                  <a:gd name="T2" fmla="*/ 0 w 1317"/>
                  <a:gd name="T3" fmla="*/ 1815 h 2199"/>
                  <a:gd name="T4" fmla="*/ 906 w 1317"/>
                  <a:gd name="T5" fmla="*/ 214 h 2199"/>
                  <a:gd name="T6" fmla="*/ 1316 w 1317"/>
                  <a:gd name="T7" fmla="*/ 0 h 2199"/>
                  <a:gd name="T8" fmla="*/ 0 w 1317"/>
                  <a:gd name="T9" fmla="*/ 2198 h 21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7" h="2199">
                    <a:moveTo>
                      <a:pt x="0" y="2198"/>
                    </a:moveTo>
                    <a:lnTo>
                      <a:pt x="0" y="1815"/>
                    </a:lnTo>
                    <a:lnTo>
                      <a:pt x="906" y="214"/>
                    </a:lnTo>
                    <a:lnTo>
                      <a:pt x="1316" y="0"/>
                    </a:lnTo>
                    <a:lnTo>
                      <a:pt x="0" y="2198"/>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9" name="Rectangle 11">
              <a:extLst>
                <a:ext uri="{FF2B5EF4-FFF2-40B4-BE49-F238E27FC236}">
                  <a16:creationId xmlns:a16="http://schemas.microsoft.com/office/drawing/2014/main" id="{2E0F3276-E310-4204-9FFD-B3E636DE4B85}"/>
                </a:ext>
              </a:extLst>
            </p:cNvPr>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33804" name="Rectangle 12"/>
          <p:cNvSpPr>
            <a:spLocks noGrp="1" noChangeArrowheads="1"/>
          </p:cNvSpPr>
          <p:nvPr>
            <p:ph type="ctrTitle" sz="quarter"/>
          </p:nvPr>
        </p:nvSpPr>
        <p:spPr>
          <a:xfrm>
            <a:off x="685800" y="3886200"/>
            <a:ext cx="7772400" cy="1143000"/>
          </a:xfrm>
        </p:spPr>
        <p:txBody>
          <a:bodyPr/>
          <a:lstStyle>
            <a:lvl1pPr algn="ctr">
              <a:defRPr/>
            </a:lvl1pPr>
          </a:lstStyle>
          <a:p>
            <a:pPr lvl="0"/>
            <a:r>
              <a:rPr lang="sl-SI" noProof="0"/>
              <a:t>Kliknite, če želite urediti slog naslova matrice</a:t>
            </a:r>
          </a:p>
        </p:txBody>
      </p:sp>
      <p:sp>
        <p:nvSpPr>
          <p:cNvPr id="33805" name="Rectangle 13"/>
          <p:cNvSpPr>
            <a:spLocks noGrp="1" noChangeArrowheads="1"/>
          </p:cNvSpPr>
          <p:nvPr>
            <p:ph type="subTitle" sz="quarter" idx="1"/>
          </p:nvPr>
        </p:nvSpPr>
        <p:spPr>
          <a:xfrm>
            <a:off x="1371600" y="5410200"/>
            <a:ext cx="6400800" cy="1295400"/>
          </a:xfrm>
        </p:spPr>
        <p:txBody>
          <a:bodyPr/>
          <a:lstStyle>
            <a:lvl1pPr marL="0" indent="0" algn="ctr">
              <a:buFont typeface="Wingdings" pitchFamily="2" charset="2"/>
              <a:buNone/>
              <a:defRPr/>
            </a:lvl1pPr>
          </a:lstStyle>
          <a:p>
            <a:pPr lvl="0"/>
            <a:r>
              <a:rPr lang="sl-SI" noProof="0"/>
              <a:t>Kliknite, če želite urediti slog podnaslova matrice</a:t>
            </a:r>
          </a:p>
        </p:txBody>
      </p:sp>
      <p:sp>
        <p:nvSpPr>
          <p:cNvPr id="14" name="Rectangle 14">
            <a:extLst>
              <a:ext uri="{FF2B5EF4-FFF2-40B4-BE49-F238E27FC236}">
                <a16:creationId xmlns:a16="http://schemas.microsoft.com/office/drawing/2014/main" id="{04EAC171-7A1D-4752-AC60-63C24B42A346}"/>
              </a:ext>
            </a:extLst>
          </p:cNvPr>
          <p:cNvSpPr>
            <a:spLocks noGrp="1" noChangeArrowheads="1"/>
          </p:cNvSpPr>
          <p:nvPr>
            <p:ph type="dt" sz="quarter" idx="10"/>
          </p:nvPr>
        </p:nvSpPr>
        <p:spPr>
          <a:xfrm>
            <a:off x="685800" y="0"/>
            <a:ext cx="1905000" cy="512763"/>
          </a:xfrm>
        </p:spPr>
        <p:txBody>
          <a:bodyPr/>
          <a:lstStyle>
            <a:lvl1pPr>
              <a:defRPr/>
            </a:lvl1pPr>
          </a:lstStyle>
          <a:p>
            <a:pPr>
              <a:defRPr/>
            </a:pPr>
            <a:endParaRPr lang="sl-SI"/>
          </a:p>
        </p:txBody>
      </p:sp>
      <p:sp>
        <p:nvSpPr>
          <p:cNvPr id="15" name="Rectangle 15">
            <a:extLst>
              <a:ext uri="{FF2B5EF4-FFF2-40B4-BE49-F238E27FC236}">
                <a16:creationId xmlns:a16="http://schemas.microsoft.com/office/drawing/2014/main" id="{C7A660A3-D560-42CD-A150-09EAAEDC6431}"/>
              </a:ext>
            </a:extLst>
          </p:cNvPr>
          <p:cNvSpPr>
            <a:spLocks noGrp="1" noChangeArrowheads="1"/>
          </p:cNvSpPr>
          <p:nvPr>
            <p:ph type="ftr" sz="quarter" idx="11"/>
          </p:nvPr>
        </p:nvSpPr>
        <p:spPr>
          <a:xfrm>
            <a:off x="3124200" y="0"/>
            <a:ext cx="2895600" cy="457200"/>
          </a:xfrm>
        </p:spPr>
        <p:txBody>
          <a:bodyPr/>
          <a:lstStyle>
            <a:lvl1pPr>
              <a:defRPr/>
            </a:lvl1pPr>
          </a:lstStyle>
          <a:p>
            <a:pPr>
              <a:defRPr/>
            </a:pPr>
            <a:endParaRPr lang="sl-SI"/>
          </a:p>
        </p:txBody>
      </p:sp>
      <p:sp>
        <p:nvSpPr>
          <p:cNvPr id="16" name="Rectangle 16">
            <a:extLst>
              <a:ext uri="{FF2B5EF4-FFF2-40B4-BE49-F238E27FC236}">
                <a16:creationId xmlns:a16="http://schemas.microsoft.com/office/drawing/2014/main" id="{63CF9848-2F1A-4E7D-A8F6-FEF985402140}"/>
              </a:ext>
            </a:extLst>
          </p:cNvPr>
          <p:cNvSpPr>
            <a:spLocks noGrp="1" noChangeArrowheads="1"/>
          </p:cNvSpPr>
          <p:nvPr>
            <p:ph type="sldNum" sz="quarter" idx="12"/>
          </p:nvPr>
        </p:nvSpPr>
        <p:spPr>
          <a:xfrm>
            <a:off x="6553200" y="0"/>
            <a:ext cx="1905000" cy="512763"/>
          </a:xfrm>
        </p:spPr>
        <p:txBody>
          <a:bodyPr/>
          <a:lstStyle>
            <a:lvl1pPr>
              <a:defRPr/>
            </a:lvl1pPr>
          </a:lstStyle>
          <a:p>
            <a:fld id="{99C3DABB-E65F-41BD-87D0-D16C943E7AEE}" type="slidenum">
              <a:rPr lang="sl-SI" altLang="sl-SI"/>
              <a:pPr/>
              <a:t>‹#›</a:t>
            </a:fld>
            <a:endParaRPr lang="sl-SI" altLang="sl-SI"/>
          </a:p>
        </p:txBody>
      </p:sp>
    </p:spTree>
    <p:extLst>
      <p:ext uri="{BB962C8B-B14F-4D97-AF65-F5344CB8AC3E}">
        <p14:creationId xmlns:p14="http://schemas.microsoft.com/office/powerpoint/2010/main" val="336154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59352615-E2D4-4462-B57C-712EC27C1F57}"/>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5">
            <a:extLst>
              <a:ext uri="{FF2B5EF4-FFF2-40B4-BE49-F238E27FC236}">
                <a16:creationId xmlns:a16="http://schemas.microsoft.com/office/drawing/2014/main" id="{AB019F7C-3EEB-4312-AC6F-58C4F8D7DB0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6">
            <a:extLst>
              <a:ext uri="{FF2B5EF4-FFF2-40B4-BE49-F238E27FC236}">
                <a16:creationId xmlns:a16="http://schemas.microsoft.com/office/drawing/2014/main" id="{0A2C9C6A-6A18-413C-A86B-B0D2CE3F29A5}"/>
              </a:ext>
            </a:extLst>
          </p:cNvPr>
          <p:cNvSpPr>
            <a:spLocks noGrp="1" noChangeArrowheads="1"/>
          </p:cNvSpPr>
          <p:nvPr>
            <p:ph type="sldNum" sz="quarter" idx="12"/>
          </p:nvPr>
        </p:nvSpPr>
        <p:spPr>
          <a:ln/>
        </p:spPr>
        <p:txBody>
          <a:bodyPr/>
          <a:lstStyle>
            <a:lvl1pPr>
              <a:defRPr/>
            </a:lvl1pPr>
          </a:lstStyle>
          <a:p>
            <a:fld id="{F33975A2-A555-4E95-9F0D-E1D8B92FB4E6}" type="slidenum">
              <a:rPr lang="sl-SI" altLang="sl-SI"/>
              <a:pPr/>
              <a:t>‹#›</a:t>
            </a:fld>
            <a:endParaRPr lang="sl-SI" altLang="sl-SI"/>
          </a:p>
        </p:txBody>
      </p:sp>
    </p:spTree>
    <p:extLst>
      <p:ext uri="{BB962C8B-B14F-4D97-AF65-F5344CB8AC3E}">
        <p14:creationId xmlns:p14="http://schemas.microsoft.com/office/powerpoint/2010/main" val="244798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388" y="228600"/>
            <a:ext cx="2081212"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61988" y="228600"/>
            <a:ext cx="60960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DF833AA3-263A-4CFF-884D-4087889018CD}"/>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5">
            <a:extLst>
              <a:ext uri="{FF2B5EF4-FFF2-40B4-BE49-F238E27FC236}">
                <a16:creationId xmlns:a16="http://schemas.microsoft.com/office/drawing/2014/main" id="{7AF298A7-EE5B-4E6A-A552-B3B4EB46C8A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6">
            <a:extLst>
              <a:ext uri="{FF2B5EF4-FFF2-40B4-BE49-F238E27FC236}">
                <a16:creationId xmlns:a16="http://schemas.microsoft.com/office/drawing/2014/main" id="{996E86DC-3485-477F-B188-A5646C4BA846}"/>
              </a:ext>
            </a:extLst>
          </p:cNvPr>
          <p:cNvSpPr>
            <a:spLocks noGrp="1" noChangeArrowheads="1"/>
          </p:cNvSpPr>
          <p:nvPr>
            <p:ph type="sldNum" sz="quarter" idx="12"/>
          </p:nvPr>
        </p:nvSpPr>
        <p:spPr>
          <a:ln/>
        </p:spPr>
        <p:txBody>
          <a:bodyPr/>
          <a:lstStyle>
            <a:lvl1pPr>
              <a:defRPr/>
            </a:lvl1pPr>
          </a:lstStyle>
          <a:p>
            <a:fld id="{C4869F0D-A766-4B35-BA3B-D6E1F503E25B}" type="slidenum">
              <a:rPr lang="sl-SI" altLang="sl-SI"/>
              <a:pPr/>
              <a:t>‹#›</a:t>
            </a:fld>
            <a:endParaRPr lang="sl-SI" altLang="sl-SI"/>
          </a:p>
        </p:txBody>
      </p:sp>
    </p:spTree>
    <p:extLst>
      <p:ext uri="{BB962C8B-B14F-4D97-AF65-F5344CB8AC3E}">
        <p14:creationId xmlns:p14="http://schemas.microsoft.com/office/powerpoint/2010/main" val="380363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86600" cy="1447800"/>
          </a:xfrm>
        </p:spPr>
        <p:txBody>
          <a:bodyPr/>
          <a:lstStyle/>
          <a:p>
            <a:r>
              <a:rPr lang="en-US"/>
              <a:t>Click to edit Master title style</a:t>
            </a:r>
          </a:p>
        </p:txBody>
      </p:sp>
      <p:sp>
        <p:nvSpPr>
          <p:cNvPr id="3" name="Table Placeholder 2"/>
          <p:cNvSpPr>
            <a:spLocks noGrp="1"/>
          </p:cNvSpPr>
          <p:nvPr>
            <p:ph type="tbl" idx="1"/>
          </p:nvPr>
        </p:nvSpPr>
        <p:spPr>
          <a:xfrm>
            <a:off x="661988" y="1905000"/>
            <a:ext cx="7772400" cy="4114800"/>
          </a:xfrm>
        </p:spPr>
        <p:txBody>
          <a:bodyPr/>
          <a:lstStyle/>
          <a:p>
            <a:pPr lvl="0"/>
            <a:endParaRPr lang="en-US" noProof="0"/>
          </a:p>
        </p:txBody>
      </p:sp>
      <p:sp>
        <p:nvSpPr>
          <p:cNvPr id="4" name="Rectangle 14">
            <a:extLst>
              <a:ext uri="{FF2B5EF4-FFF2-40B4-BE49-F238E27FC236}">
                <a16:creationId xmlns:a16="http://schemas.microsoft.com/office/drawing/2014/main" id="{571B7696-7920-40DC-A231-B14F9923B10D}"/>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5">
            <a:extLst>
              <a:ext uri="{FF2B5EF4-FFF2-40B4-BE49-F238E27FC236}">
                <a16:creationId xmlns:a16="http://schemas.microsoft.com/office/drawing/2014/main" id="{590676A1-6A7D-4100-891E-8FAB749F5B7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6">
            <a:extLst>
              <a:ext uri="{FF2B5EF4-FFF2-40B4-BE49-F238E27FC236}">
                <a16:creationId xmlns:a16="http://schemas.microsoft.com/office/drawing/2014/main" id="{A3EB2566-B1BC-4E58-9426-316DD49A9F1A}"/>
              </a:ext>
            </a:extLst>
          </p:cNvPr>
          <p:cNvSpPr>
            <a:spLocks noGrp="1" noChangeArrowheads="1"/>
          </p:cNvSpPr>
          <p:nvPr>
            <p:ph type="sldNum" sz="quarter" idx="12"/>
          </p:nvPr>
        </p:nvSpPr>
        <p:spPr>
          <a:ln/>
        </p:spPr>
        <p:txBody>
          <a:bodyPr/>
          <a:lstStyle>
            <a:lvl1pPr>
              <a:defRPr/>
            </a:lvl1pPr>
          </a:lstStyle>
          <a:p>
            <a:fld id="{99E2E56A-4DA2-4E84-B1F7-510E8AE3E68C}" type="slidenum">
              <a:rPr lang="sl-SI" altLang="sl-SI"/>
              <a:pPr/>
              <a:t>‹#›</a:t>
            </a:fld>
            <a:endParaRPr lang="sl-SI" altLang="sl-SI"/>
          </a:p>
        </p:txBody>
      </p:sp>
    </p:spTree>
    <p:extLst>
      <p:ext uri="{BB962C8B-B14F-4D97-AF65-F5344CB8AC3E}">
        <p14:creationId xmlns:p14="http://schemas.microsoft.com/office/powerpoint/2010/main" val="202462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a:extLst>
              <a:ext uri="{FF2B5EF4-FFF2-40B4-BE49-F238E27FC236}">
                <a16:creationId xmlns:a16="http://schemas.microsoft.com/office/drawing/2014/main" id="{8115D2E4-2121-43A9-A48D-0B386F684315}"/>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5">
            <a:extLst>
              <a:ext uri="{FF2B5EF4-FFF2-40B4-BE49-F238E27FC236}">
                <a16:creationId xmlns:a16="http://schemas.microsoft.com/office/drawing/2014/main" id="{23C57720-4BE1-4E7D-93DD-271C41FB872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6">
            <a:extLst>
              <a:ext uri="{FF2B5EF4-FFF2-40B4-BE49-F238E27FC236}">
                <a16:creationId xmlns:a16="http://schemas.microsoft.com/office/drawing/2014/main" id="{9E019B3F-3533-45A4-93C6-291024E7B69B}"/>
              </a:ext>
            </a:extLst>
          </p:cNvPr>
          <p:cNvSpPr>
            <a:spLocks noGrp="1" noChangeArrowheads="1"/>
          </p:cNvSpPr>
          <p:nvPr>
            <p:ph type="sldNum" sz="quarter" idx="12"/>
          </p:nvPr>
        </p:nvSpPr>
        <p:spPr>
          <a:ln/>
        </p:spPr>
        <p:txBody>
          <a:bodyPr/>
          <a:lstStyle>
            <a:lvl1pPr>
              <a:defRPr/>
            </a:lvl1pPr>
          </a:lstStyle>
          <a:p>
            <a:fld id="{37F2856E-7A7D-48FF-A901-FB9598C7F52B}" type="slidenum">
              <a:rPr lang="sl-SI" altLang="sl-SI"/>
              <a:pPr/>
              <a:t>‹#›</a:t>
            </a:fld>
            <a:endParaRPr lang="sl-SI" altLang="sl-SI"/>
          </a:p>
        </p:txBody>
      </p:sp>
    </p:spTree>
    <p:extLst>
      <p:ext uri="{BB962C8B-B14F-4D97-AF65-F5344CB8AC3E}">
        <p14:creationId xmlns:p14="http://schemas.microsoft.com/office/powerpoint/2010/main" val="1924561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4">
            <a:extLst>
              <a:ext uri="{FF2B5EF4-FFF2-40B4-BE49-F238E27FC236}">
                <a16:creationId xmlns:a16="http://schemas.microsoft.com/office/drawing/2014/main" id="{5EC1A2CD-94C4-4779-940C-D8B5412816D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5">
            <a:extLst>
              <a:ext uri="{FF2B5EF4-FFF2-40B4-BE49-F238E27FC236}">
                <a16:creationId xmlns:a16="http://schemas.microsoft.com/office/drawing/2014/main" id="{7E3451FD-B521-4F0C-B8E4-58228EBE981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6">
            <a:extLst>
              <a:ext uri="{FF2B5EF4-FFF2-40B4-BE49-F238E27FC236}">
                <a16:creationId xmlns:a16="http://schemas.microsoft.com/office/drawing/2014/main" id="{59B5CFC9-DD64-4EE3-9BC2-11521334EAE4}"/>
              </a:ext>
            </a:extLst>
          </p:cNvPr>
          <p:cNvSpPr>
            <a:spLocks noGrp="1" noChangeArrowheads="1"/>
          </p:cNvSpPr>
          <p:nvPr>
            <p:ph type="sldNum" sz="quarter" idx="12"/>
          </p:nvPr>
        </p:nvSpPr>
        <p:spPr>
          <a:ln/>
        </p:spPr>
        <p:txBody>
          <a:bodyPr/>
          <a:lstStyle>
            <a:lvl1pPr>
              <a:defRPr/>
            </a:lvl1pPr>
          </a:lstStyle>
          <a:p>
            <a:fld id="{8026AB14-9C13-455F-8661-33D261E3E347}" type="slidenum">
              <a:rPr lang="sl-SI" altLang="sl-SI"/>
              <a:pPr/>
              <a:t>‹#›</a:t>
            </a:fld>
            <a:endParaRPr lang="sl-SI" altLang="sl-SI"/>
          </a:p>
        </p:txBody>
      </p:sp>
    </p:spTree>
    <p:extLst>
      <p:ext uri="{BB962C8B-B14F-4D97-AF65-F5344CB8AC3E}">
        <p14:creationId xmlns:p14="http://schemas.microsoft.com/office/powerpoint/2010/main" val="252713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6198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438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a:extLst>
              <a:ext uri="{FF2B5EF4-FFF2-40B4-BE49-F238E27FC236}">
                <a16:creationId xmlns:a16="http://schemas.microsoft.com/office/drawing/2014/main" id="{E7364D87-C6D6-4072-847D-DEAE7F78890C}"/>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5">
            <a:extLst>
              <a:ext uri="{FF2B5EF4-FFF2-40B4-BE49-F238E27FC236}">
                <a16:creationId xmlns:a16="http://schemas.microsoft.com/office/drawing/2014/main" id="{6E693649-28C4-487A-A633-B01C58ABA36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6">
            <a:extLst>
              <a:ext uri="{FF2B5EF4-FFF2-40B4-BE49-F238E27FC236}">
                <a16:creationId xmlns:a16="http://schemas.microsoft.com/office/drawing/2014/main" id="{DC351F7C-1355-4E3C-8D89-7B9981038CD5}"/>
              </a:ext>
            </a:extLst>
          </p:cNvPr>
          <p:cNvSpPr>
            <a:spLocks noGrp="1" noChangeArrowheads="1"/>
          </p:cNvSpPr>
          <p:nvPr>
            <p:ph type="sldNum" sz="quarter" idx="12"/>
          </p:nvPr>
        </p:nvSpPr>
        <p:spPr>
          <a:ln/>
        </p:spPr>
        <p:txBody>
          <a:bodyPr/>
          <a:lstStyle>
            <a:lvl1pPr>
              <a:defRPr/>
            </a:lvl1pPr>
          </a:lstStyle>
          <a:p>
            <a:fld id="{2ACC9CA0-FBB2-4C72-B489-0E0A09163E33}" type="slidenum">
              <a:rPr lang="sl-SI" altLang="sl-SI"/>
              <a:pPr/>
              <a:t>‹#›</a:t>
            </a:fld>
            <a:endParaRPr lang="sl-SI" altLang="sl-SI"/>
          </a:p>
        </p:txBody>
      </p:sp>
    </p:spTree>
    <p:extLst>
      <p:ext uri="{BB962C8B-B14F-4D97-AF65-F5344CB8AC3E}">
        <p14:creationId xmlns:p14="http://schemas.microsoft.com/office/powerpoint/2010/main" val="47864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a:extLst>
              <a:ext uri="{FF2B5EF4-FFF2-40B4-BE49-F238E27FC236}">
                <a16:creationId xmlns:a16="http://schemas.microsoft.com/office/drawing/2014/main" id="{4468242F-EF3B-4FF1-B1ED-57084F13C1FE}"/>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15">
            <a:extLst>
              <a:ext uri="{FF2B5EF4-FFF2-40B4-BE49-F238E27FC236}">
                <a16:creationId xmlns:a16="http://schemas.microsoft.com/office/drawing/2014/main" id="{27CB5419-E8D7-445B-B3A2-6FFBAD124FA4}"/>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16">
            <a:extLst>
              <a:ext uri="{FF2B5EF4-FFF2-40B4-BE49-F238E27FC236}">
                <a16:creationId xmlns:a16="http://schemas.microsoft.com/office/drawing/2014/main" id="{65A59D6A-9EE0-432A-85B7-EE16A0A99885}"/>
              </a:ext>
            </a:extLst>
          </p:cNvPr>
          <p:cNvSpPr>
            <a:spLocks noGrp="1" noChangeArrowheads="1"/>
          </p:cNvSpPr>
          <p:nvPr>
            <p:ph type="sldNum" sz="quarter" idx="12"/>
          </p:nvPr>
        </p:nvSpPr>
        <p:spPr>
          <a:ln/>
        </p:spPr>
        <p:txBody>
          <a:bodyPr/>
          <a:lstStyle>
            <a:lvl1pPr>
              <a:defRPr/>
            </a:lvl1pPr>
          </a:lstStyle>
          <a:p>
            <a:fld id="{372A1D07-C607-4511-8CDD-98F3D805B434}" type="slidenum">
              <a:rPr lang="sl-SI" altLang="sl-SI"/>
              <a:pPr/>
              <a:t>‹#›</a:t>
            </a:fld>
            <a:endParaRPr lang="sl-SI" altLang="sl-SI"/>
          </a:p>
        </p:txBody>
      </p:sp>
    </p:spTree>
    <p:extLst>
      <p:ext uri="{BB962C8B-B14F-4D97-AF65-F5344CB8AC3E}">
        <p14:creationId xmlns:p14="http://schemas.microsoft.com/office/powerpoint/2010/main" val="230829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4">
            <a:extLst>
              <a:ext uri="{FF2B5EF4-FFF2-40B4-BE49-F238E27FC236}">
                <a16:creationId xmlns:a16="http://schemas.microsoft.com/office/drawing/2014/main" id="{2A431156-F4F5-4F78-9B68-4B0752819B46}"/>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15">
            <a:extLst>
              <a:ext uri="{FF2B5EF4-FFF2-40B4-BE49-F238E27FC236}">
                <a16:creationId xmlns:a16="http://schemas.microsoft.com/office/drawing/2014/main" id="{E89817FC-BA48-4C9C-82E7-47628B95CAE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16">
            <a:extLst>
              <a:ext uri="{FF2B5EF4-FFF2-40B4-BE49-F238E27FC236}">
                <a16:creationId xmlns:a16="http://schemas.microsoft.com/office/drawing/2014/main" id="{210E8109-1B83-4D81-B1E1-40BEB96B85F9}"/>
              </a:ext>
            </a:extLst>
          </p:cNvPr>
          <p:cNvSpPr>
            <a:spLocks noGrp="1" noChangeArrowheads="1"/>
          </p:cNvSpPr>
          <p:nvPr>
            <p:ph type="sldNum" sz="quarter" idx="12"/>
          </p:nvPr>
        </p:nvSpPr>
        <p:spPr>
          <a:ln/>
        </p:spPr>
        <p:txBody>
          <a:bodyPr/>
          <a:lstStyle>
            <a:lvl1pPr>
              <a:defRPr/>
            </a:lvl1pPr>
          </a:lstStyle>
          <a:p>
            <a:fld id="{6139B624-9630-4509-AB2A-EA6C41A827C1}" type="slidenum">
              <a:rPr lang="sl-SI" altLang="sl-SI"/>
              <a:pPr/>
              <a:t>‹#›</a:t>
            </a:fld>
            <a:endParaRPr lang="sl-SI" altLang="sl-SI"/>
          </a:p>
        </p:txBody>
      </p:sp>
    </p:spTree>
    <p:extLst>
      <p:ext uri="{BB962C8B-B14F-4D97-AF65-F5344CB8AC3E}">
        <p14:creationId xmlns:p14="http://schemas.microsoft.com/office/powerpoint/2010/main" val="201777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a:extLst>
              <a:ext uri="{FF2B5EF4-FFF2-40B4-BE49-F238E27FC236}">
                <a16:creationId xmlns:a16="http://schemas.microsoft.com/office/drawing/2014/main" id="{555E920E-4556-488D-8798-548647CC144F}"/>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15">
            <a:extLst>
              <a:ext uri="{FF2B5EF4-FFF2-40B4-BE49-F238E27FC236}">
                <a16:creationId xmlns:a16="http://schemas.microsoft.com/office/drawing/2014/main" id="{9CE7323E-E7F8-4DB1-9110-3C993EDA18EF}"/>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16">
            <a:extLst>
              <a:ext uri="{FF2B5EF4-FFF2-40B4-BE49-F238E27FC236}">
                <a16:creationId xmlns:a16="http://schemas.microsoft.com/office/drawing/2014/main" id="{F0D76BCE-B495-42EC-B227-2A0464A408C7}"/>
              </a:ext>
            </a:extLst>
          </p:cNvPr>
          <p:cNvSpPr>
            <a:spLocks noGrp="1" noChangeArrowheads="1"/>
          </p:cNvSpPr>
          <p:nvPr>
            <p:ph type="sldNum" sz="quarter" idx="12"/>
          </p:nvPr>
        </p:nvSpPr>
        <p:spPr>
          <a:ln/>
        </p:spPr>
        <p:txBody>
          <a:bodyPr/>
          <a:lstStyle>
            <a:lvl1pPr>
              <a:defRPr/>
            </a:lvl1pPr>
          </a:lstStyle>
          <a:p>
            <a:fld id="{5168843C-AD16-47A2-8167-C463C58A4CE6}" type="slidenum">
              <a:rPr lang="sl-SI" altLang="sl-SI"/>
              <a:pPr/>
              <a:t>‹#›</a:t>
            </a:fld>
            <a:endParaRPr lang="sl-SI" altLang="sl-SI"/>
          </a:p>
        </p:txBody>
      </p:sp>
    </p:spTree>
    <p:extLst>
      <p:ext uri="{BB962C8B-B14F-4D97-AF65-F5344CB8AC3E}">
        <p14:creationId xmlns:p14="http://schemas.microsoft.com/office/powerpoint/2010/main" val="114474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a:extLst>
              <a:ext uri="{FF2B5EF4-FFF2-40B4-BE49-F238E27FC236}">
                <a16:creationId xmlns:a16="http://schemas.microsoft.com/office/drawing/2014/main" id="{126776F8-1FA3-4099-A35A-5E8D5ED86120}"/>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5">
            <a:extLst>
              <a:ext uri="{FF2B5EF4-FFF2-40B4-BE49-F238E27FC236}">
                <a16:creationId xmlns:a16="http://schemas.microsoft.com/office/drawing/2014/main" id="{17E20A7B-1DD9-4E16-AC76-3627056E5E1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6">
            <a:extLst>
              <a:ext uri="{FF2B5EF4-FFF2-40B4-BE49-F238E27FC236}">
                <a16:creationId xmlns:a16="http://schemas.microsoft.com/office/drawing/2014/main" id="{6080EB00-DFEF-4757-92BB-CEAA9002A847}"/>
              </a:ext>
            </a:extLst>
          </p:cNvPr>
          <p:cNvSpPr>
            <a:spLocks noGrp="1" noChangeArrowheads="1"/>
          </p:cNvSpPr>
          <p:nvPr>
            <p:ph type="sldNum" sz="quarter" idx="12"/>
          </p:nvPr>
        </p:nvSpPr>
        <p:spPr>
          <a:ln/>
        </p:spPr>
        <p:txBody>
          <a:bodyPr/>
          <a:lstStyle>
            <a:lvl1pPr>
              <a:defRPr/>
            </a:lvl1pPr>
          </a:lstStyle>
          <a:p>
            <a:fld id="{9381E731-0803-49C6-B34A-C4BFBEE014EA}" type="slidenum">
              <a:rPr lang="sl-SI" altLang="sl-SI"/>
              <a:pPr/>
              <a:t>‹#›</a:t>
            </a:fld>
            <a:endParaRPr lang="sl-SI" altLang="sl-SI"/>
          </a:p>
        </p:txBody>
      </p:sp>
    </p:spTree>
    <p:extLst>
      <p:ext uri="{BB962C8B-B14F-4D97-AF65-F5344CB8AC3E}">
        <p14:creationId xmlns:p14="http://schemas.microsoft.com/office/powerpoint/2010/main" val="395523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a:extLst>
              <a:ext uri="{FF2B5EF4-FFF2-40B4-BE49-F238E27FC236}">
                <a16:creationId xmlns:a16="http://schemas.microsoft.com/office/drawing/2014/main" id="{FE1BAF91-E64A-4633-8860-26BEF6DAA259}"/>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5">
            <a:extLst>
              <a:ext uri="{FF2B5EF4-FFF2-40B4-BE49-F238E27FC236}">
                <a16:creationId xmlns:a16="http://schemas.microsoft.com/office/drawing/2014/main" id="{62C7CE64-C9D8-4AA8-B1C9-B7D6EBA6B83B}"/>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6">
            <a:extLst>
              <a:ext uri="{FF2B5EF4-FFF2-40B4-BE49-F238E27FC236}">
                <a16:creationId xmlns:a16="http://schemas.microsoft.com/office/drawing/2014/main" id="{00C2B785-0CB9-4F8E-96D7-7D08F240A8CC}"/>
              </a:ext>
            </a:extLst>
          </p:cNvPr>
          <p:cNvSpPr>
            <a:spLocks noGrp="1" noChangeArrowheads="1"/>
          </p:cNvSpPr>
          <p:nvPr>
            <p:ph type="sldNum" sz="quarter" idx="12"/>
          </p:nvPr>
        </p:nvSpPr>
        <p:spPr>
          <a:ln/>
        </p:spPr>
        <p:txBody>
          <a:bodyPr/>
          <a:lstStyle>
            <a:lvl1pPr>
              <a:defRPr/>
            </a:lvl1pPr>
          </a:lstStyle>
          <a:p>
            <a:fld id="{3905A615-4FAB-4CB4-9021-DF2ECC9194ED}" type="slidenum">
              <a:rPr lang="sl-SI" altLang="sl-SI"/>
              <a:pPr/>
              <a:t>‹#›</a:t>
            </a:fld>
            <a:endParaRPr lang="sl-SI" altLang="sl-SI"/>
          </a:p>
        </p:txBody>
      </p:sp>
    </p:spTree>
    <p:extLst>
      <p:ext uri="{BB962C8B-B14F-4D97-AF65-F5344CB8AC3E}">
        <p14:creationId xmlns:p14="http://schemas.microsoft.com/office/powerpoint/2010/main" val="2690989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4FA0EB8-DEB5-4C0E-97C2-B257375D66D7}"/>
              </a:ext>
            </a:extLst>
          </p:cNvPr>
          <p:cNvSpPr>
            <a:spLocks noChangeArrowheads="1"/>
          </p:cNvSpPr>
          <p:nvPr/>
        </p:nvSpPr>
        <p:spPr bwMode="hidden">
          <a:xfrm>
            <a:off x="0" y="0"/>
            <a:ext cx="1752600" cy="6856413"/>
          </a:xfrm>
          <a:prstGeom prst="rect">
            <a:avLst/>
          </a:prstGeom>
          <a:gradFill rotWithShape="0">
            <a:gsLst>
              <a:gs pos="0">
                <a:schemeClr val="bg2"/>
              </a:gs>
              <a:gs pos="5000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nvGrpSpPr>
          <p:cNvPr id="1027" name="Group 3">
            <a:extLst>
              <a:ext uri="{FF2B5EF4-FFF2-40B4-BE49-F238E27FC236}">
                <a16:creationId xmlns:a16="http://schemas.microsoft.com/office/drawing/2014/main" id="{52DB95D6-B86F-4731-8265-4B1FB076D1C4}"/>
              </a:ext>
            </a:extLst>
          </p:cNvPr>
          <p:cNvGrpSpPr>
            <a:grpSpLocks/>
          </p:cNvGrpSpPr>
          <p:nvPr/>
        </p:nvGrpSpPr>
        <p:grpSpPr bwMode="auto">
          <a:xfrm>
            <a:off x="152400" y="374650"/>
            <a:ext cx="1525588" cy="1227138"/>
            <a:chOff x="96" y="236"/>
            <a:chExt cx="961" cy="773"/>
          </a:xfrm>
        </p:grpSpPr>
        <p:sp>
          <p:nvSpPr>
            <p:cNvPr id="1033" name="Freeform 4">
              <a:extLst>
                <a:ext uri="{FF2B5EF4-FFF2-40B4-BE49-F238E27FC236}">
                  <a16:creationId xmlns:a16="http://schemas.microsoft.com/office/drawing/2014/main" id="{20688BCB-C1D2-424C-A8DE-DB7847D7BB73}"/>
                </a:ext>
              </a:extLst>
            </p:cNvPr>
            <p:cNvSpPr>
              <a:spLocks/>
            </p:cNvSpPr>
            <p:nvPr/>
          </p:nvSpPr>
          <p:spPr bwMode="auto">
            <a:xfrm>
              <a:off x="738" y="495"/>
              <a:ext cx="319" cy="319"/>
            </a:xfrm>
            <a:custGeom>
              <a:avLst/>
              <a:gdLst>
                <a:gd name="T0" fmla="*/ 318 w 319"/>
                <a:gd name="T1" fmla="*/ 198 h 319"/>
                <a:gd name="T2" fmla="*/ 318 w 319"/>
                <a:gd name="T3" fmla="*/ 318 h 319"/>
                <a:gd name="T4" fmla="*/ 1 w 319"/>
                <a:gd name="T5" fmla="*/ 99 h 319"/>
                <a:gd name="T6" fmla="*/ 0 w 319"/>
                <a:gd name="T7" fmla="*/ 108 h 319"/>
                <a:gd name="T8" fmla="*/ 46 w 319"/>
                <a:gd name="T9" fmla="*/ 0 h 319"/>
                <a:gd name="T10" fmla="*/ 318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34" name="Freeform 5">
              <a:extLst>
                <a:ext uri="{FF2B5EF4-FFF2-40B4-BE49-F238E27FC236}">
                  <a16:creationId xmlns:a16="http://schemas.microsoft.com/office/drawing/2014/main" id="{5B155A22-DA1F-4DBB-8FE5-F34A55FC1E34}"/>
                </a:ext>
              </a:extLst>
            </p:cNvPr>
            <p:cNvSpPr>
              <a:spLocks/>
            </p:cNvSpPr>
            <p:nvPr/>
          </p:nvSpPr>
          <p:spPr bwMode="auto">
            <a:xfrm>
              <a:off x="96" y="495"/>
              <a:ext cx="319" cy="319"/>
            </a:xfrm>
            <a:custGeom>
              <a:avLst/>
              <a:gdLst>
                <a:gd name="T0" fmla="*/ 0 w 319"/>
                <a:gd name="T1" fmla="*/ 198 h 319"/>
                <a:gd name="T2" fmla="*/ 0 w 319"/>
                <a:gd name="T3" fmla="*/ 318 h 319"/>
                <a:gd name="T4" fmla="*/ 316 w 319"/>
                <a:gd name="T5" fmla="*/ 99 h 319"/>
                <a:gd name="T6" fmla="*/ 318 w 319"/>
                <a:gd name="T7" fmla="*/ 108 h 319"/>
                <a:gd name="T8" fmla="*/ 271 w 319"/>
                <a:gd name="T9" fmla="*/ 0 h 319"/>
                <a:gd name="T10" fmla="*/ 0 w 319"/>
                <a:gd name="T11" fmla="*/ 198 h 3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nvGrpSpPr>
            <p:cNvPr id="1035" name="Group 6">
              <a:extLst>
                <a:ext uri="{FF2B5EF4-FFF2-40B4-BE49-F238E27FC236}">
                  <a16:creationId xmlns:a16="http://schemas.microsoft.com/office/drawing/2014/main" id="{C2FBEA52-A958-4E31-82CB-270F37B88B79}"/>
                </a:ext>
              </a:extLst>
            </p:cNvPr>
            <p:cNvGrpSpPr>
              <a:grpSpLocks/>
            </p:cNvGrpSpPr>
            <p:nvPr/>
          </p:nvGrpSpPr>
          <p:grpSpPr bwMode="auto">
            <a:xfrm>
              <a:off x="152" y="236"/>
              <a:ext cx="823" cy="773"/>
              <a:chOff x="152" y="236"/>
              <a:chExt cx="823" cy="773"/>
            </a:xfrm>
          </p:grpSpPr>
          <p:sp>
            <p:nvSpPr>
              <p:cNvPr id="1037" name="AutoShape 7" descr="Green marble">
                <a:extLst>
                  <a:ext uri="{FF2B5EF4-FFF2-40B4-BE49-F238E27FC236}">
                    <a16:creationId xmlns:a16="http://schemas.microsoft.com/office/drawing/2014/main" id="{BABB2A87-C964-4C8F-997F-B353BEE4FF83}"/>
                  </a:ext>
                </a:extLst>
              </p:cNvPr>
              <p:cNvSpPr>
                <a:spLocks noChangeArrowheads="1"/>
              </p:cNvSpPr>
              <p:nvPr/>
            </p:nvSpPr>
            <p:spPr bwMode="auto">
              <a:xfrm rot="10800000" flipH="1">
                <a:off x="152" y="236"/>
                <a:ext cx="822" cy="772"/>
              </a:xfrm>
              <a:prstGeom prst="triangle">
                <a:avLst>
                  <a:gd name="adj" fmla="val 49995"/>
                </a:avLst>
              </a:prstGeom>
              <a:blipFill dpi="0" rotWithShape="0">
                <a:blip r:embed="rId14"/>
                <a:srcRect/>
                <a:tile tx="0" ty="0" sx="100000" sy="100000" flip="none" algn="tl"/>
              </a:blipFill>
              <a:ln w="12700" cap="sq">
                <a:solidFill>
                  <a:srgbClr val="00663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eaLnBrk="1" hangingPunct="1">
                  <a:defRPr/>
                </a:pPr>
                <a:endParaRPr lang="en-US" altLang="sl-SI"/>
              </a:p>
            </p:txBody>
          </p:sp>
          <p:sp>
            <p:nvSpPr>
              <p:cNvPr id="1038" name="Freeform 8">
                <a:extLst>
                  <a:ext uri="{FF2B5EF4-FFF2-40B4-BE49-F238E27FC236}">
                    <a16:creationId xmlns:a16="http://schemas.microsoft.com/office/drawing/2014/main" id="{2FE40828-45CE-40F2-B742-91DA57780B1A}"/>
                  </a:ext>
                </a:extLst>
              </p:cNvPr>
              <p:cNvSpPr>
                <a:spLocks/>
              </p:cNvSpPr>
              <p:nvPr/>
            </p:nvSpPr>
            <p:spPr bwMode="auto">
              <a:xfrm>
                <a:off x="152" y="236"/>
                <a:ext cx="412" cy="773"/>
              </a:xfrm>
              <a:custGeom>
                <a:avLst/>
                <a:gdLst>
                  <a:gd name="T0" fmla="*/ 411 w 412"/>
                  <a:gd name="T1" fmla="*/ 772 h 773"/>
                  <a:gd name="T2" fmla="*/ 411 w 412"/>
                  <a:gd name="T3" fmla="*/ 637 h 773"/>
                  <a:gd name="T4" fmla="*/ 127 w 412"/>
                  <a:gd name="T5" fmla="*/ 75 h 773"/>
                  <a:gd name="T6" fmla="*/ 0 w 412"/>
                  <a:gd name="T7" fmla="*/ 0 h 773"/>
                  <a:gd name="T8" fmla="*/ 411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411" y="772"/>
                    </a:moveTo>
                    <a:lnTo>
                      <a:pt x="411" y="637"/>
                    </a:lnTo>
                    <a:lnTo>
                      <a:pt x="127" y="75"/>
                    </a:lnTo>
                    <a:lnTo>
                      <a:pt x="0" y="0"/>
                    </a:lnTo>
                    <a:lnTo>
                      <a:pt x="411" y="772"/>
                    </a:lnTo>
                  </a:path>
                </a:pathLst>
              </a:custGeom>
              <a:solidFill>
                <a:srgbClr val="002010">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39" name="Freeform 9">
                <a:extLst>
                  <a:ext uri="{FF2B5EF4-FFF2-40B4-BE49-F238E27FC236}">
                    <a16:creationId xmlns:a16="http://schemas.microsoft.com/office/drawing/2014/main" id="{042B808F-38D1-44FE-AA73-E295A1C941A3}"/>
                  </a:ext>
                </a:extLst>
              </p:cNvPr>
              <p:cNvSpPr>
                <a:spLocks/>
              </p:cNvSpPr>
              <p:nvPr/>
            </p:nvSpPr>
            <p:spPr bwMode="auto">
              <a:xfrm>
                <a:off x="152" y="236"/>
                <a:ext cx="823" cy="77"/>
              </a:xfrm>
              <a:custGeom>
                <a:avLst/>
                <a:gdLst>
                  <a:gd name="T0" fmla="*/ 0 w 823"/>
                  <a:gd name="T1" fmla="*/ 0 h 77"/>
                  <a:gd name="T2" fmla="*/ 127 w 823"/>
                  <a:gd name="T3" fmla="*/ 76 h 77"/>
                  <a:gd name="T4" fmla="*/ 712 w 823"/>
                  <a:gd name="T5" fmla="*/ 76 h 77"/>
                  <a:gd name="T6" fmla="*/ 822 w 823"/>
                  <a:gd name="T7" fmla="*/ 0 h 77"/>
                  <a:gd name="T8" fmla="*/ 0 w 823"/>
                  <a:gd name="T9" fmla="*/ 0 h 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23" h="77">
                    <a:moveTo>
                      <a:pt x="0" y="0"/>
                    </a:moveTo>
                    <a:lnTo>
                      <a:pt x="127" y="76"/>
                    </a:lnTo>
                    <a:lnTo>
                      <a:pt x="712" y="76"/>
                    </a:lnTo>
                    <a:lnTo>
                      <a:pt x="822" y="0"/>
                    </a:lnTo>
                    <a:lnTo>
                      <a:pt x="0" y="0"/>
                    </a:lnTo>
                  </a:path>
                </a:pathLst>
              </a:custGeom>
              <a:solidFill>
                <a:srgbClr val="71BB96">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040" name="Freeform 10">
                <a:extLst>
                  <a:ext uri="{FF2B5EF4-FFF2-40B4-BE49-F238E27FC236}">
                    <a16:creationId xmlns:a16="http://schemas.microsoft.com/office/drawing/2014/main" id="{64F3838C-0B7F-453E-B884-2C3BB958D6A2}"/>
                  </a:ext>
                </a:extLst>
              </p:cNvPr>
              <p:cNvSpPr>
                <a:spLocks/>
              </p:cNvSpPr>
              <p:nvPr/>
            </p:nvSpPr>
            <p:spPr bwMode="auto">
              <a:xfrm>
                <a:off x="563" y="236"/>
                <a:ext cx="412" cy="773"/>
              </a:xfrm>
              <a:custGeom>
                <a:avLst/>
                <a:gdLst>
                  <a:gd name="T0" fmla="*/ 0 w 412"/>
                  <a:gd name="T1" fmla="*/ 772 h 773"/>
                  <a:gd name="T2" fmla="*/ 0 w 412"/>
                  <a:gd name="T3" fmla="*/ 637 h 773"/>
                  <a:gd name="T4" fmla="*/ 283 w 412"/>
                  <a:gd name="T5" fmla="*/ 75 h 773"/>
                  <a:gd name="T6" fmla="*/ 411 w 412"/>
                  <a:gd name="T7" fmla="*/ 0 h 773"/>
                  <a:gd name="T8" fmla="*/ 0 w 412"/>
                  <a:gd name="T9" fmla="*/ 772 h 7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 h="773">
                    <a:moveTo>
                      <a:pt x="0" y="772"/>
                    </a:moveTo>
                    <a:lnTo>
                      <a:pt x="0" y="637"/>
                    </a:lnTo>
                    <a:lnTo>
                      <a:pt x="283" y="75"/>
                    </a:lnTo>
                    <a:lnTo>
                      <a:pt x="411" y="0"/>
                    </a:lnTo>
                    <a:lnTo>
                      <a:pt x="0" y="772"/>
                    </a:lnTo>
                  </a:path>
                </a:pathLst>
              </a:custGeom>
              <a:solidFill>
                <a:srgbClr val="006633">
                  <a:alpha val="50195"/>
                </a:srgbClr>
              </a:solidFill>
              <a:ln w="12700" cap="sq">
                <a:solidFill>
                  <a:srgbClr val="0066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32779" name="Rectangle 11">
              <a:extLst>
                <a:ext uri="{FF2B5EF4-FFF2-40B4-BE49-F238E27FC236}">
                  <a16:creationId xmlns:a16="http://schemas.microsoft.com/office/drawing/2014/main" id="{9AAA5CCC-5B35-49E0-AC1E-DD0DFF7DB9FC}"/>
                </a:ext>
              </a:extLst>
            </p:cNvPr>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1028" name="Rectangle 12">
            <a:extLst>
              <a:ext uri="{FF2B5EF4-FFF2-40B4-BE49-F238E27FC236}">
                <a16:creationId xmlns:a16="http://schemas.microsoft.com/office/drawing/2014/main" id="{EB183B05-7148-40E6-B4CE-E7EC09EF813B}"/>
              </a:ext>
            </a:extLst>
          </p:cNvPr>
          <p:cNvSpPr>
            <a:spLocks noGrp="1" noChangeArrowheads="1"/>
          </p:cNvSpPr>
          <p:nvPr>
            <p:ph type="title"/>
          </p:nvPr>
        </p:nvSpPr>
        <p:spPr bwMode="auto">
          <a:xfrm>
            <a:off x="1905000" y="228600"/>
            <a:ext cx="70866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sl-SI" altLang="sl-SI"/>
              <a:t>Kliknite, če želite urediti slog naslova matrice</a:t>
            </a:r>
          </a:p>
        </p:txBody>
      </p:sp>
      <p:sp>
        <p:nvSpPr>
          <p:cNvPr id="1029" name="Rectangle 13">
            <a:extLst>
              <a:ext uri="{FF2B5EF4-FFF2-40B4-BE49-F238E27FC236}">
                <a16:creationId xmlns:a16="http://schemas.microsoft.com/office/drawing/2014/main" id="{46723798-CFE7-4486-91B8-E83D07679630}"/>
              </a:ext>
            </a:extLst>
          </p:cNvPr>
          <p:cNvSpPr>
            <a:spLocks noGrp="1" noChangeArrowheads="1"/>
          </p:cNvSpPr>
          <p:nvPr>
            <p:ph type="body" idx="1"/>
          </p:nvPr>
        </p:nvSpPr>
        <p:spPr bwMode="auto">
          <a:xfrm>
            <a:off x="661988"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32782" name="Rectangle 14">
            <a:extLst>
              <a:ext uri="{FF2B5EF4-FFF2-40B4-BE49-F238E27FC236}">
                <a16:creationId xmlns:a16="http://schemas.microsoft.com/office/drawing/2014/main" id="{B2576C51-0798-4320-BE9F-E0280722382A}"/>
              </a:ext>
            </a:extLst>
          </p:cNvPr>
          <p:cNvSpPr>
            <a:spLocks noGrp="1" noChangeArrowheads="1"/>
          </p:cNvSpPr>
          <p:nvPr>
            <p:ph type="dt" sz="half" idx="2"/>
          </p:nvPr>
        </p:nvSpPr>
        <p:spPr bwMode="auto">
          <a:xfrm>
            <a:off x="685800" y="6345238"/>
            <a:ext cx="1905000"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sl-SI"/>
          </a:p>
        </p:txBody>
      </p:sp>
      <p:sp>
        <p:nvSpPr>
          <p:cNvPr id="32783" name="Rectangle 15">
            <a:extLst>
              <a:ext uri="{FF2B5EF4-FFF2-40B4-BE49-F238E27FC236}">
                <a16:creationId xmlns:a16="http://schemas.microsoft.com/office/drawing/2014/main" id="{5F667A86-38BA-42D2-8EDF-BF0835BA417C}"/>
              </a:ext>
            </a:extLst>
          </p:cNvPr>
          <p:cNvSpPr>
            <a:spLocks noGrp="1" noChangeArrowheads="1"/>
          </p:cNvSpPr>
          <p:nvPr>
            <p:ph type="ftr" sz="quarter" idx="3"/>
          </p:nvPr>
        </p:nvSpPr>
        <p:spPr bwMode="auto">
          <a:xfrm>
            <a:off x="3124200" y="6345238"/>
            <a:ext cx="2895600"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sl-SI"/>
          </a:p>
        </p:txBody>
      </p:sp>
      <p:sp>
        <p:nvSpPr>
          <p:cNvPr id="32784" name="Rectangle 16">
            <a:extLst>
              <a:ext uri="{FF2B5EF4-FFF2-40B4-BE49-F238E27FC236}">
                <a16:creationId xmlns:a16="http://schemas.microsoft.com/office/drawing/2014/main" id="{F08E0FFA-C913-4780-A787-BBE5044E7AD6}"/>
              </a:ext>
            </a:extLst>
          </p:cNvPr>
          <p:cNvSpPr>
            <a:spLocks noGrp="1" noChangeArrowheads="1"/>
          </p:cNvSpPr>
          <p:nvPr>
            <p:ph type="sldNum" sz="quarter" idx="4"/>
          </p:nvPr>
        </p:nvSpPr>
        <p:spPr bwMode="auto">
          <a:xfrm>
            <a:off x="6553200" y="6345238"/>
            <a:ext cx="1905000"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kumimoji="0" sz="1400"/>
            </a:lvl1pPr>
          </a:lstStyle>
          <a:p>
            <a:fld id="{121EDDB4-3557-44A2-AF9C-AFF392AF89CD}"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Wingdings" panose="05000000000000000000" pitchFamily="2" charset="2"/>
        <a:buChar char="Ú"/>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Rectangle 6">
            <a:extLst>
              <a:ext uri="{FF2B5EF4-FFF2-40B4-BE49-F238E27FC236}">
                <a16:creationId xmlns:a16="http://schemas.microsoft.com/office/drawing/2014/main" id="{9723B461-DE58-4954-A6A9-357A7256636F}"/>
              </a:ext>
            </a:extLst>
          </p:cNvPr>
          <p:cNvSpPr>
            <a:spLocks noChangeArrowheads="1"/>
          </p:cNvSpPr>
          <p:nvPr/>
        </p:nvSpPr>
        <p:spPr bwMode="auto">
          <a:xfrm>
            <a:off x="971550" y="4508500"/>
            <a:ext cx="7737475"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sl-SI" sz="4800" b="1" dirty="0">
                <a:solidFill>
                  <a:srgbClr val="339933"/>
                </a:solidFill>
                <a:effectLst>
                  <a:outerShdw blurRad="38100" dist="38100" dir="2700000" algn="tl">
                    <a:srgbClr val="000000"/>
                  </a:outerShdw>
                </a:effectLst>
                <a:latin typeface="Copperplate Gothic Bold" pitchFamily="34" charset="0"/>
              </a:rPr>
              <a:t>LEONARDO  DA  VINCI</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ext Box 4">
            <a:extLst>
              <a:ext uri="{FF2B5EF4-FFF2-40B4-BE49-F238E27FC236}">
                <a16:creationId xmlns:a16="http://schemas.microsoft.com/office/drawing/2014/main" id="{5837D471-8F32-4E5F-BE9B-18238F2BF973}"/>
              </a:ext>
            </a:extLst>
          </p:cNvPr>
          <p:cNvSpPr txBox="1">
            <a:spLocks noChangeArrowheads="1"/>
          </p:cNvSpPr>
          <p:nvPr/>
        </p:nvSpPr>
        <p:spPr bwMode="auto">
          <a:xfrm>
            <a:off x="1763713" y="0"/>
            <a:ext cx="73802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4800" b="1">
                <a:solidFill>
                  <a:srgbClr val="339933"/>
                </a:solidFill>
                <a:effectLst>
                  <a:outerShdw blurRad="38100" dist="38100" dir="2700000" algn="tl">
                    <a:srgbClr val="000000"/>
                  </a:outerShdw>
                </a:effectLst>
              </a:rPr>
              <a:t>8. </a:t>
            </a:r>
            <a:r>
              <a:rPr lang="sl-SI" sz="3200" b="1">
                <a:solidFill>
                  <a:srgbClr val="339933"/>
                </a:solidFill>
                <a:effectLst>
                  <a:outerShdw blurRad="38100" dist="38100" dir="2700000" algn="tl">
                    <a:srgbClr val="000000"/>
                  </a:outerShdw>
                </a:effectLst>
              </a:rPr>
              <a:t> </a:t>
            </a:r>
            <a:r>
              <a:rPr lang="sl-SI" sz="6000" b="1">
                <a:solidFill>
                  <a:srgbClr val="33CC33"/>
                </a:solidFill>
                <a:effectLst>
                  <a:outerShdw blurRad="38100" dist="38100" dir="2700000" algn="tl">
                    <a:srgbClr val="000000"/>
                  </a:outerShdw>
                </a:effectLst>
                <a:latin typeface="Perpetua Titling MT" pitchFamily="18" charset="0"/>
              </a:rPr>
              <a:t>MONA LISA</a:t>
            </a:r>
            <a:endParaRPr lang="sl-SI" sz="6000" b="1">
              <a:solidFill>
                <a:srgbClr val="33CC33"/>
              </a:solidFill>
              <a:effectLst>
                <a:outerShdw blurRad="38100" dist="38100" dir="2700000" algn="tl">
                  <a:srgbClr val="000000"/>
                </a:outerShdw>
              </a:effectLst>
            </a:endParaRPr>
          </a:p>
        </p:txBody>
      </p:sp>
      <p:sp>
        <p:nvSpPr>
          <p:cNvPr id="46086" name="Text Box 6">
            <a:extLst>
              <a:ext uri="{FF2B5EF4-FFF2-40B4-BE49-F238E27FC236}">
                <a16:creationId xmlns:a16="http://schemas.microsoft.com/office/drawing/2014/main" id="{CF896017-15D3-4979-A8CC-538C82B1626D}"/>
              </a:ext>
            </a:extLst>
          </p:cNvPr>
          <p:cNvSpPr txBox="1">
            <a:spLocks noChangeArrowheads="1"/>
          </p:cNvSpPr>
          <p:nvPr/>
        </p:nvSpPr>
        <p:spPr bwMode="auto">
          <a:xfrm>
            <a:off x="1727200" y="1052513"/>
            <a:ext cx="741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Uvrščajo jo med najslavnejše slike.</a:t>
            </a:r>
          </a:p>
        </p:txBody>
      </p:sp>
      <p:sp>
        <p:nvSpPr>
          <p:cNvPr id="46088" name="Rectangle 8">
            <a:extLst>
              <a:ext uri="{FF2B5EF4-FFF2-40B4-BE49-F238E27FC236}">
                <a16:creationId xmlns:a16="http://schemas.microsoft.com/office/drawing/2014/main" id="{93BC0361-755B-4C60-A2B5-14CF1D17F87F}"/>
              </a:ext>
            </a:extLst>
          </p:cNvPr>
          <p:cNvSpPr>
            <a:spLocks noChangeArrowheads="1"/>
          </p:cNvSpPr>
          <p:nvPr/>
        </p:nvSpPr>
        <p:spPr bwMode="auto">
          <a:xfrm>
            <a:off x="0" y="1836738"/>
            <a:ext cx="88566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Ena izmed teorij trdi, da Leonardo nikoli ni dokončal </a:t>
            </a:r>
            <a:r>
              <a:rPr lang="sl-SI" altLang="sl-SI" sz="2400" b="1">
                <a:solidFill>
                  <a:srgbClr val="33CC33"/>
                </a:solidFill>
              </a:rPr>
              <a:t>MONA LISE</a:t>
            </a:r>
            <a:r>
              <a:rPr lang="sl-SI" altLang="sl-SI" sz="2400" b="1"/>
              <a:t>, slika namreč nima obrvi in še nekaj podrobnosti za katere pa je vseeno mogoče, da so z leti zbledele. Po tej teoriji naj bi Leonardo sliko zapustil svojemu najljubšemu učencu in ne naročniku.</a:t>
            </a:r>
          </a:p>
        </p:txBody>
      </p:sp>
      <p:grpSp>
        <p:nvGrpSpPr>
          <p:cNvPr id="46091" name="Group 11">
            <a:extLst>
              <a:ext uri="{FF2B5EF4-FFF2-40B4-BE49-F238E27FC236}">
                <a16:creationId xmlns:a16="http://schemas.microsoft.com/office/drawing/2014/main" id="{F5F419B9-89C3-4567-A7A3-F4C94D290F0A}"/>
              </a:ext>
            </a:extLst>
          </p:cNvPr>
          <p:cNvGrpSpPr>
            <a:grpSpLocks/>
          </p:cNvGrpSpPr>
          <p:nvPr/>
        </p:nvGrpSpPr>
        <p:grpSpPr bwMode="auto">
          <a:xfrm>
            <a:off x="3348038" y="3429000"/>
            <a:ext cx="5545137" cy="3311525"/>
            <a:chOff x="2109" y="2160"/>
            <a:chExt cx="3493" cy="2086"/>
          </a:xfrm>
        </p:grpSpPr>
        <p:pic>
          <p:nvPicPr>
            <p:cNvPr id="12294" name="Picture 9" descr="Mona_Lisa,_by_Leonardo_da_Vinci,_from_C2RMF_retouched">
              <a:extLst>
                <a:ext uri="{FF2B5EF4-FFF2-40B4-BE49-F238E27FC236}">
                  <a16:creationId xmlns:a16="http://schemas.microsoft.com/office/drawing/2014/main" id="{32BB6899-CCB5-4F68-AD3C-E82896895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9" y="2160"/>
              <a:ext cx="1399" cy="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0" name="Text Box 10">
              <a:extLst>
                <a:ext uri="{FF2B5EF4-FFF2-40B4-BE49-F238E27FC236}">
                  <a16:creationId xmlns:a16="http://schemas.microsoft.com/office/drawing/2014/main" id="{29E29B30-E73E-4924-AC20-C8ADCCB7F148}"/>
                </a:ext>
              </a:extLst>
            </p:cNvPr>
            <p:cNvSpPr txBox="1">
              <a:spLocks noChangeArrowheads="1"/>
            </p:cNvSpPr>
            <p:nvPr/>
          </p:nvSpPr>
          <p:spPr bwMode="auto">
            <a:xfrm>
              <a:off x="3515" y="3067"/>
              <a:ext cx="20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effectLst>
                    <a:outerShdw blurRad="38100" dist="38100" dir="2700000" algn="tl">
                      <a:srgbClr val="000000"/>
                    </a:outerShdw>
                  </a:effectLst>
                </a:rPr>
                <a:t>Mona Lisa</a:t>
              </a:r>
            </a:p>
          </p:txBody>
        </p:sp>
      </p:gr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6084"/>
                                        </p:tgtEl>
                                        <p:attrNameLst>
                                          <p:attrName>style.visibility</p:attrName>
                                        </p:attrNameLst>
                                      </p:cBhvr>
                                      <p:to>
                                        <p:strVal val="visible"/>
                                      </p:to>
                                    </p:set>
                                    <p:animEffect transition="in" filter="fade">
                                      <p:cBhvr>
                                        <p:cTn id="7" dur="1000"/>
                                        <p:tgtEl>
                                          <p:spTgt spid="46084"/>
                                        </p:tgtEl>
                                      </p:cBhvr>
                                    </p:animEffect>
                                    <p:anim calcmode="lin" valueType="num">
                                      <p:cBhvr>
                                        <p:cTn id="8" dur="1000" fill="hold"/>
                                        <p:tgtEl>
                                          <p:spTgt spid="46084"/>
                                        </p:tgtEl>
                                        <p:attrNameLst>
                                          <p:attrName>ppt_x</p:attrName>
                                        </p:attrNameLst>
                                      </p:cBhvr>
                                      <p:tavLst>
                                        <p:tav tm="0">
                                          <p:val>
                                            <p:strVal val="#ppt_x-.1"/>
                                          </p:val>
                                        </p:tav>
                                        <p:tav tm="100000">
                                          <p:val>
                                            <p:strVal val="#ppt_x"/>
                                          </p:val>
                                        </p:tav>
                                      </p:tavLst>
                                    </p:anim>
                                    <p:anim calcmode="lin" valueType="num">
                                      <p:cBhvr>
                                        <p:cTn id="9" dur="10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8" presetClass="entr" presetSubtype="0" accel="50000" fill="hold" grpId="0" nodeType="clickEffect">
                                  <p:stCondLst>
                                    <p:cond delay="0"/>
                                  </p:stCondLst>
                                  <p:iterate type="lt">
                                    <p:tmPct val="50000"/>
                                  </p:iterate>
                                  <p:childTnLst>
                                    <p:set>
                                      <p:cBhvr>
                                        <p:cTn id="13" dur="1" fill="hold">
                                          <p:stCondLst>
                                            <p:cond delay="0"/>
                                          </p:stCondLst>
                                        </p:cTn>
                                        <p:tgtEl>
                                          <p:spTgt spid="46086"/>
                                        </p:tgtEl>
                                        <p:attrNameLst>
                                          <p:attrName>style.visibility</p:attrName>
                                        </p:attrNameLst>
                                      </p:cBhvr>
                                      <p:to>
                                        <p:strVal val="visible"/>
                                      </p:to>
                                    </p:set>
                                    <p:set>
                                      <p:cBhvr>
                                        <p:cTn id="14" dur="455" fill="hold">
                                          <p:stCondLst>
                                            <p:cond delay="0"/>
                                          </p:stCondLst>
                                        </p:cTn>
                                        <p:tgtEl>
                                          <p:spTgt spid="46086"/>
                                        </p:tgtEl>
                                        <p:attrNameLst>
                                          <p:attrName>style.rotation</p:attrName>
                                        </p:attrNameLst>
                                      </p:cBhvr>
                                      <p:to>
                                        <p:strVal val="-45.0"/>
                                      </p:to>
                                    </p:set>
                                    <p:anim calcmode="lin" valueType="num">
                                      <p:cBhvr>
                                        <p:cTn id="15" dur="455" fill="hold">
                                          <p:stCondLst>
                                            <p:cond delay="455"/>
                                          </p:stCondLst>
                                        </p:cTn>
                                        <p:tgtEl>
                                          <p:spTgt spid="46086"/>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46086"/>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46086"/>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46086"/>
                                        </p:tgtEl>
                                        <p:attrNameLst>
                                          <p:attrName>ppt_y</p:attrName>
                                        </p:attrNameLst>
                                      </p:cBhvr>
                                      <p:tavLst>
                                        <p:tav tm="0">
                                          <p:val>
                                            <p:strVal val="#ppt_y-(0.354*#ppt_w-0.172*#ppt_h)"/>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46088"/>
                                        </p:tgtEl>
                                        <p:attrNameLst>
                                          <p:attrName>style.visibility</p:attrName>
                                        </p:attrNameLst>
                                      </p:cBhvr>
                                      <p:to>
                                        <p:strVal val="visible"/>
                                      </p:to>
                                    </p:set>
                                    <p:anim calcmode="lin" valueType="num">
                                      <p:cBhvr>
                                        <p:cTn id="23" dur="500" fill="hold"/>
                                        <p:tgtEl>
                                          <p:spTgt spid="46088"/>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46088"/>
                                        </p:tgtEl>
                                        <p:attrNameLst>
                                          <p:attrName>ppt_y</p:attrName>
                                        </p:attrNameLst>
                                      </p:cBhvr>
                                      <p:tavLst>
                                        <p:tav tm="0">
                                          <p:val>
                                            <p:strVal val="#ppt_y"/>
                                          </p:val>
                                        </p:tav>
                                        <p:tav tm="100000">
                                          <p:val>
                                            <p:strVal val="#ppt_y"/>
                                          </p:val>
                                        </p:tav>
                                      </p:tavLst>
                                    </p:anim>
                                    <p:anim calcmode="lin" valueType="num">
                                      <p:cBhvr>
                                        <p:cTn id="25" dur="500" fill="hold"/>
                                        <p:tgtEl>
                                          <p:spTgt spid="46088"/>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46088"/>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460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9" presetClass="entr" presetSubtype="10" fill="hold" nodeType="clickEffect">
                                  <p:stCondLst>
                                    <p:cond delay="0"/>
                                  </p:stCondLst>
                                  <p:childTnLst>
                                    <p:set>
                                      <p:cBhvr>
                                        <p:cTn id="31" dur="1" fill="hold">
                                          <p:stCondLst>
                                            <p:cond delay="0"/>
                                          </p:stCondLst>
                                        </p:cTn>
                                        <p:tgtEl>
                                          <p:spTgt spid="46091"/>
                                        </p:tgtEl>
                                        <p:attrNameLst>
                                          <p:attrName>style.visibility</p:attrName>
                                        </p:attrNameLst>
                                      </p:cBhvr>
                                      <p:to>
                                        <p:strVal val="visible"/>
                                      </p:to>
                                    </p:set>
                                    <p:anim calcmode="lin" valueType="num">
                                      <p:cBhvr>
                                        <p:cTn id="32" dur="5000" fill="hold"/>
                                        <p:tgtEl>
                                          <p:spTgt spid="46091"/>
                                        </p:tgtEl>
                                        <p:attrNameLst>
                                          <p:attrName>ppt_w</p:attrName>
                                        </p:attrNameLst>
                                      </p:cBhvr>
                                      <p:tavLst>
                                        <p:tav tm="0" fmla="#ppt_w*sin(2.5*pi*$)">
                                          <p:val>
                                            <p:fltVal val="0"/>
                                          </p:val>
                                        </p:tav>
                                        <p:tav tm="100000">
                                          <p:val>
                                            <p:fltVal val="1"/>
                                          </p:val>
                                        </p:tav>
                                      </p:tavLst>
                                    </p:anim>
                                    <p:anim calcmode="lin" valueType="num">
                                      <p:cBhvr>
                                        <p:cTn id="33" dur="5000" fill="hold"/>
                                        <p:tgtEl>
                                          <p:spTgt spid="460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6" grpId="0"/>
      <p:bldP spid="4608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a:extLst>
              <a:ext uri="{FF2B5EF4-FFF2-40B4-BE49-F238E27FC236}">
                <a16:creationId xmlns:a16="http://schemas.microsoft.com/office/drawing/2014/main" id="{539E6799-1B48-4AC7-8AE5-93B2D6BC929E}"/>
              </a:ext>
            </a:extLst>
          </p:cNvPr>
          <p:cNvSpPr>
            <a:spLocks noChangeArrowheads="1"/>
          </p:cNvSpPr>
          <p:nvPr/>
        </p:nvSpPr>
        <p:spPr bwMode="auto">
          <a:xfrm>
            <a:off x="1692275" y="188913"/>
            <a:ext cx="74517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t>Po zapisih o slikanju naj bi mladenko, ki je pozirala                          zabavali glasbeniki in glumači. To je relativno verjetno, saj bi sicer njen nasmeh zbledel, pozirala je namreč </a:t>
            </a:r>
            <a:r>
              <a:rPr lang="sl-SI" b="1">
                <a:solidFill>
                  <a:srgbClr val="33CC33"/>
                </a:solidFill>
                <a:effectLst>
                  <a:outerShdw blurRad="38100" dist="38100" dir="2700000" algn="tl">
                    <a:srgbClr val="000000"/>
                  </a:outerShdw>
                </a:effectLst>
              </a:rPr>
              <a:t>4 leta.</a:t>
            </a:r>
          </a:p>
        </p:txBody>
      </p:sp>
      <p:sp>
        <p:nvSpPr>
          <p:cNvPr id="47111" name="Rectangle 7">
            <a:extLst>
              <a:ext uri="{FF2B5EF4-FFF2-40B4-BE49-F238E27FC236}">
                <a16:creationId xmlns:a16="http://schemas.microsoft.com/office/drawing/2014/main" id="{CEBC3D8D-C55C-4E50-8A5D-3244D650513C}"/>
              </a:ext>
            </a:extLst>
          </p:cNvPr>
          <p:cNvSpPr>
            <a:spLocks noChangeArrowheads="1"/>
          </p:cNvSpPr>
          <p:nvPr/>
        </p:nvSpPr>
        <p:spPr bwMode="auto">
          <a:xfrm>
            <a:off x="0" y="1700213"/>
            <a:ext cx="9144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t>Na tej sliki se odraža Leonardovo neprekosljivo posnemanje narave. Leonardo je z izjemno občutljivostjo narisal to sliko. Njene obleke izražajo špansko modo. Leonardo je o tej sliki izjavil </a:t>
            </a:r>
            <a:r>
              <a:rPr lang="sl-SI" b="1" i="1">
                <a:solidFill>
                  <a:srgbClr val="33CC33"/>
                </a:solidFill>
                <a:effectLst>
                  <a:outerShdw blurRad="38100" dist="38100" dir="2700000" algn="tl">
                    <a:srgbClr val="000000"/>
                  </a:outerShdw>
                </a:effectLst>
              </a:rPr>
              <a:t>“DOBER SLIKAR MORA NASLIKATI PREDVSEM DVE GLAVNI STVARI: OSEBO IN NAMEN, KI GA TA OSEBA NOSI V SVOJI DUŠI”.</a:t>
            </a:r>
          </a:p>
        </p:txBody>
      </p:sp>
      <p:grpSp>
        <p:nvGrpSpPr>
          <p:cNvPr id="13316" name="Group 11">
            <a:extLst>
              <a:ext uri="{FF2B5EF4-FFF2-40B4-BE49-F238E27FC236}">
                <a16:creationId xmlns:a16="http://schemas.microsoft.com/office/drawing/2014/main" id="{19343E7D-D173-4A1E-862A-5C4593F4C206}"/>
              </a:ext>
            </a:extLst>
          </p:cNvPr>
          <p:cNvGrpSpPr>
            <a:grpSpLocks/>
          </p:cNvGrpSpPr>
          <p:nvPr/>
        </p:nvGrpSpPr>
        <p:grpSpPr bwMode="auto">
          <a:xfrm>
            <a:off x="3132138" y="3600450"/>
            <a:ext cx="3887787" cy="3257550"/>
            <a:chOff x="1519" y="2268"/>
            <a:chExt cx="2449" cy="2052"/>
          </a:xfrm>
        </p:grpSpPr>
        <p:pic>
          <p:nvPicPr>
            <p:cNvPr id="13317" name="Picture 9" descr="Mona_Lisa,_by_Leonardo_da_Vinci,_from_C2RMF_retouched">
              <a:extLst>
                <a:ext uri="{FF2B5EF4-FFF2-40B4-BE49-F238E27FC236}">
                  <a16:creationId xmlns:a16="http://schemas.microsoft.com/office/drawing/2014/main" id="{1949D2F2-6941-41B3-9540-222529B509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 y="2268"/>
              <a:ext cx="1376" cy="2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10">
              <a:extLst>
                <a:ext uri="{FF2B5EF4-FFF2-40B4-BE49-F238E27FC236}">
                  <a16:creationId xmlns:a16="http://schemas.microsoft.com/office/drawing/2014/main" id="{C4974325-7F6B-4999-B37D-AFF231ED02E9}"/>
                </a:ext>
              </a:extLst>
            </p:cNvPr>
            <p:cNvSpPr txBox="1">
              <a:spLocks noChangeArrowheads="1"/>
            </p:cNvSpPr>
            <p:nvPr/>
          </p:nvSpPr>
          <p:spPr bwMode="auto">
            <a:xfrm>
              <a:off x="2925" y="3067"/>
              <a:ext cx="104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t>Mona Lisa</a:t>
              </a:r>
            </a:p>
          </p:txBody>
        </p:sp>
      </p:gr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 from="(-#ppt_w/2)" to="(#ppt_x)" calcmode="lin" valueType="num">
                                      <p:cBhvr>
                                        <p:cTn id="7" dur="600" fill="hold">
                                          <p:stCondLst>
                                            <p:cond delay="0"/>
                                          </p:stCondLst>
                                        </p:cTn>
                                        <p:tgtEl>
                                          <p:spTgt spid="47109"/>
                                        </p:tgtEl>
                                        <p:attrNameLst>
                                          <p:attrName>ppt_x</p:attrName>
                                        </p:attrNameLst>
                                      </p:cBhvr>
                                    </p:anim>
                                    <p:anim from="0" to="-1.0" calcmode="lin" valueType="num">
                                      <p:cBhvr>
                                        <p:cTn id="8" dur="200" decel="50000" autoRev="1" fill="hold">
                                          <p:stCondLst>
                                            <p:cond delay="600"/>
                                          </p:stCondLst>
                                        </p:cTn>
                                        <p:tgtEl>
                                          <p:spTgt spid="47109"/>
                                        </p:tgtEl>
                                        <p:attrNameLst>
                                          <p:attrName>xshear</p:attrName>
                                        </p:attrNameLst>
                                      </p:cBhvr>
                                    </p:anim>
                                    <p:animScale>
                                      <p:cBhvr>
                                        <p:cTn id="9" dur="200" decel="100000" autoRev="1" fill="hold">
                                          <p:stCondLst>
                                            <p:cond delay="600"/>
                                          </p:stCondLst>
                                        </p:cTn>
                                        <p:tgtEl>
                                          <p:spTgt spid="47109"/>
                                        </p:tgtEl>
                                      </p:cBhvr>
                                      <p:from x="100000" y="100000"/>
                                      <p:to x="80000" y="100000"/>
                                    </p:animScale>
                                    <p:anim by="(#ppt_h/3+#ppt_w*0.1)" calcmode="lin" valueType="num">
                                      <p:cBhvr additive="sum">
                                        <p:cTn id="10" dur="200" decel="100000" autoRev="1" fill="hold">
                                          <p:stCondLst>
                                            <p:cond delay="600"/>
                                          </p:stCondLst>
                                        </p:cTn>
                                        <p:tgtEl>
                                          <p:spTgt spid="47109"/>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47111"/>
                                        </p:tgtEl>
                                        <p:attrNameLst>
                                          <p:attrName>style.visibility</p:attrName>
                                        </p:attrNameLst>
                                      </p:cBhvr>
                                      <p:to>
                                        <p:strVal val="visible"/>
                                      </p:to>
                                    </p:set>
                                    <p:anim calcmode="lin" valueType="num">
                                      <p:cBhvr>
                                        <p:cTn id="15" dur="500" fill="hold"/>
                                        <p:tgtEl>
                                          <p:spTgt spid="47111"/>
                                        </p:tgtEl>
                                        <p:attrNameLst>
                                          <p:attrName>ppt_w</p:attrName>
                                        </p:attrNameLst>
                                      </p:cBhvr>
                                      <p:tavLst>
                                        <p:tav tm="0">
                                          <p:val>
                                            <p:fltVal val="0"/>
                                          </p:val>
                                        </p:tav>
                                        <p:tav tm="100000">
                                          <p:val>
                                            <p:strVal val="#ppt_w"/>
                                          </p:val>
                                        </p:tav>
                                      </p:tavLst>
                                    </p:anim>
                                    <p:anim calcmode="lin" valueType="num">
                                      <p:cBhvr>
                                        <p:cTn id="16" dur="500" fill="hold"/>
                                        <p:tgtEl>
                                          <p:spTgt spid="47111"/>
                                        </p:tgtEl>
                                        <p:attrNameLst>
                                          <p:attrName>ppt_h</p:attrName>
                                        </p:attrNameLst>
                                      </p:cBhvr>
                                      <p:tavLst>
                                        <p:tav tm="0">
                                          <p:val>
                                            <p:fltVal val="0"/>
                                          </p:val>
                                        </p:tav>
                                        <p:tav tm="100000">
                                          <p:val>
                                            <p:strVal val="#ppt_h"/>
                                          </p:val>
                                        </p:tav>
                                      </p:tavLst>
                                    </p:anim>
                                    <p:animEffect transition="in" filter="fade">
                                      <p:cBhvr>
                                        <p:cTn id="17" dur="500"/>
                                        <p:tgtEl>
                                          <p:spTgt spid="47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a:extLst>
              <a:ext uri="{FF2B5EF4-FFF2-40B4-BE49-F238E27FC236}">
                <a16:creationId xmlns:a16="http://schemas.microsoft.com/office/drawing/2014/main" id="{C6A28AB4-7439-42B8-84FC-35E17EFD964D}"/>
              </a:ext>
            </a:extLst>
          </p:cNvPr>
          <p:cNvSpPr txBox="1">
            <a:spLocks noChangeArrowheads="1"/>
          </p:cNvSpPr>
          <p:nvPr/>
        </p:nvSpPr>
        <p:spPr bwMode="auto">
          <a:xfrm>
            <a:off x="1763713" y="0"/>
            <a:ext cx="73802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9. </a:t>
            </a:r>
            <a:r>
              <a:rPr lang="sl-SI" b="1"/>
              <a:t>Izjemno znana pa je tudi Leonardova slika: </a:t>
            </a:r>
            <a:r>
              <a:rPr lang="sl-SI" sz="5400" b="1">
                <a:solidFill>
                  <a:srgbClr val="33CC33"/>
                </a:solidFill>
                <a:effectLst>
                  <a:outerShdw blurRad="38100" dist="38100" dir="2700000" algn="tl">
                    <a:srgbClr val="000000"/>
                  </a:outerShdw>
                </a:effectLst>
                <a:latin typeface="Copperplate Gothic Bold" pitchFamily="34" charset="0"/>
              </a:rPr>
              <a:t>Zadnja večerja</a:t>
            </a:r>
          </a:p>
        </p:txBody>
      </p:sp>
      <p:sp>
        <p:nvSpPr>
          <p:cNvPr id="48135" name="Text Box 7">
            <a:extLst>
              <a:ext uri="{FF2B5EF4-FFF2-40B4-BE49-F238E27FC236}">
                <a16:creationId xmlns:a16="http://schemas.microsoft.com/office/drawing/2014/main" id="{6EB08A2C-6751-4D48-A49F-FE222FEA2028}"/>
              </a:ext>
            </a:extLst>
          </p:cNvPr>
          <p:cNvSpPr txBox="1">
            <a:spLocks noChangeArrowheads="1"/>
          </p:cNvSpPr>
          <p:nvPr/>
        </p:nvSpPr>
        <p:spPr bwMode="auto">
          <a:xfrm>
            <a:off x="0" y="1484313"/>
            <a:ext cx="9144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Pri freski je opaziti številna odpadanja barve, saj je Leonardo slikal na inovativen način, ki ni zdržal stoletij. Fresko je naslikal z mešanico olja in tempere, tako de je izgledala bolj barvna in predvsem bolj realna. </a:t>
            </a:r>
            <a:r>
              <a:rPr lang="sl-SI" altLang="sl-SI" sz="2400" b="1">
                <a:solidFill>
                  <a:srgbClr val="33CC33"/>
                </a:solidFill>
              </a:rPr>
              <a:t>ZADNJA VEČERJA</a:t>
            </a:r>
            <a:r>
              <a:rPr lang="sl-SI" altLang="sl-SI" sz="2400" b="1"/>
              <a:t> v Dominkanskem samostanu </a:t>
            </a:r>
            <a:r>
              <a:rPr lang="sl-SI" altLang="sl-SI" sz="2400" b="1" i="1"/>
              <a:t>Santa Maria delle Grazie</a:t>
            </a:r>
            <a:r>
              <a:rPr lang="sl-SI" altLang="sl-SI" sz="2400" b="1"/>
              <a:t> je Leonardovo najpomembnejše delo milanskem obdobju.</a:t>
            </a:r>
          </a:p>
        </p:txBody>
      </p:sp>
      <p:grpSp>
        <p:nvGrpSpPr>
          <p:cNvPr id="48137" name="Group 9">
            <a:extLst>
              <a:ext uri="{FF2B5EF4-FFF2-40B4-BE49-F238E27FC236}">
                <a16:creationId xmlns:a16="http://schemas.microsoft.com/office/drawing/2014/main" id="{B1DBDF67-EBF4-4066-AB78-FCE69DDD901C}"/>
              </a:ext>
            </a:extLst>
          </p:cNvPr>
          <p:cNvGrpSpPr>
            <a:grpSpLocks/>
          </p:cNvGrpSpPr>
          <p:nvPr/>
        </p:nvGrpSpPr>
        <p:grpSpPr bwMode="auto">
          <a:xfrm>
            <a:off x="971550" y="3644900"/>
            <a:ext cx="7058025" cy="3213100"/>
            <a:chOff x="612" y="2296"/>
            <a:chExt cx="4446" cy="2024"/>
          </a:xfrm>
        </p:grpSpPr>
        <p:pic>
          <p:nvPicPr>
            <p:cNvPr id="14341" name="Picture 5" descr="last_supper">
              <a:extLst>
                <a:ext uri="{FF2B5EF4-FFF2-40B4-BE49-F238E27FC236}">
                  <a16:creationId xmlns:a16="http://schemas.microsoft.com/office/drawing/2014/main" id="{7C869D92-63DE-4EBD-83FE-D0D306F34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 y="2559"/>
              <a:ext cx="4446" cy="1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6" name="Text Box 8">
              <a:extLst>
                <a:ext uri="{FF2B5EF4-FFF2-40B4-BE49-F238E27FC236}">
                  <a16:creationId xmlns:a16="http://schemas.microsoft.com/office/drawing/2014/main" id="{75BE9A7E-E99C-425A-9710-F4BD3EFC80A9}"/>
                </a:ext>
              </a:extLst>
            </p:cNvPr>
            <p:cNvSpPr txBox="1">
              <a:spLocks noChangeArrowheads="1"/>
            </p:cNvSpPr>
            <p:nvPr/>
          </p:nvSpPr>
          <p:spPr bwMode="auto">
            <a:xfrm>
              <a:off x="2381" y="2296"/>
              <a:ext cx="1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effectLst>
                    <a:outerShdw blurRad="38100" dist="38100" dir="2700000" algn="tl">
                      <a:srgbClr val="000000"/>
                    </a:outerShdw>
                  </a:effectLst>
                </a:rPr>
                <a:t>Zadnja večerja</a:t>
              </a:r>
            </a:p>
          </p:txBody>
        </p:sp>
      </p:gr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fill="hold"/>
                                        <p:tgtEl>
                                          <p:spTgt spid="48132"/>
                                        </p:tgtEl>
                                        <p:attrNameLst>
                                          <p:attrName>ppt_w</p:attrName>
                                        </p:attrNameLst>
                                      </p:cBhvr>
                                      <p:tavLst>
                                        <p:tav tm="0">
                                          <p:val>
                                            <p:fltVal val="0"/>
                                          </p:val>
                                        </p:tav>
                                        <p:tav tm="100000">
                                          <p:val>
                                            <p:strVal val="#ppt_w"/>
                                          </p:val>
                                        </p:tav>
                                      </p:tavLst>
                                    </p:anim>
                                    <p:anim calcmode="lin" valueType="num">
                                      <p:cBhvr>
                                        <p:cTn id="8" dur="500" fill="hold"/>
                                        <p:tgtEl>
                                          <p:spTgt spid="48132"/>
                                        </p:tgtEl>
                                        <p:attrNameLst>
                                          <p:attrName>ppt_h</p:attrName>
                                        </p:attrNameLst>
                                      </p:cBhvr>
                                      <p:tavLst>
                                        <p:tav tm="0">
                                          <p:val>
                                            <p:fltVal val="0"/>
                                          </p:val>
                                        </p:tav>
                                        <p:tav tm="100000">
                                          <p:val>
                                            <p:strVal val="#ppt_h"/>
                                          </p:val>
                                        </p:tav>
                                      </p:tavLst>
                                    </p:anim>
                                    <p:anim calcmode="lin" valueType="num">
                                      <p:cBhvr>
                                        <p:cTn id="9" dur="500" fill="hold"/>
                                        <p:tgtEl>
                                          <p:spTgt spid="48132"/>
                                        </p:tgtEl>
                                        <p:attrNameLst>
                                          <p:attrName>style.rotation</p:attrName>
                                        </p:attrNameLst>
                                      </p:cBhvr>
                                      <p:tavLst>
                                        <p:tav tm="0">
                                          <p:val>
                                            <p:fltVal val="360"/>
                                          </p:val>
                                        </p:tav>
                                        <p:tav tm="100000">
                                          <p:val>
                                            <p:fltVal val="0"/>
                                          </p:val>
                                        </p:tav>
                                      </p:tavLst>
                                    </p:anim>
                                    <p:animEffect transition="in" filter="fade">
                                      <p:cBhvr>
                                        <p:cTn id="10" dur="500"/>
                                        <p:tgtEl>
                                          <p:spTgt spid="4813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48135"/>
                                        </p:tgtEl>
                                        <p:attrNameLst>
                                          <p:attrName>style.visibility</p:attrName>
                                        </p:attrNameLst>
                                      </p:cBhvr>
                                      <p:to>
                                        <p:strVal val="visible"/>
                                      </p:to>
                                    </p:set>
                                    <p:animEffect transition="in" filter="wedge">
                                      <p:cBhvr>
                                        <p:cTn id="15" dur="2000"/>
                                        <p:tgtEl>
                                          <p:spTgt spid="4813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8137"/>
                                        </p:tgtEl>
                                        <p:attrNameLst>
                                          <p:attrName>style.visibility</p:attrName>
                                        </p:attrNameLst>
                                      </p:cBhvr>
                                      <p:to>
                                        <p:strVal val="visible"/>
                                      </p:to>
                                    </p:set>
                                    <p:animEffect transition="in" filter="slide(fromBottom)">
                                      <p:cBhvr>
                                        <p:cTn id="20" dur="500"/>
                                        <p:tgtEl>
                                          <p:spTgt spid="48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Text Box 6">
            <a:extLst>
              <a:ext uri="{FF2B5EF4-FFF2-40B4-BE49-F238E27FC236}">
                <a16:creationId xmlns:a16="http://schemas.microsoft.com/office/drawing/2014/main" id="{0353AD88-4BA3-4D3F-973D-E3A7B9623290}"/>
              </a:ext>
            </a:extLst>
          </p:cNvPr>
          <p:cNvSpPr txBox="1">
            <a:spLocks noChangeArrowheads="1"/>
          </p:cNvSpPr>
          <p:nvPr/>
        </p:nvSpPr>
        <p:spPr bwMode="auto">
          <a:xfrm>
            <a:off x="1619250" y="0"/>
            <a:ext cx="7704138"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10. </a:t>
            </a:r>
            <a:r>
              <a:rPr lang="sl-SI" b="1"/>
              <a:t>Da Vinci je šel mimo svojih učenj tako, da je naredil </a:t>
            </a:r>
            <a:r>
              <a:rPr lang="sl-SI" b="1" i="1"/>
              <a:t>znanstveno študijo o svetlobi in senci v naravi.</a:t>
            </a:r>
          </a:p>
          <a:p>
            <a:pPr>
              <a:spcBef>
                <a:spcPct val="50000"/>
              </a:spcBef>
              <a:defRPr/>
            </a:pPr>
            <a:r>
              <a:rPr lang="sl-SI" b="1"/>
              <a:t>Za izpopolnjevanje svoje tehnike se je Leonardo ukvarjal z znanostjo. </a:t>
            </a:r>
            <a:endParaRPr lang="sl-SI" sz="3200" b="1">
              <a:solidFill>
                <a:srgbClr val="339933"/>
              </a:solidFill>
              <a:effectLst>
                <a:outerShdw blurRad="38100" dist="38100" dir="2700000" algn="tl">
                  <a:srgbClr val="000000"/>
                </a:outerShdw>
              </a:effectLst>
            </a:endParaRPr>
          </a:p>
        </p:txBody>
      </p:sp>
      <p:pic>
        <p:nvPicPr>
          <p:cNvPr id="49159" name="Picture 7" descr="320px-Da_Vinci_Vitruve_Luc_Viatour_thumb (1)">
            <a:extLst>
              <a:ext uri="{FF2B5EF4-FFF2-40B4-BE49-F238E27FC236}">
                <a16:creationId xmlns:a16="http://schemas.microsoft.com/office/drawing/2014/main" id="{F1B347DE-F76E-4D4C-812A-DEE3D6DF7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276475"/>
            <a:ext cx="2743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0" name="Text Box 8">
            <a:extLst>
              <a:ext uri="{FF2B5EF4-FFF2-40B4-BE49-F238E27FC236}">
                <a16:creationId xmlns:a16="http://schemas.microsoft.com/office/drawing/2014/main" id="{7A475FE3-BED5-4200-B3E5-0896B115E84F}"/>
              </a:ext>
            </a:extLst>
          </p:cNvPr>
          <p:cNvSpPr txBox="1">
            <a:spLocks noChangeArrowheads="1"/>
          </p:cNvSpPr>
          <p:nvPr/>
        </p:nvSpPr>
        <p:spPr bwMode="auto">
          <a:xfrm>
            <a:off x="3203575" y="1844675"/>
            <a:ext cx="59404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Njegovo proučevanje narave ter anatomije je jasno razvidno iz njegovih slik; te so namreč zelo realistične, figure na njih pa zelo natančno upodobljene.</a:t>
            </a:r>
          </a:p>
        </p:txBody>
      </p:sp>
      <p:sp>
        <p:nvSpPr>
          <p:cNvPr id="49161" name="Text Box 9">
            <a:extLst>
              <a:ext uri="{FF2B5EF4-FFF2-40B4-BE49-F238E27FC236}">
                <a16:creationId xmlns:a16="http://schemas.microsoft.com/office/drawing/2014/main" id="{616A2377-0B4C-4E24-82E1-5A2C03C6769F}"/>
              </a:ext>
            </a:extLst>
          </p:cNvPr>
          <p:cNvSpPr txBox="1">
            <a:spLocks noChangeArrowheads="1"/>
          </p:cNvSpPr>
          <p:nvPr/>
        </p:nvSpPr>
        <p:spPr bwMode="auto">
          <a:xfrm>
            <a:off x="3203575" y="3429000"/>
            <a:ext cx="60848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Bil je prvi umetnik, ki je proučil telesna razmerja moških, žensk in otrok in jih uporabil za določitev </a:t>
            </a:r>
            <a:r>
              <a:rPr lang="sl-SI" altLang="sl-SI" sz="2400" b="1" i="1">
                <a:solidFill>
                  <a:srgbClr val="33CC33"/>
                </a:solidFill>
              </a:rPr>
              <a:t>IDEALNEGA ČLOVEŠKEGA LIKA.</a:t>
            </a:r>
          </a:p>
        </p:txBody>
      </p:sp>
      <p:sp>
        <p:nvSpPr>
          <p:cNvPr id="49162" name="Text Box 10">
            <a:extLst>
              <a:ext uri="{FF2B5EF4-FFF2-40B4-BE49-F238E27FC236}">
                <a16:creationId xmlns:a16="http://schemas.microsoft.com/office/drawing/2014/main" id="{D8CFDF20-EB67-425F-9E2A-71472F9379D4}"/>
              </a:ext>
            </a:extLst>
          </p:cNvPr>
          <p:cNvSpPr txBox="1">
            <a:spLocks noChangeArrowheads="1"/>
          </p:cNvSpPr>
          <p:nvPr/>
        </p:nvSpPr>
        <p:spPr bwMode="auto">
          <a:xfrm>
            <a:off x="0" y="5013325"/>
            <a:ext cx="9144000"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11. </a:t>
            </a:r>
            <a:r>
              <a:rPr lang="sl-SI" b="1"/>
              <a:t>Leonardo je verjel, da mora umetnik poznati ne le pravila perspektive, ampak vse zakone narave. Verjel je, da je oko popoln inštrument za učenje vseh teh zakonov, umetnik pa popoln človek, ki zmore vse to naslikati.</a:t>
            </a:r>
            <a:endParaRPr lang="sl-SI" sz="3200" b="1">
              <a:solidFill>
                <a:srgbClr val="339933"/>
              </a:solidFill>
              <a:effectLst>
                <a:outerShdw blurRad="38100" dist="38100" dir="2700000" algn="tl">
                  <a:srgbClr val="000000"/>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9158"/>
                                        </p:tgtEl>
                                        <p:attrNameLst>
                                          <p:attrName>style.visibility</p:attrName>
                                        </p:attrNameLst>
                                      </p:cBhvr>
                                      <p:to>
                                        <p:strVal val="visible"/>
                                      </p:to>
                                    </p:set>
                                    <p:animEffect transition="in" filter="diamond(in)">
                                      <p:cBhvr>
                                        <p:cTn id="7" dur="2000"/>
                                        <p:tgtEl>
                                          <p:spTgt spid="491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49160"/>
                                        </p:tgtEl>
                                        <p:attrNameLst>
                                          <p:attrName>style.visibility</p:attrName>
                                        </p:attrNameLst>
                                      </p:cBhvr>
                                      <p:to>
                                        <p:strVal val="visible"/>
                                      </p:to>
                                    </p:set>
                                    <p:anim from="(-#ppt_w/2)" to="(#ppt_x)" calcmode="lin" valueType="num">
                                      <p:cBhvr>
                                        <p:cTn id="12" dur="600" fill="hold">
                                          <p:stCondLst>
                                            <p:cond delay="0"/>
                                          </p:stCondLst>
                                        </p:cTn>
                                        <p:tgtEl>
                                          <p:spTgt spid="49160"/>
                                        </p:tgtEl>
                                        <p:attrNameLst>
                                          <p:attrName>ppt_x</p:attrName>
                                        </p:attrNameLst>
                                      </p:cBhvr>
                                    </p:anim>
                                    <p:anim from="0" to="-1.0" calcmode="lin" valueType="num">
                                      <p:cBhvr>
                                        <p:cTn id="13" dur="200" decel="50000" autoRev="1" fill="hold">
                                          <p:stCondLst>
                                            <p:cond delay="600"/>
                                          </p:stCondLst>
                                        </p:cTn>
                                        <p:tgtEl>
                                          <p:spTgt spid="49160"/>
                                        </p:tgtEl>
                                        <p:attrNameLst>
                                          <p:attrName>xshear</p:attrName>
                                        </p:attrNameLst>
                                      </p:cBhvr>
                                    </p:anim>
                                    <p:animScale>
                                      <p:cBhvr>
                                        <p:cTn id="14" dur="200" decel="100000" autoRev="1" fill="hold">
                                          <p:stCondLst>
                                            <p:cond delay="600"/>
                                          </p:stCondLst>
                                        </p:cTn>
                                        <p:tgtEl>
                                          <p:spTgt spid="49160"/>
                                        </p:tgtEl>
                                      </p:cBhvr>
                                      <p:from x="100000" y="100000"/>
                                      <p:to x="80000" y="100000"/>
                                    </p:animScale>
                                    <p:anim by="(#ppt_h/3+#ppt_w*0.1)" calcmode="lin" valueType="num">
                                      <p:cBhvr additive="sum">
                                        <p:cTn id="15" dur="200" decel="100000" autoRev="1" fill="hold">
                                          <p:stCondLst>
                                            <p:cond delay="600"/>
                                          </p:stCondLst>
                                        </p:cTn>
                                        <p:tgtEl>
                                          <p:spTgt spid="49160"/>
                                        </p:tgtEl>
                                        <p:attrNameLst>
                                          <p:attrName>ppt_x</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nodeType="clickEffect">
                                  <p:stCondLst>
                                    <p:cond delay="0"/>
                                  </p:stCondLst>
                                  <p:childTnLst>
                                    <p:set>
                                      <p:cBhvr>
                                        <p:cTn id="19" dur="1" fill="hold">
                                          <p:stCondLst>
                                            <p:cond delay="0"/>
                                          </p:stCondLst>
                                        </p:cTn>
                                        <p:tgtEl>
                                          <p:spTgt spid="49159"/>
                                        </p:tgtEl>
                                        <p:attrNameLst>
                                          <p:attrName>style.visibility</p:attrName>
                                        </p:attrNameLst>
                                      </p:cBhvr>
                                      <p:to>
                                        <p:strVal val="visible"/>
                                      </p:to>
                                    </p:set>
                                    <p:anim calcmode="lin" valueType="num">
                                      <p:cBhvr>
                                        <p:cTn id="20" dur="500" fill="hold"/>
                                        <p:tgtEl>
                                          <p:spTgt spid="49159"/>
                                        </p:tgtEl>
                                        <p:attrNameLst>
                                          <p:attrName>ppt_w</p:attrName>
                                        </p:attrNameLst>
                                      </p:cBhvr>
                                      <p:tavLst>
                                        <p:tav tm="0">
                                          <p:val>
                                            <p:fltVal val="0"/>
                                          </p:val>
                                        </p:tav>
                                        <p:tav tm="100000">
                                          <p:val>
                                            <p:strVal val="#ppt_w"/>
                                          </p:val>
                                        </p:tav>
                                      </p:tavLst>
                                    </p:anim>
                                    <p:anim calcmode="lin" valueType="num">
                                      <p:cBhvr>
                                        <p:cTn id="21" dur="500" fill="hold"/>
                                        <p:tgtEl>
                                          <p:spTgt spid="49159"/>
                                        </p:tgtEl>
                                        <p:attrNameLst>
                                          <p:attrName>ppt_h</p:attrName>
                                        </p:attrNameLst>
                                      </p:cBhvr>
                                      <p:tavLst>
                                        <p:tav tm="0">
                                          <p:val>
                                            <p:fltVal val="0"/>
                                          </p:val>
                                        </p:tav>
                                        <p:tav tm="100000">
                                          <p:val>
                                            <p:strVal val="#ppt_h"/>
                                          </p:val>
                                        </p:tav>
                                      </p:tavLst>
                                    </p:anim>
                                    <p:animEffect transition="in" filter="fade">
                                      <p:cBhvr>
                                        <p:cTn id="22" dur="500"/>
                                        <p:tgtEl>
                                          <p:spTgt spid="4915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49161">
                                            <p:txEl>
                                              <p:pRg st="0" end="0"/>
                                            </p:txEl>
                                          </p:spTgt>
                                        </p:tgtEl>
                                        <p:attrNameLst>
                                          <p:attrName>style.visibility</p:attrName>
                                        </p:attrNameLst>
                                      </p:cBhvr>
                                      <p:to>
                                        <p:strVal val="visible"/>
                                      </p:to>
                                    </p:set>
                                    <p:anim to="" calcmode="lin" valueType="num">
                                      <p:cBhvr>
                                        <p:cTn id="27" dur="1" fill="hold"/>
                                        <p:tgtEl>
                                          <p:spTgt spid="49161">
                                            <p:txEl>
                                              <p:pRg st="0" end="0"/>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49162"/>
                                        </p:tgtEl>
                                        <p:attrNameLst>
                                          <p:attrName>style.visibility</p:attrName>
                                        </p:attrNameLst>
                                      </p:cBhvr>
                                      <p:to>
                                        <p:strVal val="visible"/>
                                      </p:to>
                                    </p:set>
                                    <p:anim calcmode="discrete" valueType="clr">
                                      <p:cBhvr override="childStyle">
                                        <p:cTn id="32" dur="80"/>
                                        <p:tgtEl>
                                          <p:spTgt spid="49162"/>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49162"/>
                                        </p:tgtEl>
                                        <p:attrNameLst>
                                          <p:attrName>fillcolor</p:attrName>
                                        </p:attrNameLst>
                                      </p:cBhvr>
                                      <p:tavLst>
                                        <p:tav tm="0">
                                          <p:val>
                                            <p:clrVal>
                                              <a:schemeClr val="accent2"/>
                                            </p:clrVal>
                                          </p:val>
                                        </p:tav>
                                        <p:tav tm="50000">
                                          <p:val>
                                            <p:clrVal>
                                              <a:schemeClr val="hlink"/>
                                            </p:clrVal>
                                          </p:val>
                                        </p:tav>
                                      </p:tavLst>
                                    </p:anim>
                                    <p:set>
                                      <p:cBhvr>
                                        <p:cTn id="34" dur="80"/>
                                        <p:tgtEl>
                                          <p:spTgt spid="491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P spid="49160" grpId="0"/>
      <p:bldP spid="4916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a:extLst>
              <a:ext uri="{FF2B5EF4-FFF2-40B4-BE49-F238E27FC236}">
                <a16:creationId xmlns:a16="http://schemas.microsoft.com/office/drawing/2014/main" id="{8C08BAD0-286E-4D02-92C5-1C32DCF1B5A0}"/>
              </a:ext>
            </a:extLst>
          </p:cNvPr>
          <p:cNvSpPr txBox="1">
            <a:spLocks noChangeArrowheads="1"/>
          </p:cNvSpPr>
          <p:nvPr/>
        </p:nvSpPr>
        <p:spPr bwMode="auto">
          <a:xfrm>
            <a:off x="1692275" y="0"/>
            <a:ext cx="7451725" cy="173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6000" b="1">
                <a:solidFill>
                  <a:srgbClr val="339933"/>
                </a:solidFill>
                <a:effectLst>
                  <a:outerShdw blurRad="38100" dist="38100" dir="2700000" algn="tl">
                    <a:srgbClr val="000000"/>
                  </a:outerShdw>
                </a:effectLst>
                <a:latin typeface="Imprint MT Shadow" pitchFamily="82" charset="0"/>
              </a:rPr>
              <a:t>III. </a:t>
            </a:r>
            <a:r>
              <a:rPr lang="sl-SI" sz="4800" b="1">
                <a:solidFill>
                  <a:srgbClr val="339933"/>
                </a:solidFill>
                <a:effectLst>
                  <a:outerShdw blurRad="38100" dist="38100" dir="2700000" algn="tl">
                    <a:srgbClr val="000000"/>
                  </a:outerShdw>
                </a:effectLst>
                <a:latin typeface="Copperplate Gothic Bold" pitchFamily="34" charset="0"/>
              </a:rPr>
              <a:t>ZNANOST IN                            TEHNIKA</a:t>
            </a:r>
            <a:endParaRPr lang="sl-SI" sz="6000" b="1">
              <a:solidFill>
                <a:srgbClr val="339933"/>
              </a:solidFill>
              <a:effectLst>
                <a:outerShdw blurRad="38100" dist="38100" dir="2700000" algn="tl">
                  <a:srgbClr val="000000"/>
                </a:outerShdw>
              </a:effectLst>
              <a:latin typeface="Imprint MT Shadow" pitchFamily="82" charset="0"/>
            </a:endParaRPr>
          </a:p>
        </p:txBody>
      </p:sp>
      <p:grpSp>
        <p:nvGrpSpPr>
          <p:cNvPr id="50188" name="Group 12">
            <a:extLst>
              <a:ext uri="{FF2B5EF4-FFF2-40B4-BE49-F238E27FC236}">
                <a16:creationId xmlns:a16="http://schemas.microsoft.com/office/drawing/2014/main" id="{67996E17-5F5A-4B86-BCDD-ED091E9D6BA4}"/>
              </a:ext>
            </a:extLst>
          </p:cNvPr>
          <p:cNvGrpSpPr>
            <a:grpSpLocks/>
          </p:cNvGrpSpPr>
          <p:nvPr/>
        </p:nvGrpSpPr>
        <p:grpSpPr bwMode="auto">
          <a:xfrm>
            <a:off x="0" y="1412875"/>
            <a:ext cx="4643438" cy="5270500"/>
            <a:chOff x="0" y="890"/>
            <a:chExt cx="2925" cy="3320"/>
          </a:xfrm>
        </p:grpSpPr>
        <p:sp>
          <p:nvSpPr>
            <p:cNvPr id="16393" name="Text Box 6">
              <a:extLst>
                <a:ext uri="{FF2B5EF4-FFF2-40B4-BE49-F238E27FC236}">
                  <a16:creationId xmlns:a16="http://schemas.microsoft.com/office/drawing/2014/main" id="{9ED076F6-BB4D-483F-A7DF-6B2343474D25}"/>
                </a:ext>
              </a:extLst>
            </p:cNvPr>
            <p:cNvSpPr txBox="1">
              <a:spLocks noChangeArrowheads="1"/>
            </p:cNvSpPr>
            <p:nvPr/>
          </p:nvSpPr>
          <p:spPr bwMode="auto">
            <a:xfrm>
              <a:off x="0" y="1162"/>
              <a:ext cx="2925"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Morda še prepričljivejše od njegovega umetniškega delovanja so njegove študije o znanosti in tehniki. Zapisoval jih je v zvezke in obsegajo okoli </a:t>
              </a:r>
              <a:r>
                <a:rPr lang="sl-SI" altLang="sl-SI" sz="2400" b="1">
                  <a:solidFill>
                    <a:srgbClr val="33CC33"/>
                  </a:solidFill>
                </a:rPr>
                <a:t>13.000 strani zapiskov in risb</a:t>
              </a:r>
              <a:r>
                <a:rPr lang="sl-SI" altLang="sl-SI" sz="2400" b="1"/>
                <a:t>, ki združujejo umetnost z znanostjo. Kot levičar je vse življenje uporabljal </a:t>
              </a:r>
              <a:r>
                <a:rPr lang="sl-SI" altLang="sl-SI" sz="2400" b="1">
                  <a:solidFill>
                    <a:srgbClr val="33CC33"/>
                  </a:solidFill>
                </a:rPr>
                <a:t>zrcalno pisanje</a:t>
              </a:r>
              <a:r>
                <a:rPr lang="sl-SI" altLang="sl-SI" sz="2400" b="1"/>
                <a:t>  (kar je razložljivo z dejstvom, da je pero lažje vleči kot potiskati; pri zrcalnem pisanju levoročni pisec vleče pero od desne proti levi).</a:t>
              </a:r>
            </a:p>
          </p:txBody>
        </p:sp>
        <p:sp>
          <p:nvSpPr>
            <p:cNvPr id="50183" name="Text Box 7">
              <a:extLst>
                <a:ext uri="{FF2B5EF4-FFF2-40B4-BE49-F238E27FC236}">
                  <a16:creationId xmlns:a16="http://schemas.microsoft.com/office/drawing/2014/main" id="{FFD5CC2C-78E0-4674-A9A3-EA1B6BA09D80}"/>
                </a:ext>
              </a:extLst>
            </p:cNvPr>
            <p:cNvSpPr txBox="1">
              <a:spLocks noChangeArrowheads="1"/>
            </p:cNvSpPr>
            <p:nvPr/>
          </p:nvSpPr>
          <p:spPr bwMode="auto">
            <a:xfrm>
              <a:off x="0" y="890"/>
              <a:ext cx="6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1.</a:t>
              </a:r>
            </a:p>
          </p:txBody>
        </p:sp>
      </p:grpSp>
      <p:pic>
        <p:nvPicPr>
          <p:cNvPr id="50184" name="Picture 8" descr="slide0025_image039">
            <a:extLst>
              <a:ext uri="{FF2B5EF4-FFF2-40B4-BE49-F238E27FC236}">
                <a16:creationId xmlns:a16="http://schemas.microsoft.com/office/drawing/2014/main" id="{97473F77-FF9E-4048-8D80-72B2FC82EF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2827">
            <a:off x="4500563" y="1557338"/>
            <a:ext cx="21717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189" name="Group 13">
            <a:extLst>
              <a:ext uri="{FF2B5EF4-FFF2-40B4-BE49-F238E27FC236}">
                <a16:creationId xmlns:a16="http://schemas.microsoft.com/office/drawing/2014/main" id="{B70A5871-3E3C-4A4F-819D-4685CE37DD9C}"/>
              </a:ext>
            </a:extLst>
          </p:cNvPr>
          <p:cNvGrpSpPr>
            <a:grpSpLocks/>
          </p:cNvGrpSpPr>
          <p:nvPr/>
        </p:nvGrpSpPr>
        <p:grpSpPr bwMode="auto">
          <a:xfrm>
            <a:off x="5148263" y="1052513"/>
            <a:ext cx="3995737" cy="5738812"/>
            <a:chOff x="3243" y="663"/>
            <a:chExt cx="2517" cy="3615"/>
          </a:xfrm>
        </p:grpSpPr>
        <p:sp>
          <p:nvSpPr>
            <p:cNvPr id="16390" name="Text Box 9">
              <a:extLst>
                <a:ext uri="{FF2B5EF4-FFF2-40B4-BE49-F238E27FC236}">
                  <a16:creationId xmlns:a16="http://schemas.microsoft.com/office/drawing/2014/main" id="{FE624B09-1B68-4843-97FF-3781D159279F}"/>
                </a:ext>
              </a:extLst>
            </p:cNvPr>
            <p:cNvSpPr txBox="1">
              <a:spLocks noChangeArrowheads="1"/>
            </p:cNvSpPr>
            <p:nvPr/>
          </p:nvSpPr>
          <p:spPr bwMode="auto">
            <a:xfrm>
              <a:off x="4150" y="754"/>
              <a:ext cx="1610" cy="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Njegov pristop k znanosti je bil opisen-pojav je skušal razumeti, tako da ga je opisal in izrisal do najmanjše podrobnosti. Vse življenje je</a:t>
              </a:r>
            </a:p>
          </p:txBody>
        </p:sp>
        <p:sp>
          <p:nvSpPr>
            <p:cNvPr id="16391" name="Rectangle 10">
              <a:extLst>
                <a:ext uri="{FF2B5EF4-FFF2-40B4-BE49-F238E27FC236}">
                  <a16:creationId xmlns:a16="http://schemas.microsoft.com/office/drawing/2014/main" id="{9CC5244E-9446-4138-A02A-8E6B900CF832}"/>
                </a:ext>
              </a:extLst>
            </p:cNvPr>
            <p:cNvSpPr>
              <a:spLocks noChangeArrowheads="1"/>
            </p:cNvSpPr>
            <p:nvPr/>
          </p:nvSpPr>
          <p:spPr bwMode="auto">
            <a:xfrm>
              <a:off x="3243" y="2840"/>
              <a:ext cx="2517" cy="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načrtoval enciklopedijo z natančnimi risbami vsega. Ker ni imel formalne izobrazbe v latinščini in matematiki, so ga znanstveni sodobniki prezirali.</a:t>
              </a:r>
              <a:endParaRPr lang="sl-SI" altLang="sl-SI" sz="2400"/>
            </a:p>
          </p:txBody>
        </p:sp>
        <p:sp>
          <p:nvSpPr>
            <p:cNvPr id="50187" name="Text Box 11">
              <a:extLst>
                <a:ext uri="{FF2B5EF4-FFF2-40B4-BE49-F238E27FC236}">
                  <a16:creationId xmlns:a16="http://schemas.microsoft.com/office/drawing/2014/main" id="{73D48DDA-85BF-4E8E-B938-CB9753AFE957}"/>
                </a:ext>
              </a:extLst>
            </p:cNvPr>
            <p:cNvSpPr txBox="1">
              <a:spLocks noChangeArrowheads="1"/>
            </p:cNvSpPr>
            <p:nvPr/>
          </p:nvSpPr>
          <p:spPr bwMode="auto">
            <a:xfrm>
              <a:off x="3969" y="663"/>
              <a:ext cx="363"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2.</a:t>
              </a:r>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0180"/>
                                        </p:tgtEl>
                                        <p:attrNameLst>
                                          <p:attrName>style.visibility</p:attrName>
                                        </p:attrNameLst>
                                      </p:cBhvr>
                                      <p:to>
                                        <p:strVal val="visible"/>
                                      </p:to>
                                    </p:set>
                                    <p:anim calcmode="discrete" valueType="clr">
                                      <p:cBhvr override="childStyle">
                                        <p:cTn id="7" dur="80"/>
                                        <p:tgtEl>
                                          <p:spTgt spid="5018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0180"/>
                                        </p:tgtEl>
                                        <p:attrNameLst>
                                          <p:attrName>fillcolor</p:attrName>
                                        </p:attrNameLst>
                                      </p:cBhvr>
                                      <p:tavLst>
                                        <p:tav tm="0">
                                          <p:val>
                                            <p:clrVal>
                                              <a:schemeClr val="accent2"/>
                                            </p:clrVal>
                                          </p:val>
                                        </p:tav>
                                        <p:tav tm="50000">
                                          <p:val>
                                            <p:clrVal>
                                              <a:schemeClr val="hlink"/>
                                            </p:clrVal>
                                          </p:val>
                                        </p:tav>
                                      </p:tavLst>
                                    </p:anim>
                                    <p:set>
                                      <p:cBhvr>
                                        <p:cTn id="9" dur="80"/>
                                        <p:tgtEl>
                                          <p:spTgt spid="5018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nodeType="clickEffect">
                                  <p:stCondLst>
                                    <p:cond delay="0"/>
                                  </p:stCondLst>
                                  <p:childTnLst>
                                    <p:set>
                                      <p:cBhvr>
                                        <p:cTn id="13" dur="1" fill="hold">
                                          <p:stCondLst>
                                            <p:cond delay="0"/>
                                          </p:stCondLst>
                                        </p:cTn>
                                        <p:tgtEl>
                                          <p:spTgt spid="50188"/>
                                        </p:tgtEl>
                                        <p:attrNameLst>
                                          <p:attrName>style.visibility</p:attrName>
                                        </p:attrNameLst>
                                      </p:cBhvr>
                                      <p:to>
                                        <p:strVal val="visible"/>
                                      </p:to>
                                    </p:set>
                                    <p:animEffect transition="in" filter="diamond(in)">
                                      <p:cBhvr>
                                        <p:cTn id="14" dur="2000"/>
                                        <p:tgtEl>
                                          <p:spTgt spid="5018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0" presetClass="entr" presetSubtype="0" fill="hold" nodeType="clickEffect">
                                  <p:stCondLst>
                                    <p:cond delay="0"/>
                                  </p:stCondLst>
                                  <p:childTnLst>
                                    <p:set>
                                      <p:cBhvr>
                                        <p:cTn id="18" dur="1" fill="hold">
                                          <p:stCondLst>
                                            <p:cond delay="0"/>
                                          </p:stCondLst>
                                        </p:cTn>
                                        <p:tgtEl>
                                          <p:spTgt spid="50184"/>
                                        </p:tgtEl>
                                        <p:attrNameLst>
                                          <p:attrName>style.visibility</p:attrName>
                                        </p:attrNameLst>
                                      </p:cBhvr>
                                      <p:to>
                                        <p:strVal val="visible"/>
                                      </p:to>
                                    </p:set>
                                    <p:animEffect transition="in" filter="wedge">
                                      <p:cBhvr>
                                        <p:cTn id="19" dur="2000"/>
                                        <p:tgtEl>
                                          <p:spTgt spid="5018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nodeType="clickEffect">
                                  <p:stCondLst>
                                    <p:cond delay="0"/>
                                  </p:stCondLst>
                                  <p:childTnLst>
                                    <p:set>
                                      <p:cBhvr>
                                        <p:cTn id="23" dur="1" fill="hold">
                                          <p:stCondLst>
                                            <p:cond delay="0"/>
                                          </p:stCondLst>
                                        </p:cTn>
                                        <p:tgtEl>
                                          <p:spTgt spid="50189"/>
                                        </p:tgtEl>
                                        <p:attrNameLst>
                                          <p:attrName>style.visibility</p:attrName>
                                        </p:attrNameLst>
                                      </p:cBhvr>
                                      <p:to>
                                        <p:strVal val="visible"/>
                                      </p:to>
                                    </p:set>
                                    <p:animScale>
                                      <p:cBhvr>
                                        <p:cTn id="24" dur="1000" decel="50000" fill="hold">
                                          <p:stCondLst>
                                            <p:cond delay="0"/>
                                          </p:stCondLst>
                                        </p:cTn>
                                        <p:tgtEl>
                                          <p:spTgt spid="5018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50189"/>
                                        </p:tgtEl>
                                        <p:attrNameLst>
                                          <p:attrName>ppt_x</p:attrName>
                                          <p:attrName>ppt_y</p:attrName>
                                        </p:attrNameLst>
                                      </p:cBhvr>
                                    </p:animMotion>
                                    <p:animEffect transition="in" filter="fade">
                                      <p:cBhvr>
                                        <p:cTn id="26" dur="1000"/>
                                        <p:tgtEl>
                                          <p:spTgt spid="50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a:extLst>
              <a:ext uri="{FF2B5EF4-FFF2-40B4-BE49-F238E27FC236}">
                <a16:creationId xmlns:a16="http://schemas.microsoft.com/office/drawing/2014/main" id="{8EC706EA-536C-4EFF-A95C-B4DCB7C10899}"/>
              </a:ext>
            </a:extLst>
          </p:cNvPr>
          <p:cNvSpPr txBox="1">
            <a:spLocks noChangeArrowheads="1"/>
          </p:cNvSpPr>
          <p:nvPr/>
        </p:nvSpPr>
        <p:spPr bwMode="auto">
          <a:xfrm>
            <a:off x="1654175" y="0"/>
            <a:ext cx="74898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3. </a:t>
            </a:r>
            <a:r>
              <a:rPr lang="sl-SI" b="1"/>
              <a:t>Študija, imenovana </a:t>
            </a:r>
            <a:r>
              <a:rPr lang="sl-SI" sz="2800" b="1">
                <a:solidFill>
                  <a:srgbClr val="33CC33"/>
                </a:solidFill>
                <a:effectLst>
                  <a:outerShdw blurRad="38100" dist="38100" dir="2700000" algn="tl">
                    <a:srgbClr val="000000"/>
                  </a:outerShdw>
                </a:effectLst>
              </a:rPr>
              <a:t>&gt;&gt; RAZMERJA ČLOVEŠKEGA TELESA PO VITRUVIJU&lt;&lt;, </a:t>
            </a:r>
            <a:r>
              <a:rPr lang="sl-SI" b="1"/>
              <a:t>je ena tudi njegovih najbolj znanih del. </a:t>
            </a:r>
            <a:endParaRPr lang="sl-SI" sz="2800" b="1">
              <a:solidFill>
                <a:srgbClr val="33CC33"/>
              </a:solidFill>
              <a:effectLst>
                <a:outerShdw blurRad="38100" dist="38100" dir="2700000" algn="tl">
                  <a:srgbClr val="000000"/>
                </a:outerShdw>
              </a:effectLst>
            </a:endParaRPr>
          </a:p>
        </p:txBody>
      </p:sp>
      <p:sp>
        <p:nvSpPr>
          <p:cNvPr id="51206" name="Rectangle 6">
            <a:extLst>
              <a:ext uri="{FF2B5EF4-FFF2-40B4-BE49-F238E27FC236}">
                <a16:creationId xmlns:a16="http://schemas.microsoft.com/office/drawing/2014/main" id="{E70C63B3-A101-401C-8914-0CA2100C1B5D}"/>
              </a:ext>
            </a:extLst>
          </p:cNvPr>
          <p:cNvSpPr>
            <a:spLocks noChangeArrowheads="1"/>
          </p:cNvSpPr>
          <p:nvPr/>
        </p:nvSpPr>
        <p:spPr bwMode="auto">
          <a:xfrm>
            <a:off x="0" y="1484313"/>
            <a:ext cx="9144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t>Proučevanje človeške anatomije ga je vodilo k zasnovi prvega zabeleženega robota v zgodovini. Načrt, pozneje imenovan </a:t>
            </a:r>
            <a:r>
              <a:rPr lang="sl-SI" b="1" u="sng">
                <a:effectLst>
                  <a:outerShdw blurRad="38100" dist="38100" dir="2700000" algn="tl">
                    <a:srgbClr val="000000"/>
                  </a:outerShdw>
                </a:effectLst>
              </a:rPr>
              <a:t>Leonardov robot</a:t>
            </a:r>
            <a:r>
              <a:rPr lang="sl-SI" b="1"/>
              <a:t>, je bil verjetno napravljen okoli leta </a:t>
            </a:r>
            <a:r>
              <a:rPr lang="sl-SI" b="1">
                <a:solidFill>
                  <a:srgbClr val="33CC33"/>
                </a:solidFill>
              </a:rPr>
              <a:t>1495</a:t>
            </a:r>
            <a:r>
              <a:rPr lang="sl-SI" b="1"/>
              <a:t>, ponovno odkrit pa šele v letih </a:t>
            </a:r>
            <a:r>
              <a:rPr lang="sl-SI" b="1">
                <a:solidFill>
                  <a:srgbClr val="33CC33"/>
                </a:solidFill>
              </a:rPr>
              <a:t>1950</a:t>
            </a:r>
            <a:r>
              <a:rPr lang="sl-SI" b="1"/>
              <a:t>.</a:t>
            </a:r>
          </a:p>
        </p:txBody>
      </p:sp>
      <p:grpSp>
        <p:nvGrpSpPr>
          <p:cNvPr id="51211" name="Group 11">
            <a:extLst>
              <a:ext uri="{FF2B5EF4-FFF2-40B4-BE49-F238E27FC236}">
                <a16:creationId xmlns:a16="http://schemas.microsoft.com/office/drawing/2014/main" id="{F8AC34C6-F565-4D82-95E8-8F0911C94224}"/>
              </a:ext>
            </a:extLst>
          </p:cNvPr>
          <p:cNvGrpSpPr>
            <a:grpSpLocks/>
          </p:cNvGrpSpPr>
          <p:nvPr/>
        </p:nvGrpSpPr>
        <p:grpSpPr bwMode="auto">
          <a:xfrm>
            <a:off x="3419475" y="3141663"/>
            <a:ext cx="5492750" cy="3551237"/>
            <a:chOff x="2154" y="1979"/>
            <a:chExt cx="3460" cy="2237"/>
          </a:xfrm>
        </p:grpSpPr>
        <p:pic>
          <p:nvPicPr>
            <p:cNvPr id="17415" name="Picture 7" descr="Da_Vinci_Vitruve_Luc_Viatour">
              <a:extLst>
                <a:ext uri="{FF2B5EF4-FFF2-40B4-BE49-F238E27FC236}">
                  <a16:creationId xmlns:a16="http://schemas.microsoft.com/office/drawing/2014/main" id="{0D4AB268-26FD-4A2D-B606-064F7CFAA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9" y="1979"/>
              <a:ext cx="1645" cy="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8" name="Text Box 8">
              <a:extLst>
                <a:ext uri="{FF2B5EF4-FFF2-40B4-BE49-F238E27FC236}">
                  <a16:creationId xmlns:a16="http://schemas.microsoft.com/office/drawing/2014/main" id="{DE6E7110-697B-4305-919C-FB46F101AA08}"/>
                </a:ext>
              </a:extLst>
            </p:cNvPr>
            <p:cNvSpPr txBox="1">
              <a:spLocks noChangeArrowheads="1"/>
            </p:cNvSpPr>
            <p:nvPr/>
          </p:nvSpPr>
          <p:spPr bwMode="auto">
            <a:xfrm>
              <a:off x="2154" y="3657"/>
              <a:ext cx="18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effectLst>
                    <a:outerShdw blurRad="38100" dist="38100" dir="2700000" algn="tl">
                      <a:srgbClr val="000000"/>
                    </a:outerShdw>
                  </a:effectLst>
                </a:rPr>
                <a:t>Razmerja človeškega telesa po Vitruviju.</a:t>
              </a:r>
            </a:p>
          </p:txBody>
        </p:sp>
      </p:grpSp>
      <p:sp>
        <p:nvSpPr>
          <p:cNvPr id="51209" name="Text Box 9">
            <a:extLst>
              <a:ext uri="{FF2B5EF4-FFF2-40B4-BE49-F238E27FC236}">
                <a16:creationId xmlns:a16="http://schemas.microsoft.com/office/drawing/2014/main" id="{FA7B7805-4F4F-4443-BE50-071707B1F790}"/>
              </a:ext>
            </a:extLst>
          </p:cNvPr>
          <p:cNvSpPr txBox="1">
            <a:spLocks noChangeArrowheads="1"/>
          </p:cNvSpPr>
          <p:nvPr/>
        </p:nvSpPr>
        <p:spPr bwMode="auto">
          <a:xfrm>
            <a:off x="0" y="3357563"/>
            <a:ext cx="615632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4. </a:t>
            </a:r>
            <a:r>
              <a:rPr lang="sl-SI" b="1"/>
              <a:t>Njegovi zapiski vsebujejo tudi številne izume na vojaškem področju</a:t>
            </a:r>
          </a:p>
        </p:txBody>
      </p:sp>
      <p:sp>
        <p:nvSpPr>
          <p:cNvPr id="51210" name="Text Box 10">
            <a:extLst>
              <a:ext uri="{FF2B5EF4-FFF2-40B4-BE49-F238E27FC236}">
                <a16:creationId xmlns:a16="http://schemas.microsoft.com/office/drawing/2014/main" id="{5BBB3C9F-A19B-4014-8A51-C46BF77EEFC5}"/>
              </a:ext>
            </a:extLst>
          </p:cNvPr>
          <p:cNvSpPr txBox="1">
            <a:spLocks noChangeArrowheads="1"/>
          </p:cNvSpPr>
          <p:nvPr/>
        </p:nvSpPr>
        <p:spPr bwMode="auto">
          <a:xfrm>
            <a:off x="0" y="4292600"/>
            <a:ext cx="57959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V letih, ki jih je preživel v Vatikanu, načrtoval široko uporabo sončne energije, tako da bi z vboklimi zrcali segrevali vodo.</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to="" calcmode="lin" valueType="num">
                                      <p:cBhvr>
                                        <p:cTn id="7" dur="1" fill="hold"/>
                                        <p:tgtEl>
                                          <p:spTgt spid="5120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51206"/>
                                        </p:tgtEl>
                                        <p:attrNameLst>
                                          <p:attrName>style.visibility</p:attrName>
                                        </p:attrNameLst>
                                      </p:cBhvr>
                                      <p:to>
                                        <p:strVal val="visible"/>
                                      </p:to>
                                    </p:set>
                                    <p:anim calcmode="lin" valueType="num">
                                      <p:cBhvr>
                                        <p:cTn id="12" dur="500" fill="hold"/>
                                        <p:tgtEl>
                                          <p:spTgt spid="51206"/>
                                        </p:tgtEl>
                                        <p:attrNameLst>
                                          <p:attrName>ppt_w</p:attrName>
                                        </p:attrNameLst>
                                      </p:cBhvr>
                                      <p:tavLst>
                                        <p:tav tm="0">
                                          <p:val>
                                            <p:fltVal val="0"/>
                                          </p:val>
                                        </p:tav>
                                        <p:tav tm="100000">
                                          <p:val>
                                            <p:strVal val="#ppt_w"/>
                                          </p:val>
                                        </p:tav>
                                      </p:tavLst>
                                    </p:anim>
                                    <p:anim calcmode="lin" valueType="num">
                                      <p:cBhvr>
                                        <p:cTn id="13" dur="500" fill="hold"/>
                                        <p:tgtEl>
                                          <p:spTgt spid="51206"/>
                                        </p:tgtEl>
                                        <p:attrNameLst>
                                          <p:attrName>ppt_h</p:attrName>
                                        </p:attrNameLst>
                                      </p:cBhvr>
                                      <p:tavLst>
                                        <p:tav tm="0">
                                          <p:val>
                                            <p:fltVal val="0"/>
                                          </p:val>
                                        </p:tav>
                                        <p:tav tm="100000">
                                          <p:val>
                                            <p:strVal val="#ppt_h"/>
                                          </p:val>
                                        </p:tav>
                                      </p:tavLst>
                                    </p:anim>
                                    <p:anim calcmode="lin" valueType="num">
                                      <p:cBhvr>
                                        <p:cTn id="14" dur="500" fill="hold"/>
                                        <p:tgtEl>
                                          <p:spTgt spid="51206"/>
                                        </p:tgtEl>
                                        <p:attrNameLst>
                                          <p:attrName>style.rotation</p:attrName>
                                        </p:attrNameLst>
                                      </p:cBhvr>
                                      <p:tavLst>
                                        <p:tav tm="0">
                                          <p:val>
                                            <p:fltVal val="90"/>
                                          </p:val>
                                        </p:tav>
                                        <p:tav tm="100000">
                                          <p:val>
                                            <p:fltVal val="0"/>
                                          </p:val>
                                        </p:tav>
                                      </p:tavLst>
                                    </p:anim>
                                    <p:animEffect transition="in" filter="fade">
                                      <p:cBhvr>
                                        <p:cTn id="15" dur="500"/>
                                        <p:tgtEl>
                                          <p:spTgt spid="5120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51209"/>
                                        </p:tgtEl>
                                        <p:attrNameLst>
                                          <p:attrName>style.visibility</p:attrName>
                                        </p:attrNameLst>
                                      </p:cBhvr>
                                      <p:to>
                                        <p:strVal val="visible"/>
                                      </p:to>
                                    </p:set>
                                    <p:anim from="(-#ppt_w/2)" to="(#ppt_x)" calcmode="lin" valueType="num">
                                      <p:cBhvr>
                                        <p:cTn id="20" dur="600" fill="hold">
                                          <p:stCondLst>
                                            <p:cond delay="0"/>
                                          </p:stCondLst>
                                        </p:cTn>
                                        <p:tgtEl>
                                          <p:spTgt spid="51209"/>
                                        </p:tgtEl>
                                        <p:attrNameLst>
                                          <p:attrName>ppt_x</p:attrName>
                                        </p:attrNameLst>
                                      </p:cBhvr>
                                    </p:anim>
                                    <p:anim from="0" to="-1.0" calcmode="lin" valueType="num">
                                      <p:cBhvr>
                                        <p:cTn id="21" dur="200" decel="50000" autoRev="1" fill="hold">
                                          <p:stCondLst>
                                            <p:cond delay="600"/>
                                          </p:stCondLst>
                                        </p:cTn>
                                        <p:tgtEl>
                                          <p:spTgt spid="51209"/>
                                        </p:tgtEl>
                                        <p:attrNameLst>
                                          <p:attrName>xshear</p:attrName>
                                        </p:attrNameLst>
                                      </p:cBhvr>
                                    </p:anim>
                                    <p:animScale>
                                      <p:cBhvr>
                                        <p:cTn id="22" dur="200" decel="100000" autoRev="1" fill="hold">
                                          <p:stCondLst>
                                            <p:cond delay="600"/>
                                          </p:stCondLst>
                                        </p:cTn>
                                        <p:tgtEl>
                                          <p:spTgt spid="51209"/>
                                        </p:tgtEl>
                                      </p:cBhvr>
                                      <p:from x="100000" y="100000"/>
                                      <p:to x="80000" y="100000"/>
                                    </p:animScale>
                                    <p:anim by="(#ppt_h/3+#ppt_w*0.1)" calcmode="lin" valueType="num">
                                      <p:cBhvr additive="sum">
                                        <p:cTn id="23" dur="200" decel="100000" autoRev="1" fill="hold">
                                          <p:stCondLst>
                                            <p:cond delay="600"/>
                                          </p:stCondLst>
                                        </p:cTn>
                                        <p:tgtEl>
                                          <p:spTgt spid="51209"/>
                                        </p:tgtEl>
                                        <p:attrNameLst>
                                          <p:attrName>ppt_x</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10"/>
                                        </p:tgtEl>
                                        <p:attrNameLst>
                                          <p:attrName>style.visibility</p:attrName>
                                        </p:attrNameLst>
                                      </p:cBhvr>
                                      <p:to>
                                        <p:strVal val="visible"/>
                                      </p:to>
                                    </p:set>
                                    <p:animEffect transition="in" filter="fade">
                                      <p:cBhvr>
                                        <p:cTn id="28" dur="1000"/>
                                        <p:tgtEl>
                                          <p:spTgt spid="51210"/>
                                        </p:tgtEl>
                                      </p:cBhvr>
                                    </p:animEffect>
                                    <p:anim calcmode="lin" valueType="num">
                                      <p:cBhvr>
                                        <p:cTn id="29" dur="1000" fill="hold"/>
                                        <p:tgtEl>
                                          <p:spTgt spid="51210"/>
                                        </p:tgtEl>
                                        <p:attrNameLst>
                                          <p:attrName>ppt_x</p:attrName>
                                        </p:attrNameLst>
                                      </p:cBhvr>
                                      <p:tavLst>
                                        <p:tav tm="0">
                                          <p:val>
                                            <p:strVal val="#ppt_x"/>
                                          </p:val>
                                        </p:tav>
                                        <p:tav tm="100000">
                                          <p:val>
                                            <p:strVal val="#ppt_x"/>
                                          </p:val>
                                        </p:tav>
                                      </p:tavLst>
                                    </p:anim>
                                    <p:anim calcmode="lin" valueType="num">
                                      <p:cBhvr>
                                        <p:cTn id="30" dur="1000" fill="hold"/>
                                        <p:tgtEl>
                                          <p:spTgt spid="5121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5" presetClass="entr" presetSubtype="0" fill="hold" nodeType="clickEffect">
                                  <p:stCondLst>
                                    <p:cond delay="0"/>
                                  </p:stCondLst>
                                  <p:childTnLst>
                                    <p:set>
                                      <p:cBhvr>
                                        <p:cTn id="34" dur="1" fill="hold">
                                          <p:stCondLst>
                                            <p:cond delay="0"/>
                                          </p:stCondLst>
                                        </p:cTn>
                                        <p:tgtEl>
                                          <p:spTgt spid="51211"/>
                                        </p:tgtEl>
                                        <p:attrNameLst>
                                          <p:attrName>style.visibility</p:attrName>
                                        </p:attrNameLst>
                                      </p:cBhvr>
                                      <p:to>
                                        <p:strVal val="visible"/>
                                      </p:to>
                                    </p:set>
                                    <p:animEffect transition="in" filter="fade">
                                      <p:cBhvr>
                                        <p:cTn id="35" dur="2000"/>
                                        <p:tgtEl>
                                          <p:spTgt spid="51211"/>
                                        </p:tgtEl>
                                      </p:cBhvr>
                                    </p:animEffect>
                                    <p:anim calcmode="lin" valueType="num">
                                      <p:cBhvr>
                                        <p:cTn id="36" dur="2000" fill="hold"/>
                                        <p:tgtEl>
                                          <p:spTgt spid="51211"/>
                                        </p:tgtEl>
                                        <p:attrNameLst>
                                          <p:attrName>style.rotation</p:attrName>
                                        </p:attrNameLst>
                                      </p:cBhvr>
                                      <p:tavLst>
                                        <p:tav tm="0">
                                          <p:val>
                                            <p:fltVal val="720"/>
                                          </p:val>
                                        </p:tav>
                                        <p:tav tm="100000">
                                          <p:val>
                                            <p:fltVal val="0"/>
                                          </p:val>
                                        </p:tav>
                                      </p:tavLst>
                                    </p:anim>
                                    <p:anim calcmode="lin" valueType="num">
                                      <p:cBhvr>
                                        <p:cTn id="37" dur="2000" fill="hold"/>
                                        <p:tgtEl>
                                          <p:spTgt spid="51211"/>
                                        </p:tgtEl>
                                        <p:attrNameLst>
                                          <p:attrName>ppt_h</p:attrName>
                                        </p:attrNameLst>
                                      </p:cBhvr>
                                      <p:tavLst>
                                        <p:tav tm="0">
                                          <p:val>
                                            <p:fltVal val="0"/>
                                          </p:val>
                                        </p:tav>
                                        <p:tav tm="100000">
                                          <p:val>
                                            <p:strVal val="#ppt_h"/>
                                          </p:val>
                                        </p:tav>
                                      </p:tavLst>
                                    </p:anim>
                                    <p:anim calcmode="lin" valueType="num">
                                      <p:cBhvr>
                                        <p:cTn id="38" dur="2000" fill="hold"/>
                                        <p:tgtEl>
                                          <p:spTgt spid="5121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p:bldP spid="51206" grpId="0"/>
      <p:bldP spid="51209" grpId="0"/>
      <p:bldP spid="512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a:extLst>
              <a:ext uri="{FF2B5EF4-FFF2-40B4-BE49-F238E27FC236}">
                <a16:creationId xmlns:a16="http://schemas.microsoft.com/office/drawing/2014/main" id="{5C1E85CE-2D03-46D3-85BD-49DEF14F02EA}"/>
              </a:ext>
            </a:extLst>
          </p:cNvPr>
          <p:cNvSpPr txBox="1">
            <a:spLocks noChangeArrowheads="1"/>
          </p:cNvSpPr>
          <p:nvPr/>
        </p:nvSpPr>
        <p:spPr bwMode="auto">
          <a:xfrm>
            <a:off x="1763713" y="0"/>
            <a:ext cx="7380287"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5. </a:t>
            </a:r>
            <a:r>
              <a:rPr lang="sl-SI" b="1">
                <a:effectLst>
                  <a:outerShdw blurRad="38100" dist="38100" dir="2700000" algn="tl">
                    <a:srgbClr val="000000"/>
                  </a:outerShdw>
                </a:effectLst>
              </a:rPr>
              <a:t>Ugotovil je, da je </a:t>
            </a:r>
            <a:r>
              <a:rPr lang="sl-SI" b="1" i="1">
                <a:solidFill>
                  <a:srgbClr val="33CC33"/>
                </a:solidFill>
                <a:effectLst>
                  <a:outerShdw blurRad="38100" dist="38100" dir="2700000" algn="tl">
                    <a:srgbClr val="000000"/>
                  </a:outerShdw>
                </a:effectLst>
              </a:rPr>
              <a:t>ZEMLJA ZVEZDA, PODOBNA LUNI – ODVISNA OD SONCA IN DA JE V REDIŠČU OSONČJA TER SREDIŠČU VESOLJA.</a:t>
            </a:r>
            <a:endParaRPr lang="sl-SI" sz="3200" b="1" i="1">
              <a:solidFill>
                <a:srgbClr val="33CC33"/>
              </a:solidFill>
              <a:effectLst>
                <a:outerShdw blurRad="38100" dist="38100" dir="2700000" algn="tl">
                  <a:srgbClr val="000000"/>
                </a:outerShdw>
              </a:effectLst>
            </a:endParaRPr>
          </a:p>
        </p:txBody>
      </p:sp>
      <p:sp>
        <p:nvSpPr>
          <p:cNvPr id="52229" name="Text Box 5">
            <a:extLst>
              <a:ext uri="{FF2B5EF4-FFF2-40B4-BE49-F238E27FC236}">
                <a16:creationId xmlns:a16="http://schemas.microsoft.com/office/drawing/2014/main" id="{DEF3F9F8-08E5-445F-8487-C880B1EA3730}"/>
              </a:ext>
            </a:extLst>
          </p:cNvPr>
          <p:cNvSpPr txBox="1">
            <a:spLocks noChangeArrowheads="1"/>
          </p:cNvSpPr>
          <p:nvPr/>
        </p:nvSpPr>
        <p:spPr bwMode="auto">
          <a:xfrm>
            <a:off x="0" y="1628775"/>
            <a:ext cx="9396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Imel je lastne poglede na vrtenje Zemlje okoli osi; </a:t>
            </a:r>
            <a:r>
              <a:rPr lang="sl-SI" altLang="sl-SI" sz="2400" b="1" i="1">
                <a:solidFill>
                  <a:srgbClr val="339933"/>
                </a:solidFill>
              </a:rPr>
              <a:t>NA VSEM SVETU SE NE ZDANI ISTOČASNO TAKO, DA JE TEDAJ, KO JE NA NAŠI POLOVICI POLDNE JE NA DRUGI STRAN POLNOČ.</a:t>
            </a:r>
          </a:p>
        </p:txBody>
      </p:sp>
      <p:sp>
        <p:nvSpPr>
          <p:cNvPr id="52230" name="Text Box 6">
            <a:extLst>
              <a:ext uri="{FF2B5EF4-FFF2-40B4-BE49-F238E27FC236}">
                <a16:creationId xmlns:a16="http://schemas.microsoft.com/office/drawing/2014/main" id="{385B2DA6-F508-44BA-B53F-F0E81850738F}"/>
              </a:ext>
            </a:extLst>
          </p:cNvPr>
          <p:cNvSpPr txBox="1">
            <a:spLocks noChangeArrowheads="1"/>
          </p:cNvSpPr>
          <p:nvPr/>
        </p:nvSpPr>
        <p:spPr bwMode="auto">
          <a:xfrm>
            <a:off x="0" y="2997200"/>
            <a:ext cx="9144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V astronomiji je Leonardo verjel, da </a:t>
            </a:r>
            <a:r>
              <a:rPr lang="sl-SI" altLang="sl-SI" sz="2400" b="1">
                <a:solidFill>
                  <a:srgbClr val="33CC33"/>
                </a:solidFill>
              </a:rPr>
              <a:t>SONCE</a:t>
            </a:r>
            <a:r>
              <a:rPr lang="sl-SI" altLang="sl-SI" sz="2400" b="1"/>
              <a:t> in </a:t>
            </a:r>
            <a:r>
              <a:rPr lang="sl-SI" altLang="sl-SI" sz="2400" b="1">
                <a:solidFill>
                  <a:srgbClr val="33CC33"/>
                </a:solidFill>
              </a:rPr>
              <a:t>LUNA KROŽITA OKROG ZEMLJE</a:t>
            </a:r>
            <a:r>
              <a:rPr lang="sl-SI" altLang="sl-SI" sz="2400" b="1"/>
              <a:t>, ter da </a:t>
            </a:r>
            <a:r>
              <a:rPr lang="sl-SI" altLang="sl-SI" sz="2400" b="1">
                <a:solidFill>
                  <a:srgbClr val="33CC33"/>
                </a:solidFill>
              </a:rPr>
              <a:t>LUNA ODBIJA SONČEVO SVETLOBO ZATO, KER JE PREKRITA Z VODO.</a:t>
            </a:r>
          </a:p>
        </p:txBody>
      </p:sp>
      <p:pic>
        <p:nvPicPr>
          <p:cNvPr id="52231" name="Picture 7" descr="sonce[1]">
            <a:extLst>
              <a:ext uri="{FF2B5EF4-FFF2-40B4-BE49-F238E27FC236}">
                <a16:creationId xmlns:a16="http://schemas.microsoft.com/office/drawing/2014/main" id="{806E475F-D4EC-4FAF-B019-1A4828420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149725"/>
            <a:ext cx="2160587"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8" descr="015[1]">
            <a:extLst>
              <a:ext uri="{FF2B5EF4-FFF2-40B4-BE49-F238E27FC236}">
                <a16:creationId xmlns:a16="http://schemas.microsoft.com/office/drawing/2014/main" id="{C7AFE3F0-8A88-4B8E-8DA7-8D38C2C4324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1338"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3" name="Text Box 9">
            <a:extLst>
              <a:ext uri="{FF2B5EF4-FFF2-40B4-BE49-F238E27FC236}">
                <a16:creationId xmlns:a16="http://schemas.microsoft.com/office/drawing/2014/main" id="{38D128C7-EDC8-43A6-80B3-A698EF6C74C2}"/>
              </a:ext>
            </a:extLst>
          </p:cNvPr>
          <p:cNvSpPr txBox="1">
            <a:spLocks noChangeArrowheads="1"/>
          </p:cNvSpPr>
          <p:nvPr/>
        </p:nvSpPr>
        <p:spPr bwMode="auto">
          <a:xfrm>
            <a:off x="0" y="4508500"/>
            <a:ext cx="6011863"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Leonardo svojih zapiskov </a:t>
            </a:r>
            <a:r>
              <a:rPr lang="sl-SI" altLang="sl-SI" sz="2400" b="1" u="sng"/>
              <a:t>ni</a:t>
            </a:r>
            <a:r>
              <a:rPr lang="sl-SI" altLang="sl-SI" sz="2400" b="1"/>
              <a:t> objavljal ali kakorkoli drugače izmenjaval zamisli s sodobniki, zato niso neposredno vplivali na razvoj znanosti in tehnike, ampak so do 19. stoletja ostali </a:t>
            </a:r>
            <a:r>
              <a:rPr lang="sl-SI" altLang="sl-SI" sz="2400" b="1">
                <a:solidFill>
                  <a:srgbClr val="339933"/>
                </a:solidFill>
              </a:rPr>
              <a:t>NEPOZNANI.</a:t>
            </a:r>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500" fill="hold"/>
                                        <p:tgtEl>
                                          <p:spTgt spid="52228"/>
                                        </p:tgtEl>
                                        <p:attrNameLst>
                                          <p:attrName>ppt_w</p:attrName>
                                        </p:attrNameLst>
                                      </p:cBhvr>
                                      <p:tavLst>
                                        <p:tav tm="0">
                                          <p:val>
                                            <p:strVal val="#ppt_w*2.5"/>
                                          </p:val>
                                        </p:tav>
                                        <p:tav tm="100000">
                                          <p:val>
                                            <p:strVal val="#ppt_w"/>
                                          </p:val>
                                        </p:tav>
                                      </p:tavLst>
                                    </p:anim>
                                    <p:anim calcmode="lin" valueType="num">
                                      <p:cBhvr>
                                        <p:cTn id="8" dur="500" fill="hold"/>
                                        <p:tgtEl>
                                          <p:spTgt spid="52228"/>
                                        </p:tgtEl>
                                        <p:attrNameLst>
                                          <p:attrName>ppt_h</p:attrName>
                                        </p:attrNameLst>
                                      </p:cBhvr>
                                      <p:tavLst>
                                        <p:tav tm="0">
                                          <p:val>
                                            <p:strVal val="#ppt_h*0.01"/>
                                          </p:val>
                                        </p:tav>
                                        <p:tav tm="100000">
                                          <p:val>
                                            <p:strVal val="#ppt_h"/>
                                          </p:val>
                                        </p:tav>
                                      </p:tavLst>
                                    </p:anim>
                                    <p:anim calcmode="lin" valueType="num">
                                      <p:cBhvr>
                                        <p:cTn id="9" dur="500" fill="hold"/>
                                        <p:tgtEl>
                                          <p:spTgt spid="52228"/>
                                        </p:tgtEl>
                                        <p:attrNameLst>
                                          <p:attrName>ppt_x</p:attrName>
                                        </p:attrNameLst>
                                      </p:cBhvr>
                                      <p:tavLst>
                                        <p:tav tm="0">
                                          <p:val>
                                            <p:strVal val="#ppt_x"/>
                                          </p:val>
                                        </p:tav>
                                        <p:tav tm="100000">
                                          <p:val>
                                            <p:strVal val="#ppt_x"/>
                                          </p:val>
                                        </p:tav>
                                      </p:tavLst>
                                    </p:anim>
                                    <p:anim calcmode="lin" valueType="num">
                                      <p:cBhvr>
                                        <p:cTn id="10" dur="500" fill="hold"/>
                                        <p:tgtEl>
                                          <p:spTgt spid="52228"/>
                                        </p:tgtEl>
                                        <p:attrNameLst>
                                          <p:attrName>ppt_y</p:attrName>
                                        </p:attrNameLst>
                                      </p:cBhvr>
                                      <p:tavLst>
                                        <p:tav tm="0">
                                          <p:val>
                                            <p:strVal val="#ppt_h+1"/>
                                          </p:val>
                                        </p:tav>
                                        <p:tav tm="100000">
                                          <p:val>
                                            <p:strVal val="#ppt_y"/>
                                          </p:val>
                                        </p:tav>
                                      </p:tavLst>
                                    </p:anim>
                                    <p:animEffect transition="in" filter="fade">
                                      <p:cBhvr>
                                        <p:cTn id="11" dur="500"/>
                                        <p:tgtEl>
                                          <p:spTgt spid="5222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52229"/>
                                        </p:tgtEl>
                                        <p:attrNameLst>
                                          <p:attrName>style.visibility</p:attrName>
                                        </p:attrNameLst>
                                      </p:cBhvr>
                                      <p:to>
                                        <p:strVal val="visible"/>
                                      </p:to>
                                    </p:set>
                                    <p:animEffect transition="in" filter="fade">
                                      <p:cBhvr>
                                        <p:cTn id="16" dur="800" decel="100000"/>
                                        <p:tgtEl>
                                          <p:spTgt spid="52229"/>
                                        </p:tgtEl>
                                      </p:cBhvr>
                                    </p:animEffect>
                                    <p:anim calcmode="lin" valueType="num">
                                      <p:cBhvr>
                                        <p:cTn id="17" dur="800" decel="100000" fill="hold"/>
                                        <p:tgtEl>
                                          <p:spTgt spid="52229"/>
                                        </p:tgtEl>
                                        <p:attrNameLst>
                                          <p:attrName>style.rotation</p:attrName>
                                        </p:attrNameLst>
                                      </p:cBhvr>
                                      <p:tavLst>
                                        <p:tav tm="0">
                                          <p:val>
                                            <p:fltVal val="-90"/>
                                          </p:val>
                                        </p:tav>
                                        <p:tav tm="100000">
                                          <p:val>
                                            <p:fltVal val="0"/>
                                          </p:val>
                                        </p:tav>
                                      </p:tavLst>
                                    </p:anim>
                                    <p:anim calcmode="lin" valueType="num">
                                      <p:cBhvr>
                                        <p:cTn id="18" dur="800" decel="100000" fill="hold"/>
                                        <p:tgtEl>
                                          <p:spTgt spid="52229"/>
                                        </p:tgtEl>
                                        <p:attrNameLst>
                                          <p:attrName>ppt_x</p:attrName>
                                        </p:attrNameLst>
                                      </p:cBhvr>
                                      <p:tavLst>
                                        <p:tav tm="0">
                                          <p:val>
                                            <p:strVal val="#ppt_x+0.4"/>
                                          </p:val>
                                        </p:tav>
                                        <p:tav tm="100000">
                                          <p:val>
                                            <p:strVal val="#ppt_x-0.05"/>
                                          </p:val>
                                        </p:tav>
                                      </p:tavLst>
                                    </p:anim>
                                    <p:anim calcmode="lin" valueType="num">
                                      <p:cBhvr>
                                        <p:cTn id="19" dur="800" decel="100000" fill="hold"/>
                                        <p:tgtEl>
                                          <p:spTgt spid="52229"/>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2229"/>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2229"/>
                                        </p:tgtEl>
                                        <p:attrNameLst>
                                          <p:attrName>ppt_y</p:attrName>
                                        </p:attrNameLst>
                                      </p:cBhvr>
                                      <p:tavLst>
                                        <p:tav tm="0">
                                          <p:val>
                                            <p:strVal val="#ppt_y+0.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52230"/>
                                        </p:tgtEl>
                                        <p:attrNameLst>
                                          <p:attrName>style.visibility</p:attrName>
                                        </p:attrNameLst>
                                      </p:cBhvr>
                                      <p:to>
                                        <p:strVal val="visible"/>
                                      </p:to>
                                    </p:set>
                                    <p:anim calcmode="lin" valueType="num">
                                      <p:cBhvr>
                                        <p:cTn id="26" dur="1000" fill="hold"/>
                                        <p:tgtEl>
                                          <p:spTgt spid="52230"/>
                                        </p:tgtEl>
                                        <p:attrNameLst>
                                          <p:attrName>ppt_w</p:attrName>
                                        </p:attrNameLst>
                                      </p:cBhvr>
                                      <p:tavLst>
                                        <p:tav tm="0">
                                          <p:val>
                                            <p:fltVal val="0"/>
                                          </p:val>
                                        </p:tav>
                                        <p:tav tm="100000">
                                          <p:val>
                                            <p:strVal val="#ppt_w"/>
                                          </p:val>
                                        </p:tav>
                                      </p:tavLst>
                                    </p:anim>
                                    <p:anim calcmode="lin" valueType="num">
                                      <p:cBhvr>
                                        <p:cTn id="27" dur="1000" fill="hold"/>
                                        <p:tgtEl>
                                          <p:spTgt spid="52230"/>
                                        </p:tgtEl>
                                        <p:attrNameLst>
                                          <p:attrName>ppt_h</p:attrName>
                                        </p:attrNameLst>
                                      </p:cBhvr>
                                      <p:tavLst>
                                        <p:tav tm="0">
                                          <p:val>
                                            <p:fltVal val="0"/>
                                          </p:val>
                                        </p:tav>
                                        <p:tav tm="100000">
                                          <p:val>
                                            <p:strVal val="#ppt_h"/>
                                          </p:val>
                                        </p:tav>
                                      </p:tavLst>
                                    </p:anim>
                                    <p:anim calcmode="lin" valueType="num">
                                      <p:cBhvr>
                                        <p:cTn id="28" dur="1000" fill="hold"/>
                                        <p:tgtEl>
                                          <p:spTgt spid="52230"/>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522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52233"/>
                                        </p:tgtEl>
                                        <p:attrNameLst>
                                          <p:attrName>style.visibility</p:attrName>
                                        </p:attrNameLst>
                                      </p:cBhvr>
                                      <p:to>
                                        <p:strVal val="visible"/>
                                      </p:to>
                                    </p:set>
                                    <p:animEffect transition="in" filter="wipe(down)">
                                      <p:cBhvr>
                                        <p:cTn id="34" dur="500"/>
                                        <p:tgtEl>
                                          <p:spTgt spid="5223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nodeType="clickEffect">
                                  <p:stCondLst>
                                    <p:cond delay="0"/>
                                  </p:stCondLst>
                                  <p:childTnLst>
                                    <p:set>
                                      <p:cBhvr>
                                        <p:cTn id="38" dur="1" fill="hold">
                                          <p:stCondLst>
                                            <p:cond delay="0"/>
                                          </p:stCondLst>
                                        </p:cTn>
                                        <p:tgtEl>
                                          <p:spTgt spid="52231"/>
                                        </p:tgtEl>
                                        <p:attrNameLst>
                                          <p:attrName>style.visibility</p:attrName>
                                        </p:attrNameLst>
                                      </p:cBhvr>
                                      <p:to>
                                        <p:strVal val="visible"/>
                                      </p:to>
                                    </p:set>
                                    <p:animEffect transition="in" filter="slide(fromBottom)">
                                      <p:cBhvr>
                                        <p:cTn id="39"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29" grpId="0"/>
      <p:bldP spid="52230" grpId="0"/>
      <p:bldP spid="522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a:extLst>
              <a:ext uri="{FF2B5EF4-FFF2-40B4-BE49-F238E27FC236}">
                <a16:creationId xmlns:a16="http://schemas.microsoft.com/office/drawing/2014/main" id="{495E8F12-07C9-4A45-91F8-9E4252374DEE}"/>
              </a:ext>
            </a:extLst>
          </p:cNvPr>
          <p:cNvSpPr txBox="1">
            <a:spLocks noChangeArrowheads="1"/>
          </p:cNvSpPr>
          <p:nvPr/>
        </p:nvSpPr>
        <p:spPr bwMode="auto">
          <a:xfrm>
            <a:off x="1763713" y="0"/>
            <a:ext cx="7380287"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7. </a:t>
            </a:r>
            <a:r>
              <a:rPr lang="sl-SI" b="1"/>
              <a:t>Zadnji Leonardov zvezek </a:t>
            </a:r>
            <a:r>
              <a:rPr lang="sl-SI" b="1" i="1">
                <a:solidFill>
                  <a:srgbClr val="33CC33"/>
                </a:solidFill>
              </a:rPr>
              <a:t>CODEX LEICESTER</a:t>
            </a:r>
            <a:r>
              <a:rPr lang="sl-SI" b="1"/>
              <a:t> je novembra </a:t>
            </a:r>
            <a:r>
              <a:rPr lang="sl-SI" b="1">
                <a:solidFill>
                  <a:srgbClr val="339933"/>
                </a:solidFill>
              </a:rPr>
              <a:t>1994</a:t>
            </a:r>
            <a:r>
              <a:rPr lang="sl-SI" b="1"/>
              <a:t> zamenjal lastnika. Takrat ga je za </a:t>
            </a:r>
            <a:r>
              <a:rPr lang="sl-SI" b="1">
                <a:solidFill>
                  <a:srgbClr val="33CC33"/>
                </a:solidFill>
              </a:rPr>
              <a:t>31,8 milijona</a:t>
            </a:r>
            <a:r>
              <a:rPr lang="sl-SI" b="1"/>
              <a:t> dolarjev kupil ameriški milijarder </a:t>
            </a:r>
            <a:r>
              <a:rPr lang="sl-SI" b="1" i="1">
                <a:solidFill>
                  <a:srgbClr val="339933"/>
                </a:solidFill>
              </a:rPr>
              <a:t>BILL GATES.</a:t>
            </a:r>
            <a:endParaRPr lang="sl-SI" sz="3200" b="1" i="1">
              <a:solidFill>
                <a:srgbClr val="339933"/>
              </a:solidFill>
              <a:effectLst>
                <a:outerShdw blurRad="38100" dist="38100" dir="2700000" algn="tl">
                  <a:srgbClr val="000000"/>
                </a:outerShdw>
              </a:effectLst>
            </a:endParaRPr>
          </a:p>
        </p:txBody>
      </p:sp>
      <p:pic>
        <p:nvPicPr>
          <p:cNvPr id="53253" name="Picture 5" descr="billg1_print">
            <a:extLst>
              <a:ext uri="{FF2B5EF4-FFF2-40B4-BE49-F238E27FC236}">
                <a16:creationId xmlns:a16="http://schemas.microsoft.com/office/drawing/2014/main" id="{65BC5208-089B-4672-8615-AAB3C96C1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773238"/>
            <a:ext cx="3108325"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4" name="Text Box 6">
            <a:extLst>
              <a:ext uri="{FF2B5EF4-FFF2-40B4-BE49-F238E27FC236}">
                <a16:creationId xmlns:a16="http://schemas.microsoft.com/office/drawing/2014/main" id="{DF23FFCC-59F8-4BB9-B492-C749FFAE3126}"/>
              </a:ext>
            </a:extLst>
          </p:cNvPr>
          <p:cNvSpPr txBox="1">
            <a:spLocks noChangeArrowheads="1"/>
          </p:cNvSpPr>
          <p:nvPr/>
        </p:nvSpPr>
        <p:spPr bwMode="auto">
          <a:xfrm>
            <a:off x="250825" y="6237288"/>
            <a:ext cx="338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solidFill>
                  <a:srgbClr val="339933"/>
                </a:solidFill>
                <a:effectLst>
                  <a:outerShdw blurRad="38100" dist="38100" dir="2700000" algn="tl">
                    <a:srgbClr val="000000"/>
                  </a:outerShdw>
                </a:effectLst>
              </a:rPr>
              <a:t>Bill Gates</a:t>
            </a:r>
          </a:p>
        </p:txBody>
      </p:sp>
      <p:sp>
        <p:nvSpPr>
          <p:cNvPr id="53256" name="Text Box 8">
            <a:extLst>
              <a:ext uri="{FF2B5EF4-FFF2-40B4-BE49-F238E27FC236}">
                <a16:creationId xmlns:a16="http://schemas.microsoft.com/office/drawing/2014/main" id="{0C1989A2-2FAA-4F22-AB36-5B6D8319E3D9}"/>
              </a:ext>
            </a:extLst>
          </p:cNvPr>
          <p:cNvSpPr txBox="1">
            <a:spLocks noChangeArrowheads="1"/>
          </p:cNvSpPr>
          <p:nvPr/>
        </p:nvSpPr>
        <p:spPr bwMode="auto">
          <a:xfrm>
            <a:off x="3635375" y="1989138"/>
            <a:ext cx="5508625"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8. </a:t>
            </a:r>
            <a:r>
              <a:rPr lang="sl-SI" b="1">
                <a:effectLst>
                  <a:outerShdw blurRad="38100" dist="38100" dir="2700000" algn="tl">
                    <a:srgbClr val="000000"/>
                  </a:outerShdw>
                </a:effectLst>
              </a:rPr>
              <a:t>Njegovo delo igra pomembno vlogo tudi v knjigi </a:t>
            </a:r>
            <a:r>
              <a:rPr lang="sl-SI" b="1">
                <a:solidFill>
                  <a:srgbClr val="33CC33"/>
                </a:solidFill>
                <a:effectLst>
                  <a:outerShdw blurRad="38100" dist="38100" dir="2700000" algn="tl">
                    <a:srgbClr val="000000"/>
                  </a:outerShdw>
                </a:effectLst>
              </a:rPr>
              <a:t>DA VINCIJEVA ŠIFRA</a:t>
            </a:r>
            <a:r>
              <a:rPr lang="sl-SI" b="1">
                <a:effectLst>
                  <a:outerShdw blurRad="38100" dist="38100" dir="2700000" algn="tl">
                    <a:srgbClr val="000000"/>
                  </a:outerShdw>
                </a:effectLst>
              </a:rPr>
              <a:t>.</a:t>
            </a:r>
            <a:endParaRPr lang="sl-SI" sz="3200" b="1">
              <a:solidFill>
                <a:srgbClr val="339933"/>
              </a:solidFill>
              <a:effectLst>
                <a:outerShdw blurRad="38100" dist="38100" dir="2700000" algn="tl">
                  <a:srgbClr val="000000"/>
                </a:outerShdw>
              </a:effectLst>
            </a:endParaRPr>
          </a:p>
        </p:txBody>
      </p:sp>
      <p:pic>
        <p:nvPicPr>
          <p:cNvPr id="53257" name="Picture 9" descr="9788611168258">
            <a:extLst>
              <a:ext uri="{FF2B5EF4-FFF2-40B4-BE49-F238E27FC236}">
                <a16:creationId xmlns:a16="http://schemas.microsoft.com/office/drawing/2014/main" id="{745A591A-68EB-4D37-9933-4AA1FFB5B9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2997200"/>
            <a:ext cx="2354262"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1000"/>
                                        <p:tgtEl>
                                          <p:spTgt spid="53252"/>
                                        </p:tgtEl>
                                      </p:cBhvr>
                                    </p:animEffect>
                                    <p:anim calcmode="lin" valueType="num">
                                      <p:cBhvr>
                                        <p:cTn id="8" dur="1000" fill="hold"/>
                                        <p:tgtEl>
                                          <p:spTgt spid="53252"/>
                                        </p:tgtEl>
                                        <p:attrNameLst>
                                          <p:attrName>ppt_x</p:attrName>
                                        </p:attrNameLst>
                                      </p:cBhvr>
                                      <p:tavLst>
                                        <p:tav tm="0">
                                          <p:val>
                                            <p:strVal val="#ppt_x"/>
                                          </p:val>
                                        </p:tav>
                                        <p:tav tm="100000">
                                          <p:val>
                                            <p:strVal val="#ppt_x"/>
                                          </p:val>
                                        </p:tav>
                                      </p:tavLst>
                                    </p:anim>
                                    <p:anim calcmode="lin" valueType="num">
                                      <p:cBhvr>
                                        <p:cTn id="9" dur="1000" fill="hold"/>
                                        <p:tgtEl>
                                          <p:spTgt spid="5325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53253"/>
                                        </p:tgtEl>
                                        <p:attrNameLst>
                                          <p:attrName>style.visibility</p:attrName>
                                        </p:attrNameLst>
                                      </p:cBhvr>
                                      <p:to>
                                        <p:strVal val="visible"/>
                                      </p:to>
                                    </p:set>
                                    <p:animEffect transition="in" filter="box(in)">
                                      <p:cBhvr>
                                        <p:cTn id="14" dur="500"/>
                                        <p:tgtEl>
                                          <p:spTgt spid="532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3254"/>
                                        </p:tgtEl>
                                        <p:attrNameLst>
                                          <p:attrName>style.visibility</p:attrName>
                                        </p:attrNameLst>
                                      </p:cBhvr>
                                      <p:to>
                                        <p:strVal val="visible"/>
                                      </p:to>
                                    </p:set>
                                    <p:animEffect transition="in" filter="slide(fromBottom)">
                                      <p:cBhvr>
                                        <p:cTn id="19" dur="500"/>
                                        <p:tgtEl>
                                          <p:spTgt spid="5325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53256"/>
                                        </p:tgtEl>
                                        <p:attrNameLst>
                                          <p:attrName>style.visibility</p:attrName>
                                        </p:attrNameLst>
                                      </p:cBhvr>
                                      <p:to>
                                        <p:strVal val="visible"/>
                                      </p:to>
                                    </p:set>
                                    <p:anim calcmode="lin" valueType="num">
                                      <p:cBhvr>
                                        <p:cTn id="24" dur="1000" fill="hold"/>
                                        <p:tgtEl>
                                          <p:spTgt spid="53256"/>
                                        </p:tgtEl>
                                        <p:attrNameLst>
                                          <p:attrName>ppt_w</p:attrName>
                                        </p:attrNameLst>
                                      </p:cBhvr>
                                      <p:tavLst>
                                        <p:tav tm="0">
                                          <p:val>
                                            <p:fltVal val="0"/>
                                          </p:val>
                                        </p:tav>
                                        <p:tav tm="100000">
                                          <p:val>
                                            <p:strVal val="#ppt_w"/>
                                          </p:val>
                                        </p:tav>
                                      </p:tavLst>
                                    </p:anim>
                                    <p:anim calcmode="lin" valueType="num">
                                      <p:cBhvr>
                                        <p:cTn id="25" dur="1000" fill="hold"/>
                                        <p:tgtEl>
                                          <p:spTgt spid="53256"/>
                                        </p:tgtEl>
                                        <p:attrNameLst>
                                          <p:attrName>ppt_h</p:attrName>
                                        </p:attrNameLst>
                                      </p:cBhvr>
                                      <p:tavLst>
                                        <p:tav tm="0">
                                          <p:val>
                                            <p:fltVal val="0"/>
                                          </p:val>
                                        </p:tav>
                                        <p:tav tm="100000">
                                          <p:val>
                                            <p:strVal val="#ppt_h"/>
                                          </p:val>
                                        </p:tav>
                                      </p:tavLst>
                                    </p:anim>
                                    <p:anim calcmode="lin" valueType="num">
                                      <p:cBhvr>
                                        <p:cTn id="26" dur="1000" fill="hold"/>
                                        <p:tgtEl>
                                          <p:spTgt spid="53256"/>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5325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53257"/>
                                        </p:tgtEl>
                                        <p:attrNameLst>
                                          <p:attrName>style.visibility</p:attrName>
                                        </p:attrNameLst>
                                      </p:cBhvr>
                                      <p:to>
                                        <p:strVal val="visible"/>
                                      </p:to>
                                    </p:set>
                                    <p:animEffect transition="in" filter="randombar(horizontal)">
                                      <p:cBhvr>
                                        <p:cTn id="32" dur="500"/>
                                        <p:tgtEl>
                                          <p:spTgt spid="5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P spid="53254" grpId="0"/>
      <p:bldP spid="5325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a:extLst>
              <a:ext uri="{FF2B5EF4-FFF2-40B4-BE49-F238E27FC236}">
                <a16:creationId xmlns:a16="http://schemas.microsoft.com/office/drawing/2014/main" id="{E9027209-9894-4AD5-BEBD-15BD7816D7E4}"/>
              </a:ext>
            </a:extLst>
          </p:cNvPr>
          <p:cNvSpPr txBox="1">
            <a:spLocks noChangeArrowheads="1"/>
          </p:cNvSpPr>
          <p:nvPr/>
        </p:nvSpPr>
        <p:spPr bwMode="auto">
          <a:xfrm>
            <a:off x="1763713" y="0"/>
            <a:ext cx="7380287"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dirty="0">
                <a:solidFill>
                  <a:srgbClr val="33CC33"/>
                </a:solidFill>
                <a:effectLst>
                  <a:outerShdw blurRad="38100" dist="38100" dir="2700000" algn="tl">
                    <a:srgbClr val="000000"/>
                  </a:outerShdw>
                </a:effectLst>
              </a:rPr>
              <a:t>LITERATURA: </a:t>
            </a:r>
          </a:p>
          <a:p>
            <a:pPr>
              <a:spcBef>
                <a:spcPct val="50000"/>
              </a:spcBef>
              <a:defRPr/>
            </a:pPr>
            <a:r>
              <a:rPr lang="sl-SI" b="1" i="1" dirty="0">
                <a:effectLst>
                  <a:outerShdw blurRad="38100" dist="38100" dir="2700000" algn="tl">
                    <a:srgbClr val="000000"/>
                  </a:outerShdw>
                </a:effectLst>
              </a:rPr>
              <a:t>Leonardo da Vinci. </a:t>
            </a:r>
            <a:r>
              <a:rPr lang="sl-SI" b="1" dirty="0">
                <a:effectLst>
                  <a:outerShdw blurRad="38100" dist="38100" dir="2700000" algn="tl">
                    <a:srgbClr val="000000"/>
                  </a:outerShdw>
                </a:effectLst>
              </a:rPr>
              <a:t>Pridobljeno 4. 10. 2011 s spletne strani: http://sl.wikipedia.org/wiki/Leonardo_da_Vinci</a:t>
            </a:r>
          </a:p>
          <a:p>
            <a:pPr>
              <a:spcBef>
                <a:spcPct val="50000"/>
              </a:spcBef>
              <a:defRPr/>
            </a:pPr>
            <a:r>
              <a:rPr lang="sl-SI" b="1" dirty="0">
                <a:effectLst>
                  <a:outerShdw blurRad="38100" dist="38100" dir="2700000" algn="tl">
                    <a:srgbClr val="000000"/>
                  </a:outerShdw>
                </a:effectLst>
              </a:rPr>
              <a:t>Mirjanič, A. et. al. </a:t>
            </a:r>
            <a:r>
              <a:rPr lang="sl-SI" b="1" i="1" dirty="0">
                <a:effectLst>
                  <a:outerShdw blurRad="38100" dist="38100" dir="2700000" algn="tl">
                    <a:srgbClr val="000000"/>
                  </a:outerShdw>
                </a:effectLst>
              </a:rPr>
              <a:t>Raziskujem preteklost 8: učbenik za 8. razred osnovne šole</a:t>
            </a:r>
            <a:r>
              <a:rPr lang="sl-SI" b="1" dirty="0">
                <a:effectLst>
                  <a:outerShdw blurRad="38100" dist="38100" dir="2700000" algn="tl">
                    <a:srgbClr val="000000"/>
                  </a:outerShdw>
                </a:effectLst>
              </a:rPr>
              <a:t>. 1. izd. Ljubljana</a:t>
            </a:r>
            <a:r>
              <a:rPr lang="sl-SI" b="1">
                <a:effectLst>
                  <a:outerShdw blurRad="38100" dist="38100" dir="2700000" algn="tl">
                    <a:srgbClr val="000000"/>
                  </a:outerShdw>
                </a:effectLst>
              </a:rPr>
              <a:t>: Rokus, 2006</a:t>
            </a:r>
            <a:r>
              <a:rPr lang="sl-SI" b="1" dirty="0">
                <a:effectLst>
                  <a:outerShdw blurRad="38100" dist="38100" dir="2700000" algn="tl">
                    <a:srgbClr val="000000"/>
                  </a:outerShdw>
                </a:effectLst>
              </a:rPr>
              <a:t>.</a:t>
            </a:r>
          </a:p>
        </p:txBody>
      </p:sp>
      <p:sp>
        <p:nvSpPr>
          <p:cNvPr id="54278" name="AutoShape 6">
            <a:extLst>
              <a:ext uri="{FF2B5EF4-FFF2-40B4-BE49-F238E27FC236}">
                <a16:creationId xmlns:a16="http://schemas.microsoft.com/office/drawing/2014/main" id="{058311E3-CED9-445F-B73F-CF3CFD732C8A}"/>
              </a:ext>
            </a:extLst>
          </p:cNvPr>
          <p:cNvSpPr>
            <a:spLocks noChangeArrowheads="1"/>
          </p:cNvSpPr>
          <p:nvPr/>
        </p:nvSpPr>
        <p:spPr bwMode="auto">
          <a:xfrm>
            <a:off x="539750" y="3357563"/>
            <a:ext cx="3240088" cy="2808287"/>
          </a:xfrm>
          <a:prstGeom prst="smileyFace">
            <a:avLst>
              <a:gd name="adj" fmla="val 4653"/>
            </a:avLst>
          </a:prstGeom>
          <a:solidFill>
            <a:srgbClr val="003300"/>
          </a:solidFill>
          <a:ln w="47625">
            <a:solidFill>
              <a:srgbClr val="33CC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sl-SI" sz="240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 to="" calcmode="lin" valueType="num">
                                      <p:cBhvr>
                                        <p:cTn id="7" dur="1" fill="hold"/>
                                        <p:tgtEl>
                                          <p:spTgt spid="5427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8"/>
                                        </p:tgtEl>
                                        <p:attrNameLst>
                                          <p:attrName>style.visibility</p:attrName>
                                        </p:attrNameLst>
                                      </p:cBhvr>
                                      <p:to>
                                        <p:strVal val="visible"/>
                                      </p:to>
                                    </p:set>
                                    <p:animEffect transition="in" filter="blinds(horizontal)">
                                      <p:cBhvr>
                                        <p:cTn id="12" dur="500"/>
                                        <p:tgtEl>
                                          <p:spTgt spid="54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a:extLst>
              <a:ext uri="{FF2B5EF4-FFF2-40B4-BE49-F238E27FC236}">
                <a16:creationId xmlns:a16="http://schemas.microsoft.com/office/drawing/2014/main" id="{06A2EBD8-0959-4149-ADD3-0D9369E3E2B9}"/>
              </a:ext>
            </a:extLst>
          </p:cNvPr>
          <p:cNvSpPr txBox="1">
            <a:spLocks noChangeArrowheads="1"/>
          </p:cNvSpPr>
          <p:nvPr/>
        </p:nvSpPr>
        <p:spPr bwMode="auto">
          <a:xfrm>
            <a:off x="1692275" y="0"/>
            <a:ext cx="86423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sl-SI" sz="4800" b="1">
                <a:solidFill>
                  <a:srgbClr val="339933"/>
                </a:solidFill>
                <a:effectLst>
                  <a:outerShdw blurRad="38100" dist="38100" dir="2700000" algn="tl">
                    <a:srgbClr val="000000"/>
                  </a:outerShdw>
                </a:effectLst>
                <a:latin typeface="Copperplate Gothic Bold" pitchFamily="34" charset="0"/>
              </a:rPr>
              <a:t>LEOARDO  DA  VINCI</a:t>
            </a:r>
          </a:p>
        </p:txBody>
      </p:sp>
      <p:sp>
        <p:nvSpPr>
          <p:cNvPr id="29702" name="Rectangle 6">
            <a:extLst>
              <a:ext uri="{FF2B5EF4-FFF2-40B4-BE49-F238E27FC236}">
                <a16:creationId xmlns:a16="http://schemas.microsoft.com/office/drawing/2014/main" id="{22C1FEE4-CD3B-4CF3-ABA1-8A489A5CF731}"/>
              </a:ext>
            </a:extLst>
          </p:cNvPr>
          <p:cNvSpPr>
            <a:spLocks noChangeArrowheads="1"/>
          </p:cNvSpPr>
          <p:nvPr/>
        </p:nvSpPr>
        <p:spPr bwMode="auto">
          <a:xfrm>
            <a:off x="1692275" y="765175"/>
            <a:ext cx="7451725"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solidFill>
                  <a:srgbClr val="339933"/>
                </a:solidFill>
                <a:effectLst>
                  <a:outerShdw blurRad="38100" dist="38100" dir="2700000" algn="tl">
                    <a:srgbClr val="000000"/>
                  </a:outerShdw>
                </a:effectLst>
                <a:latin typeface="Copperplate Gothic Bold" pitchFamily="34" charset="0"/>
              </a:rPr>
              <a:t>(15. april 1452 – Vinci, Toskana –</a:t>
            </a:r>
          </a:p>
          <a:p>
            <a:pPr>
              <a:spcBef>
                <a:spcPct val="50000"/>
              </a:spcBef>
              <a:defRPr/>
            </a:pPr>
            <a:r>
              <a:rPr lang="sl-SI" b="1">
                <a:solidFill>
                  <a:srgbClr val="339933"/>
                </a:solidFill>
                <a:effectLst>
                  <a:outerShdw blurRad="38100" dist="38100" dir="2700000" algn="tl">
                    <a:srgbClr val="000000"/>
                  </a:outerShdw>
                </a:effectLst>
                <a:latin typeface="Copperplate Gothic Bold" pitchFamily="34" charset="0"/>
              </a:rPr>
              <a:t> 2. maj 1519, Cloux, Francija)</a:t>
            </a:r>
          </a:p>
        </p:txBody>
      </p:sp>
      <p:sp>
        <p:nvSpPr>
          <p:cNvPr id="29703" name="Text Box 7">
            <a:extLst>
              <a:ext uri="{FF2B5EF4-FFF2-40B4-BE49-F238E27FC236}">
                <a16:creationId xmlns:a16="http://schemas.microsoft.com/office/drawing/2014/main" id="{5710BC5B-F2C5-4DEF-AACE-AE24A26F01B9}"/>
              </a:ext>
            </a:extLst>
          </p:cNvPr>
          <p:cNvSpPr txBox="1">
            <a:spLocks noChangeArrowheads="1"/>
          </p:cNvSpPr>
          <p:nvPr/>
        </p:nvSpPr>
        <p:spPr bwMode="auto">
          <a:xfrm>
            <a:off x="250825" y="1844675"/>
            <a:ext cx="87137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spcBef>
                <a:spcPct val="50000"/>
              </a:spcBef>
              <a:defRPr/>
            </a:pPr>
            <a:r>
              <a:rPr lang="sl-SI" b="1">
                <a:effectLst>
                  <a:outerShdw blurRad="38100" dist="38100" dir="2700000" algn="tl">
                    <a:srgbClr val="000000"/>
                  </a:outerShdw>
                </a:effectLst>
              </a:rPr>
              <a:t>Leonardo da Vinci, italijanski renesančni arhitekt, izumitelj, inženir, kipar in slikar.</a:t>
            </a:r>
          </a:p>
        </p:txBody>
      </p:sp>
      <p:pic>
        <p:nvPicPr>
          <p:cNvPr id="29705" name="Picture 9" descr="p17">
            <a:extLst>
              <a:ext uri="{FF2B5EF4-FFF2-40B4-BE49-F238E27FC236}">
                <a16:creationId xmlns:a16="http://schemas.microsoft.com/office/drawing/2014/main" id="{A421E09A-227A-47ED-8A56-5543845DBD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2708275"/>
            <a:ext cx="252412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8" name="Text Box 12">
            <a:extLst>
              <a:ext uri="{FF2B5EF4-FFF2-40B4-BE49-F238E27FC236}">
                <a16:creationId xmlns:a16="http://schemas.microsoft.com/office/drawing/2014/main" id="{366FA092-D53D-4D1F-891C-F19961F6F2A1}"/>
              </a:ext>
            </a:extLst>
          </p:cNvPr>
          <p:cNvSpPr txBox="1">
            <a:spLocks noChangeArrowheads="1"/>
          </p:cNvSpPr>
          <p:nvPr/>
        </p:nvSpPr>
        <p:spPr bwMode="auto">
          <a:xfrm>
            <a:off x="6588125" y="4221163"/>
            <a:ext cx="16557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solidFill>
                  <a:srgbClr val="33CC33"/>
                </a:solidFill>
              </a:rPr>
              <a:t>Leonardo da Vinci</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additive="base">
                                        <p:cTn id="7" dur="500" fill="hold"/>
                                        <p:tgtEl>
                                          <p:spTgt spid="29700"/>
                                        </p:tgtEl>
                                        <p:attrNameLst>
                                          <p:attrName>ppt_x</p:attrName>
                                        </p:attrNameLst>
                                      </p:cBhvr>
                                      <p:tavLst>
                                        <p:tav tm="0">
                                          <p:val>
                                            <p:strVal val="#ppt_x"/>
                                          </p:val>
                                        </p:tav>
                                        <p:tav tm="100000">
                                          <p:val>
                                            <p:strVal val="#ppt_x"/>
                                          </p:val>
                                        </p:tav>
                                      </p:tavLst>
                                    </p:anim>
                                    <p:anim calcmode="lin" valueType="num">
                                      <p:cBhvr additive="base">
                                        <p:cTn id="8"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9702"/>
                                        </p:tgtEl>
                                        <p:attrNameLst>
                                          <p:attrName>style.visibility</p:attrName>
                                        </p:attrNameLst>
                                      </p:cBhvr>
                                      <p:to>
                                        <p:strVal val="visible"/>
                                      </p:to>
                                    </p:set>
                                    <p:animEffect transition="in" filter="box(in)">
                                      <p:cBhvr>
                                        <p:cTn id="13" dur="500"/>
                                        <p:tgtEl>
                                          <p:spTgt spid="297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29703"/>
                                        </p:tgtEl>
                                        <p:attrNameLst>
                                          <p:attrName>style.visibility</p:attrName>
                                        </p:attrNameLst>
                                      </p:cBhvr>
                                      <p:to>
                                        <p:strVal val="visible"/>
                                      </p:to>
                                    </p:set>
                                    <p:animEffect transition="in" filter="diamond(in)">
                                      <p:cBhvr>
                                        <p:cTn id="18" dur="1000"/>
                                        <p:tgtEl>
                                          <p:spTgt spid="2970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29705"/>
                                        </p:tgtEl>
                                        <p:attrNameLst>
                                          <p:attrName>style.visibility</p:attrName>
                                        </p:attrNameLst>
                                      </p:cBhvr>
                                      <p:to>
                                        <p:strVal val="visible"/>
                                      </p:to>
                                    </p:set>
                                    <p:animEffect transition="in" filter="checkerboard(across)">
                                      <p:cBhvr>
                                        <p:cTn id="23" dur="500"/>
                                        <p:tgtEl>
                                          <p:spTgt spid="2970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29708"/>
                                        </p:tgtEl>
                                        <p:attrNameLst>
                                          <p:attrName>style.visibility</p:attrName>
                                        </p:attrNameLst>
                                      </p:cBhvr>
                                      <p:to>
                                        <p:strVal val="visible"/>
                                      </p:to>
                                    </p:set>
                                    <p:animEffect transition="in" filter="slide(fromBottom)">
                                      <p:cBhvr>
                                        <p:cTn id="28" dur="500"/>
                                        <p:tgtEl>
                                          <p:spTgt spid="29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2" grpId="0"/>
      <p:bldP spid="29703" grpId="0"/>
      <p:bldP spid="297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a:extLst>
              <a:ext uri="{FF2B5EF4-FFF2-40B4-BE49-F238E27FC236}">
                <a16:creationId xmlns:a16="http://schemas.microsoft.com/office/drawing/2014/main" id="{266B70F8-A94A-44A4-91FB-EC3909BC4E9A}"/>
              </a:ext>
            </a:extLst>
          </p:cNvPr>
          <p:cNvSpPr>
            <a:spLocks noChangeArrowheads="1"/>
          </p:cNvSpPr>
          <p:nvPr/>
        </p:nvSpPr>
        <p:spPr bwMode="auto">
          <a:xfrm>
            <a:off x="1763713" y="333375"/>
            <a:ext cx="71564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sl-SI" sz="4800" b="1">
                <a:solidFill>
                  <a:srgbClr val="339933"/>
                </a:solidFill>
                <a:effectLst>
                  <a:outerShdw blurRad="38100" dist="38100" dir="2700000" algn="tl">
                    <a:srgbClr val="000000"/>
                  </a:outerShdw>
                </a:effectLst>
                <a:latin typeface="Copperplate Gothic Bold" pitchFamily="34" charset="0"/>
              </a:rPr>
              <a:t>LEOARDO  DA  VINCI</a:t>
            </a:r>
          </a:p>
        </p:txBody>
      </p:sp>
      <p:sp>
        <p:nvSpPr>
          <p:cNvPr id="34822" name="Text Box 6">
            <a:extLst>
              <a:ext uri="{FF2B5EF4-FFF2-40B4-BE49-F238E27FC236}">
                <a16:creationId xmlns:a16="http://schemas.microsoft.com/office/drawing/2014/main" id="{6EDD8AA4-41BB-4AC1-8465-567B142C0BE3}"/>
              </a:ext>
            </a:extLst>
          </p:cNvPr>
          <p:cNvSpPr txBox="1">
            <a:spLocks noChangeArrowheads="1"/>
          </p:cNvSpPr>
          <p:nvPr/>
        </p:nvSpPr>
        <p:spPr bwMode="auto">
          <a:xfrm>
            <a:off x="395288" y="1557338"/>
            <a:ext cx="84978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effectLst>
                  <a:outerShdw blurRad="38100" dist="38100" dir="2700000" algn="tl">
                    <a:srgbClr val="000000"/>
                  </a:outerShdw>
                </a:effectLst>
              </a:rPr>
              <a:t>Zaradi vsestranske nadarjenosti ga opisujejo kot genija. Znan je po svojih slikarskih mojstrovinah, obenem pa tudi po številnih izumih, a jih za časa življenja ni objavil. Poleg tega je tvorno prispeval k raziskavam na področjih anatomije, astronomije in gradbeništva.</a:t>
            </a:r>
          </a:p>
        </p:txBody>
      </p:sp>
      <p:pic>
        <p:nvPicPr>
          <p:cNvPr id="34823" name="Picture 7" descr="Leonardo-Da-Vinci">
            <a:extLst>
              <a:ext uri="{FF2B5EF4-FFF2-40B4-BE49-F238E27FC236}">
                <a16:creationId xmlns:a16="http://schemas.microsoft.com/office/drawing/2014/main" id="{4215CA8C-35B6-4650-B5F0-7A34DE529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3284538"/>
            <a:ext cx="2730500"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4" name="Text Box 8">
            <a:extLst>
              <a:ext uri="{FF2B5EF4-FFF2-40B4-BE49-F238E27FC236}">
                <a16:creationId xmlns:a16="http://schemas.microsoft.com/office/drawing/2014/main" id="{765EBCF4-C3DD-4CAF-9D31-D59573D28915}"/>
              </a:ext>
            </a:extLst>
          </p:cNvPr>
          <p:cNvSpPr txBox="1">
            <a:spLocks noChangeArrowheads="1"/>
          </p:cNvSpPr>
          <p:nvPr/>
        </p:nvSpPr>
        <p:spPr bwMode="auto">
          <a:xfrm>
            <a:off x="7488238" y="4005263"/>
            <a:ext cx="16557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solidFill>
                  <a:srgbClr val="33CC33"/>
                </a:solidFill>
              </a:rPr>
              <a:t>Leonardo da Vinci</a:t>
            </a:r>
          </a:p>
        </p:txBody>
      </p:sp>
      <p:pic>
        <p:nvPicPr>
          <p:cNvPr id="34825" name="Picture 9" descr="leonardo_da_vinci">
            <a:extLst>
              <a:ext uri="{FF2B5EF4-FFF2-40B4-BE49-F238E27FC236}">
                <a16:creationId xmlns:a16="http://schemas.microsoft.com/office/drawing/2014/main" id="{CC00FCC6-E540-46FE-9F69-B6937D5D27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4149725"/>
            <a:ext cx="2879725"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blinds(horizontal)">
                                      <p:cBhvr>
                                        <p:cTn id="7" dur="500"/>
                                        <p:tgtEl>
                                          <p:spTgt spid="348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4822"/>
                                        </p:tgtEl>
                                        <p:attrNameLst>
                                          <p:attrName>style.visibility</p:attrName>
                                        </p:attrNameLst>
                                      </p:cBhvr>
                                      <p:to>
                                        <p:strVal val="visible"/>
                                      </p:to>
                                    </p:set>
                                    <p:animEffect transition="in" filter="strips(downLeft)">
                                      <p:cBhvr>
                                        <p:cTn id="12" dur="500"/>
                                        <p:tgtEl>
                                          <p:spTgt spid="348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4823"/>
                                        </p:tgtEl>
                                        <p:attrNameLst>
                                          <p:attrName>style.visibility</p:attrName>
                                        </p:attrNameLst>
                                      </p:cBhvr>
                                      <p:to>
                                        <p:strVal val="visible"/>
                                      </p:to>
                                    </p:set>
                                    <p:animEffect transition="in" filter="slide(fromBottom)">
                                      <p:cBhvr>
                                        <p:cTn id="17" dur="500"/>
                                        <p:tgtEl>
                                          <p:spTgt spid="348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4824"/>
                                        </p:tgtEl>
                                        <p:attrNameLst>
                                          <p:attrName>style.visibility</p:attrName>
                                        </p:attrNameLst>
                                      </p:cBhvr>
                                      <p:to>
                                        <p:strVal val="visible"/>
                                      </p:to>
                                    </p:set>
                                    <p:animEffect transition="in" filter="slide(fromBottom)">
                                      <p:cBhvr>
                                        <p:cTn id="22" dur="500"/>
                                        <p:tgtEl>
                                          <p:spTgt spid="348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nodeType="clickEffect">
                                  <p:stCondLst>
                                    <p:cond delay="0"/>
                                  </p:stCondLst>
                                  <p:childTnLst>
                                    <p:set>
                                      <p:cBhvr>
                                        <p:cTn id="26" dur="1" fill="hold">
                                          <p:stCondLst>
                                            <p:cond delay="0"/>
                                          </p:stCondLst>
                                        </p:cTn>
                                        <p:tgtEl>
                                          <p:spTgt spid="34825"/>
                                        </p:tgtEl>
                                        <p:attrNameLst>
                                          <p:attrName>style.visibility</p:attrName>
                                        </p:attrNameLst>
                                      </p:cBhvr>
                                      <p:to>
                                        <p:strVal val="visible"/>
                                      </p:to>
                                    </p:set>
                                    <p:anim to="" calcmode="lin" valueType="num">
                                      <p:cBhvr>
                                        <p:cTn id="27" dur="1" fill="hold"/>
                                        <p:tgtEl>
                                          <p:spTgt spid="3482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p:bldP spid="348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EDCDB283-D59E-4CD2-ABDA-A8A4538096F1}"/>
              </a:ext>
            </a:extLst>
          </p:cNvPr>
          <p:cNvSpPr txBox="1">
            <a:spLocks noChangeArrowheads="1"/>
          </p:cNvSpPr>
          <p:nvPr/>
        </p:nvSpPr>
        <p:spPr bwMode="auto">
          <a:xfrm>
            <a:off x="1763713" y="0"/>
            <a:ext cx="7380287"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6600" b="1">
                <a:solidFill>
                  <a:srgbClr val="339933"/>
                </a:solidFill>
                <a:effectLst>
                  <a:outerShdw blurRad="38100" dist="38100" dir="2700000" algn="tl">
                    <a:srgbClr val="000000"/>
                  </a:outerShdw>
                </a:effectLst>
                <a:latin typeface="Imprint MT Shadow" pitchFamily="82" charset="0"/>
              </a:rPr>
              <a:t>I.</a:t>
            </a:r>
            <a:r>
              <a:rPr lang="sl-SI" sz="4800" b="1">
                <a:solidFill>
                  <a:srgbClr val="339933"/>
                </a:solidFill>
                <a:effectLst>
                  <a:outerShdw blurRad="38100" dist="38100" dir="2700000" algn="tl">
                    <a:srgbClr val="000000"/>
                  </a:outerShdw>
                </a:effectLst>
                <a:latin typeface="Imprint MT Shadow" pitchFamily="82" charset="0"/>
              </a:rPr>
              <a:t>  </a:t>
            </a:r>
            <a:r>
              <a:rPr lang="sl-SI" sz="4800" b="1">
                <a:solidFill>
                  <a:srgbClr val="339933"/>
                </a:solidFill>
                <a:effectLst>
                  <a:outerShdw blurRad="38100" dist="38100" dir="2700000" algn="tl">
                    <a:srgbClr val="000000"/>
                  </a:outerShdw>
                </a:effectLst>
                <a:latin typeface="Copperplate Gothic Bold" pitchFamily="34" charset="0"/>
              </a:rPr>
              <a:t>ŽIVLJENJE</a:t>
            </a:r>
            <a:endParaRPr lang="sl-SI" sz="4800" b="1">
              <a:solidFill>
                <a:srgbClr val="339933"/>
              </a:solidFill>
              <a:effectLst>
                <a:outerShdw blurRad="38100" dist="38100" dir="2700000" algn="tl">
                  <a:srgbClr val="000000"/>
                </a:outerShdw>
              </a:effectLst>
              <a:latin typeface="Imprint MT Shadow" pitchFamily="82" charset="0"/>
            </a:endParaRPr>
          </a:p>
        </p:txBody>
      </p:sp>
      <p:sp>
        <p:nvSpPr>
          <p:cNvPr id="35845" name="Text Box 5">
            <a:extLst>
              <a:ext uri="{FF2B5EF4-FFF2-40B4-BE49-F238E27FC236}">
                <a16:creationId xmlns:a16="http://schemas.microsoft.com/office/drawing/2014/main" id="{BB4A682C-DF78-4B13-B9C9-1B072789C558}"/>
              </a:ext>
            </a:extLst>
          </p:cNvPr>
          <p:cNvSpPr txBox="1">
            <a:spLocks noChangeArrowheads="1"/>
          </p:cNvSpPr>
          <p:nvPr/>
        </p:nvSpPr>
        <p:spPr bwMode="auto">
          <a:xfrm>
            <a:off x="179388" y="1412875"/>
            <a:ext cx="8964612"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1.</a:t>
            </a:r>
            <a:r>
              <a:rPr lang="sl-SI" b="1">
                <a:effectLst>
                  <a:outerShdw blurRad="38100" dist="38100" dir="2700000" algn="tl">
                    <a:srgbClr val="000000"/>
                  </a:outerShdw>
                </a:effectLst>
              </a:rPr>
              <a:t> Leonardo se je rodil v vasici Anciato blizu Vincija v Toskani (današnja Italija).</a:t>
            </a:r>
            <a:endParaRPr lang="sl-SI" sz="3200" b="1">
              <a:effectLst>
                <a:outerShdw blurRad="38100" dist="38100" dir="2700000" algn="tl">
                  <a:srgbClr val="000000"/>
                </a:outerShdw>
              </a:effectLst>
            </a:endParaRPr>
          </a:p>
        </p:txBody>
      </p:sp>
      <p:sp>
        <p:nvSpPr>
          <p:cNvPr id="35847" name="Text Box 7">
            <a:extLst>
              <a:ext uri="{FF2B5EF4-FFF2-40B4-BE49-F238E27FC236}">
                <a16:creationId xmlns:a16="http://schemas.microsoft.com/office/drawing/2014/main" id="{CDC6BA27-4ED9-47E3-99F6-02EF3D502589}"/>
              </a:ext>
            </a:extLst>
          </p:cNvPr>
          <p:cNvSpPr txBox="1">
            <a:spLocks noChangeArrowheads="1"/>
          </p:cNvSpPr>
          <p:nvPr/>
        </p:nvSpPr>
        <p:spPr bwMode="auto">
          <a:xfrm>
            <a:off x="250825" y="2276475"/>
            <a:ext cx="8893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effectLst>
                  <a:outerShdw blurRad="38100" dist="38100" dir="2700000" algn="tl">
                    <a:srgbClr val="000000"/>
                  </a:outerShdw>
                </a:effectLst>
              </a:rPr>
              <a:t>Njegov oče </a:t>
            </a:r>
            <a:r>
              <a:rPr lang="sl-SI" b="1" i="1">
                <a:solidFill>
                  <a:srgbClr val="33CC33"/>
                </a:solidFill>
                <a:effectLst>
                  <a:outerShdw blurRad="38100" dist="38100" dir="2700000" algn="tl">
                    <a:srgbClr val="000000"/>
                  </a:outerShdw>
                </a:effectLst>
              </a:rPr>
              <a:t>SER PIERO DA VINCI</a:t>
            </a:r>
            <a:r>
              <a:rPr lang="sl-SI" b="1">
                <a:effectLst>
                  <a:outerShdw blurRad="38100" dist="38100" dir="2700000" algn="tl">
                    <a:srgbClr val="000000"/>
                  </a:outerShdw>
                </a:effectLst>
              </a:rPr>
              <a:t> je bil znan notar, mati </a:t>
            </a:r>
            <a:r>
              <a:rPr lang="sl-SI" b="1" i="1">
                <a:solidFill>
                  <a:srgbClr val="33CC33"/>
                </a:solidFill>
                <a:effectLst>
                  <a:outerShdw blurRad="38100" dist="38100" dir="2700000" algn="tl">
                    <a:srgbClr val="000000"/>
                  </a:outerShdw>
                </a:effectLst>
              </a:rPr>
              <a:t>CATERINA</a:t>
            </a:r>
            <a:r>
              <a:rPr lang="sl-SI" b="1">
                <a:effectLst>
                  <a:outerShdw blurRad="38100" dist="38100" dir="2700000" algn="tl">
                    <a:srgbClr val="000000"/>
                  </a:outerShdw>
                </a:effectLst>
              </a:rPr>
              <a:t> pa kmečko dekle.</a:t>
            </a:r>
          </a:p>
        </p:txBody>
      </p:sp>
      <p:sp>
        <p:nvSpPr>
          <p:cNvPr id="35848" name="Text Box 8">
            <a:extLst>
              <a:ext uri="{FF2B5EF4-FFF2-40B4-BE49-F238E27FC236}">
                <a16:creationId xmlns:a16="http://schemas.microsoft.com/office/drawing/2014/main" id="{948D8521-4881-4C61-B9CB-F760ED4BD512}"/>
              </a:ext>
            </a:extLst>
          </p:cNvPr>
          <p:cNvSpPr txBox="1">
            <a:spLocks noChangeArrowheads="1"/>
          </p:cNvSpPr>
          <p:nvPr/>
        </p:nvSpPr>
        <p:spPr bwMode="auto">
          <a:xfrm>
            <a:off x="179388" y="2997200"/>
            <a:ext cx="89646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effectLst>
                  <a:outerShdw blurRad="38100" dist="38100" dir="2700000" algn="tl">
                    <a:srgbClr val="000000"/>
                  </a:outerShdw>
                </a:effectLst>
              </a:rPr>
              <a:t>Leonardo je živel, preden se je v Evropi uveljavilo današnje poimenovanje oseb z imeni in priimki.</a:t>
            </a:r>
          </a:p>
        </p:txBody>
      </p:sp>
      <p:sp>
        <p:nvSpPr>
          <p:cNvPr id="35849" name="Text Box 9">
            <a:extLst>
              <a:ext uri="{FF2B5EF4-FFF2-40B4-BE49-F238E27FC236}">
                <a16:creationId xmlns:a16="http://schemas.microsoft.com/office/drawing/2014/main" id="{374E540A-CFDD-4554-9DAF-C71633203200}"/>
              </a:ext>
            </a:extLst>
          </p:cNvPr>
          <p:cNvSpPr txBox="1">
            <a:spLocks noChangeArrowheads="1"/>
          </p:cNvSpPr>
          <p:nvPr/>
        </p:nvSpPr>
        <p:spPr bwMode="auto">
          <a:xfrm>
            <a:off x="250825" y="3789363"/>
            <a:ext cx="8893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effectLst>
                  <a:outerShdw blurRad="38100" dist="38100" dir="2700000" algn="tl">
                    <a:srgbClr val="000000"/>
                  </a:outerShdw>
                </a:effectLst>
              </a:rPr>
              <a:t>Njegovo ime je bilo </a:t>
            </a:r>
            <a:r>
              <a:rPr lang="sl-SI" b="1" i="1">
                <a:solidFill>
                  <a:srgbClr val="33CC33"/>
                </a:solidFill>
                <a:effectLst>
                  <a:outerShdw blurRad="38100" dist="38100" dir="2700000" algn="tl">
                    <a:srgbClr val="000000"/>
                  </a:outerShdw>
                </a:effectLst>
              </a:rPr>
              <a:t>“LEONARDO DI SER PIERO DA VINCI”</a:t>
            </a:r>
            <a:r>
              <a:rPr lang="sl-SI" b="1" i="1">
                <a:effectLst>
                  <a:outerShdw blurRad="38100" dist="38100" dir="2700000" algn="tl">
                    <a:srgbClr val="000000"/>
                  </a:outerShdw>
                </a:effectLst>
              </a:rPr>
              <a:t>     </a:t>
            </a:r>
            <a:r>
              <a:rPr lang="sl-SI" b="1">
                <a:effectLst>
                  <a:outerShdw blurRad="38100" dist="38100" dir="2700000" algn="tl">
                    <a:srgbClr val="000000"/>
                  </a:outerShdw>
                </a:effectLst>
              </a:rPr>
              <a:t> (v prevodu </a:t>
            </a:r>
            <a:r>
              <a:rPr lang="sl-SI" b="1" i="1">
                <a:effectLst>
                  <a:outerShdw blurRad="38100" dist="38100" dir="2700000" algn="tl">
                    <a:srgbClr val="000000"/>
                  </a:outerShdw>
                </a:effectLst>
              </a:rPr>
              <a:t>“Leonardo, sin gospoda Piera iz Vincija”</a:t>
            </a:r>
            <a:r>
              <a:rPr lang="sl-SI" b="1">
                <a:effectLst>
                  <a:outerShdw blurRad="38100" dist="38100" dir="2700000" algn="tl">
                    <a:srgbClr val="000000"/>
                  </a:outerShdw>
                </a:effectLst>
              </a:rPr>
              <a:t>).</a:t>
            </a:r>
          </a:p>
        </p:txBody>
      </p:sp>
      <p:sp>
        <p:nvSpPr>
          <p:cNvPr id="35850" name="Text Box 10">
            <a:extLst>
              <a:ext uri="{FF2B5EF4-FFF2-40B4-BE49-F238E27FC236}">
                <a16:creationId xmlns:a16="http://schemas.microsoft.com/office/drawing/2014/main" id="{709C3D01-D27F-46E3-82DF-C0D34D34A32E}"/>
              </a:ext>
            </a:extLst>
          </p:cNvPr>
          <p:cNvSpPr txBox="1">
            <a:spLocks noChangeArrowheads="1"/>
          </p:cNvSpPr>
          <p:nvPr/>
        </p:nvSpPr>
        <p:spPr bwMode="auto">
          <a:xfrm>
            <a:off x="250825" y="4652963"/>
            <a:ext cx="88931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sl-SI" b="1">
                <a:effectLst>
                  <a:outerShdw blurRad="38100" dist="38100" dir="2700000" algn="tl">
                    <a:srgbClr val="000000"/>
                  </a:outerShdw>
                </a:effectLst>
              </a:rPr>
              <a:t>Očetovega imena najverjetneje ni uporabljal, ker je bil nezakonski otrok. </a:t>
            </a:r>
          </a:p>
        </p:txBody>
      </p:sp>
      <p:sp>
        <p:nvSpPr>
          <p:cNvPr id="35851" name="Text Box 11">
            <a:extLst>
              <a:ext uri="{FF2B5EF4-FFF2-40B4-BE49-F238E27FC236}">
                <a16:creationId xmlns:a16="http://schemas.microsoft.com/office/drawing/2014/main" id="{8798189C-3011-48B3-8A5F-2348167F0986}"/>
              </a:ext>
            </a:extLst>
          </p:cNvPr>
          <p:cNvSpPr txBox="1">
            <a:spLocks noChangeArrowheads="1"/>
          </p:cNvSpPr>
          <p:nvPr/>
        </p:nvSpPr>
        <p:spPr bwMode="auto">
          <a:xfrm>
            <a:off x="250825" y="5445125"/>
            <a:ext cx="9074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a:effectLst>
                  <a:outerShdw blurRad="38100" dist="38100" dir="2700000" algn="tl">
                    <a:srgbClr val="000000"/>
                  </a:outerShdw>
                </a:effectLst>
              </a:rPr>
              <a:t>Leonardo je otroštvo preživel v Vinciju z materjo, starimi starši, stricem, polsestrami in polbrati.</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wheel(4)">
                                      <p:cBhvr>
                                        <p:cTn id="7" dur="1000"/>
                                        <p:tgtEl>
                                          <p:spTgt spid="35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 calcmode="lin" valueType="num">
                                      <p:cBhvr>
                                        <p:cTn id="12" dur="500" fill="hold"/>
                                        <p:tgtEl>
                                          <p:spTgt spid="35845"/>
                                        </p:tgtEl>
                                        <p:attrNameLst>
                                          <p:attrName>ppt_w</p:attrName>
                                        </p:attrNameLst>
                                      </p:cBhvr>
                                      <p:tavLst>
                                        <p:tav tm="0">
                                          <p:val>
                                            <p:fltVal val="0"/>
                                          </p:val>
                                        </p:tav>
                                        <p:tav tm="100000">
                                          <p:val>
                                            <p:strVal val="#ppt_w"/>
                                          </p:val>
                                        </p:tav>
                                      </p:tavLst>
                                    </p:anim>
                                    <p:anim calcmode="lin" valueType="num">
                                      <p:cBhvr>
                                        <p:cTn id="13" dur="500" fill="hold"/>
                                        <p:tgtEl>
                                          <p:spTgt spid="35845"/>
                                        </p:tgtEl>
                                        <p:attrNameLst>
                                          <p:attrName>ppt_h</p:attrName>
                                        </p:attrNameLst>
                                      </p:cBhvr>
                                      <p:tavLst>
                                        <p:tav tm="0">
                                          <p:val>
                                            <p:fltVal val="0"/>
                                          </p:val>
                                        </p:tav>
                                        <p:tav tm="100000">
                                          <p:val>
                                            <p:strVal val="#ppt_h"/>
                                          </p:val>
                                        </p:tav>
                                      </p:tavLst>
                                    </p:anim>
                                    <p:animEffect transition="in" filter="fade">
                                      <p:cBhvr>
                                        <p:cTn id="14" dur="500"/>
                                        <p:tgtEl>
                                          <p:spTgt spid="3584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5847"/>
                                        </p:tgtEl>
                                        <p:attrNameLst>
                                          <p:attrName>style.visibility</p:attrName>
                                        </p:attrNameLst>
                                      </p:cBhvr>
                                      <p:to>
                                        <p:strVal val="visible"/>
                                      </p:to>
                                    </p:set>
                                    <p:anim calcmode="lin" valueType="num">
                                      <p:cBhvr>
                                        <p:cTn id="19" dur="500" fill="hold"/>
                                        <p:tgtEl>
                                          <p:spTgt spid="35847"/>
                                        </p:tgtEl>
                                        <p:attrNameLst>
                                          <p:attrName>ppt_w</p:attrName>
                                        </p:attrNameLst>
                                      </p:cBhvr>
                                      <p:tavLst>
                                        <p:tav tm="0">
                                          <p:val>
                                            <p:fltVal val="0"/>
                                          </p:val>
                                        </p:tav>
                                        <p:tav tm="100000">
                                          <p:val>
                                            <p:strVal val="#ppt_w"/>
                                          </p:val>
                                        </p:tav>
                                      </p:tavLst>
                                    </p:anim>
                                    <p:anim calcmode="lin" valueType="num">
                                      <p:cBhvr>
                                        <p:cTn id="20" dur="500" fill="hold"/>
                                        <p:tgtEl>
                                          <p:spTgt spid="35847"/>
                                        </p:tgtEl>
                                        <p:attrNameLst>
                                          <p:attrName>ppt_h</p:attrName>
                                        </p:attrNameLst>
                                      </p:cBhvr>
                                      <p:tavLst>
                                        <p:tav tm="0">
                                          <p:val>
                                            <p:fltVal val="0"/>
                                          </p:val>
                                        </p:tav>
                                        <p:tav tm="100000">
                                          <p:val>
                                            <p:strVal val="#ppt_h"/>
                                          </p:val>
                                        </p:tav>
                                      </p:tavLst>
                                    </p:anim>
                                    <p:animEffect transition="in" filter="fade">
                                      <p:cBhvr>
                                        <p:cTn id="21" dur="500"/>
                                        <p:tgtEl>
                                          <p:spTgt spid="358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5848"/>
                                        </p:tgtEl>
                                        <p:attrNameLst>
                                          <p:attrName>style.visibility</p:attrName>
                                        </p:attrNameLst>
                                      </p:cBhvr>
                                      <p:to>
                                        <p:strVal val="visible"/>
                                      </p:to>
                                    </p:set>
                                    <p:anim calcmode="lin" valueType="num">
                                      <p:cBhvr>
                                        <p:cTn id="26" dur="500" fill="hold"/>
                                        <p:tgtEl>
                                          <p:spTgt spid="35848"/>
                                        </p:tgtEl>
                                        <p:attrNameLst>
                                          <p:attrName>ppt_w</p:attrName>
                                        </p:attrNameLst>
                                      </p:cBhvr>
                                      <p:tavLst>
                                        <p:tav tm="0">
                                          <p:val>
                                            <p:fltVal val="0"/>
                                          </p:val>
                                        </p:tav>
                                        <p:tav tm="100000">
                                          <p:val>
                                            <p:strVal val="#ppt_w"/>
                                          </p:val>
                                        </p:tav>
                                      </p:tavLst>
                                    </p:anim>
                                    <p:anim calcmode="lin" valueType="num">
                                      <p:cBhvr>
                                        <p:cTn id="27" dur="500" fill="hold"/>
                                        <p:tgtEl>
                                          <p:spTgt spid="35848"/>
                                        </p:tgtEl>
                                        <p:attrNameLst>
                                          <p:attrName>ppt_h</p:attrName>
                                        </p:attrNameLst>
                                      </p:cBhvr>
                                      <p:tavLst>
                                        <p:tav tm="0">
                                          <p:val>
                                            <p:fltVal val="0"/>
                                          </p:val>
                                        </p:tav>
                                        <p:tav tm="100000">
                                          <p:val>
                                            <p:strVal val="#ppt_h"/>
                                          </p:val>
                                        </p:tav>
                                      </p:tavLst>
                                    </p:anim>
                                    <p:animEffect transition="in" filter="fade">
                                      <p:cBhvr>
                                        <p:cTn id="28" dur="500"/>
                                        <p:tgtEl>
                                          <p:spTgt spid="3584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35849"/>
                                        </p:tgtEl>
                                        <p:attrNameLst>
                                          <p:attrName>style.visibility</p:attrName>
                                        </p:attrNameLst>
                                      </p:cBhvr>
                                      <p:to>
                                        <p:strVal val="visible"/>
                                      </p:to>
                                    </p:set>
                                    <p:anim calcmode="lin" valueType="num">
                                      <p:cBhvr>
                                        <p:cTn id="33" dur="500" fill="hold"/>
                                        <p:tgtEl>
                                          <p:spTgt spid="35849"/>
                                        </p:tgtEl>
                                        <p:attrNameLst>
                                          <p:attrName>ppt_w</p:attrName>
                                        </p:attrNameLst>
                                      </p:cBhvr>
                                      <p:tavLst>
                                        <p:tav tm="0">
                                          <p:val>
                                            <p:fltVal val="0"/>
                                          </p:val>
                                        </p:tav>
                                        <p:tav tm="100000">
                                          <p:val>
                                            <p:strVal val="#ppt_w"/>
                                          </p:val>
                                        </p:tav>
                                      </p:tavLst>
                                    </p:anim>
                                    <p:anim calcmode="lin" valueType="num">
                                      <p:cBhvr>
                                        <p:cTn id="34" dur="500" fill="hold"/>
                                        <p:tgtEl>
                                          <p:spTgt spid="35849"/>
                                        </p:tgtEl>
                                        <p:attrNameLst>
                                          <p:attrName>ppt_h</p:attrName>
                                        </p:attrNameLst>
                                      </p:cBhvr>
                                      <p:tavLst>
                                        <p:tav tm="0">
                                          <p:val>
                                            <p:fltVal val="0"/>
                                          </p:val>
                                        </p:tav>
                                        <p:tav tm="100000">
                                          <p:val>
                                            <p:strVal val="#ppt_h"/>
                                          </p:val>
                                        </p:tav>
                                      </p:tavLst>
                                    </p:anim>
                                    <p:animEffect transition="in" filter="fade">
                                      <p:cBhvr>
                                        <p:cTn id="35" dur="500"/>
                                        <p:tgtEl>
                                          <p:spTgt spid="358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0" fill="hold" grpId="0" nodeType="clickEffect">
                                  <p:stCondLst>
                                    <p:cond delay="0"/>
                                  </p:stCondLst>
                                  <p:childTnLst>
                                    <p:set>
                                      <p:cBhvr>
                                        <p:cTn id="39" dur="1" fill="hold">
                                          <p:stCondLst>
                                            <p:cond delay="0"/>
                                          </p:stCondLst>
                                        </p:cTn>
                                        <p:tgtEl>
                                          <p:spTgt spid="35850"/>
                                        </p:tgtEl>
                                        <p:attrNameLst>
                                          <p:attrName>style.visibility</p:attrName>
                                        </p:attrNameLst>
                                      </p:cBhvr>
                                      <p:to>
                                        <p:strVal val="visible"/>
                                      </p:to>
                                    </p:set>
                                    <p:anim calcmode="lin" valueType="num">
                                      <p:cBhvr>
                                        <p:cTn id="40" dur="500" fill="hold"/>
                                        <p:tgtEl>
                                          <p:spTgt spid="35850"/>
                                        </p:tgtEl>
                                        <p:attrNameLst>
                                          <p:attrName>ppt_w</p:attrName>
                                        </p:attrNameLst>
                                      </p:cBhvr>
                                      <p:tavLst>
                                        <p:tav tm="0">
                                          <p:val>
                                            <p:fltVal val="0"/>
                                          </p:val>
                                        </p:tav>
                                        <p:tav tm="100000">
                                          <p:val>
                                            <p:strVal val="#ppt_w"/>
                                          </p:val>
                                        </p:tav>
                                      </p:tavLst>
                                    </p:anim>
                                    <p:anim calcmode="lin" valueType="num">
                                      <p:cBhvr>
                                        <p:cTn id="41" dur="500" fill="hold"/>
                                        <p:tgtEl>
                                          <p:spTgt spid="35850"/>
                                        </p:tgtEl>
                                        <p:attrNameLst>
                                          <p:attrName>ppt_h</p:attrName>
                                        </p:attrNameLst>
                                      </p:cBhvr>
                                      <p:tavLst>
                                        <p:tav tm="0">
                                          <p:val>
                                            <p:fltVal val="0"/>
                                          </p:val>
                                        </p:tav>
                                        <p:tav tm="100000">
                                          <p:val>
                                            <p:strVal val="#ppt_h"/>
                                          </p:val>
                                        </p:tav>
                                      </p:tavLst>
                                    </p:anim>
                                    <p:animEffect transition="in" filter="fade">
                                      <p:cBhvr>
                                        <p:cTn id="42" dur="500"/>
                                        <p:tgtEl>
                                          <p:spTgt spid="358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35851"/>
                                        </p:tgtEl>
                                        <p:attrNameLst>
                                          <p:attrName>style.visibility</p:attrName>
                                        </p:attrNameLst>
                                      </p:cBhvr>
                                      <p:to>
                                        <p:strVal val="visible"/>
                                      </p:to>
                                    </p:set>
                                    <p:anim calcmode="lin" valueType="num">
                                      <p:cBhvr>
                                        <p:cTn id="47" dur="500" fill="hold"/>
                                        <p:tgtEl>
                                          <p:spTgt spid="35851"/>
                                        </p:tgtEl>
                                        <p:attrNameLst>
                                          <p:attrName>ppt_w</p:attrName>
                                        </p:attrNameLst>
                                      </p:cBhvr>
                                      <p:tavLst>
                                        <p:tav tm="0">
                                          <p:val>
                                            <p:fltVal val="0"/>
                                          </p:val>
                                        </p:tav>
                                        <p:tav tm="100000">
                                          <p:val>
                                            <p:strVal val="#ppt_w"/>
                                          </p:val>
                                        </p:tav>
                                      </p:tavLst>
                                    </p:anim>
                                    <p:anim calcmode="lin" valueType="num">
                                      <p:cBhvr>
                                        <p:cTn id="48" dur="500" fill="hold"/>
                                        <p:tgtEl>
                                          <p:spTgt spid="35851"/>
                                        </p:tgtEl>
                                        <p:attrNameLst>
                                          <p:attrName>ppt_h</p:attrName>
                                        </p:attrNameLst>
                                      </p:cBhvr>
                                      <p:tavLst>
                                        <p:tav tm="0">
                                          <p:val>
                                            <p:fltVal val="0"/>
                                          </p:val>
                                        </p:tav>
                                        <p:tav tm="100000">
                                          <p:val>
                                            <p:strVal val="#ppt_h"/>
                                          </p:val>
                                        </p:tav>
                                      </p:tavLst>
                                    </p:anim>
                                    <p:animEffect transition="in" filter="fade">
                                      <p:cBhvr>
                                        <p:cTn id="49" dur="5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7" grpId="0"/>
      <p:bldP spid="35848" grpId="0"/>
      <p:bldP spid="35849" grpId="0"/>
      <p:bldP spid="35850" grpId="0"/>
      <p:bldP spid="358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a:extLst>
              <a:ext uri="{FF2B5EF4-FFF2-40B4-BE49-F238E27FC236}">
                <a16:creationId xmlns:a16="http://schemas.microsoft.com/office/drawing/2014/main" id="{060A918E-D087-4745-AE4D-A77953E45F15}"/>
              </a:ext>
            </a:extLst>
          </p:cNvPr>
          <p:cNvSpPr txBox="1">
            <a:spLocks noChangeArrowheads="1"/>
          </p:cNvSpPr>
          <p:nvPr/>
        </p:nvSpPr>
        <p:spPr bwMode="auto">
          <a:xfrm>
            <a:off x="1692275" y="0"/>
            <a:ext cx="7451725" cy="203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2. </a:t>
            </a:r>
            <a:r>
              <a:rPr lang="sl-SI" b="1">
                <a:effectLst>
                  <a:outerShdw blurRad="38100" dist="38100" dir="2700000" algn="tl">
                    <a:srgbClr val="000000"/>
                  </a:outerShdw>
                </a:effectLst>
              </a:rPr>
              <a:t>Ser Pier je poskrbel, da se je Leonardo naučil brati in pisati, osnov latinske slovnice in matematike. Ko je bil star 10 let je odšel v Firence k očetu, kjer je postal vajenec pri slikarju </a:t>
            </a:r>
            <a:r>
              <a:rPr lang="sl-SI" b="1" i="1">
                <a:solidFill>
                  <a:srgbClr val="33CC33"/>
                </a:solidFill>
                <a:effectLst>
                  <a:outerShdw blurRad="38100" dist="38100" dir="2700000" algn="tl">
                    <a:srgbClr val="000000"/>
                  </a:outerShdw>
                </a:effectLst>
              </a:rPr>
              <a:t>ANDREU DEL VERROCHIU</a:t>
            </a:r>
            <a:r>
              <a:rPr lang="sl-SI" b="1">
                <a:effectLst>
                  <a:outerShdw blurRad="38100" dist="38100" dir="2700000" algn="tl">
                    <a:srgbClr val="000000"/>
                  </a:outerShdw>
                </a:effectLst>
              </a:rPr>
              <a:t>, saj je kazal nadarjenost že kot otrok.</a:t>
            </a:r>
            <a:endParaRPr lang="sl-SI" sz="3200" b="1">
              <a:solidFill>
                <a:srgbClr val="339933"/>
              </a:solidFill>
              <a:effectLst>
                <a:outerShdw blurRad="38100" dist="38100" dir="2700000" algn="tl">
                  <a:srgbClr val="000000"/>
                </a:outerShdw>
              </a:effectLst>
            </a:endParaRPr>
          </a:p>
        </p:txBody>
      </p:sp>
      <p:sp>
        <p:nvSpPr>
          <p:cNvPr id="38917" name="Text Box 5">
            <a:extLst>
              <a:ext uri="{FF2B5EF4-FFF2-40B4-BE49-F238E27FC236}">
                <a16:creationId xmlns:a16="http://schemas.microsoft.com/office/drawing/2014/main" id="{2BC7CEC8-D6C4-4B03-8BE9-9522CD17727F}"/>
              </a:ext>
            </a:extLst>
          </p:cNvPr>
          <p:cNvSpPr txBox="1">
            <a:spLocks noChangeArrowheads="1"/>
          </p:cNvSpPr>
          <p:nvPr/>
        </p:nvSpPr>
        <p:spPr bwMode="auto">
          <a:xfrm>
            <a:off x="3779838" y="2924175"/>
            <a:ext cx="5364162"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sl-SI" b="1">
                <a:effectLst>
                  <a:outerShdw blurRad="38100" dist="38100" dir="2700000" algn="tl">
                    <a:srgbClr val="000000"/>
                  </a:outerShdw>
                </a:effectLst>
              </a:rPr>
              <a:t>Kasneje je odprl tudi lastno slikarsko delavnico in njegovi vajenci so razširili, kar danes imenujemo </a:t>
            </a:r>
            <a:r>
              <a:rPr lang="sl-SI" b="1" i="1">
                <a:solidFill>
                  <a:srgbClr val="33CC33"/>
                </a:solidFill>
                <a:effectLst>
                  <a:outerShdw blurRad="38100" dist="38100" dir="2700000" algn="tl">
                    <a:srgbClr val="000000"/>
                  </a:outerShdw>
                </a:effectLst>
              </a:rPr>
              <a:t>LEONARDIZEM</a:t>
            </a:r>
            <a:r>
              <a:rPr lang="sl-SI" b="1" i="1">
                <a:effectLst>
                  <a:outerShdw blurRad="38100" dist="38100" dir="2700000" algn="tl">
                    <a:srgbClr val="000000"/>
                  </a:outerShdw>
                </a:effectLst>
              </a:rPr>
              <a:t>,</a:t>
            </a:r>
            <a:r>
              <a:rPr lang="sl-SI" b="1">
                <a:effectLst>
                  <a:outerShdw blurRad="38100" dist="38100" dir="2700000" algn="tl">
                    <a:srgbClr val="000000"/>
                  </a:outerShdw>
                </a:effectLst>
              </a:rPr>
              <a:t> ki je nadaljevalo Leonardovo načelo, da </a:t>
            </a:r>
            <a:r>
              <a:rPr lang="sl-SI" b="1" i="1">
                <a:effectLst>
                  <a:outerShdw blurRad="38100" dist="38100" dir="2700000" algn="tl">
                    <a:srgbClr val="000000"/>
                  </a:outerShdw>
                </a:effectLst>
              </a:rPr>
              <a:t>V NARAVI NI OSTRIH OBROB.</a:t>
            </a:r>
          </a:p>
        </p:txBody>
      </p:sp>
      <p:sp>
        <p:nvSpPr>
          <p:cNvPr id="38918" name="Text Box 6">
            <a:extLst>
              <a:ext uri="{FF2B5EF4-FFF2-40B4-BE49-F238E27FC236}">
                <a16:creationId xmlns:a16="http://schemas.microsoft.com/office/drawing/2014/main" id="{609E3AB7-6579-4926-ABA1-C5B904E98163}"/>
              </a:ext>
            </a:extLst>
          </p:cNvPr>
          <p:cNvSpPr txBox="1">
            <a:spLocks noChangeArrowheads="1"/>
          </p:cNvSpPr>
          <p:nvPr/>
        </p:nvSpPr>
        <p:spPr bwMode="auto">
          <a:xfrm>
            <a:off x="4500563" y="5949950"/>
            <a:ext cx="5292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solidFill>
                  <a:srgbClr val="33CC33"/>
                </a:solidFill>
                <a:effectLst>
                  <a:outerShdw blurRad="38100" dist="38100" dir="2700000" algn="tl">
                    <a:srgbClr val="000000"/>
                  </a:outerShdw>
                </a:effectLst>
              </a:rPr>
              <a:t>Vse življenje je bil vegetarjanec</a:t>
            </a:r>
            <a:r>
              <a:rPr lang="sl-SI" b="1" i="1">
                <a:effectLst>
                  <a:outerShdw blurRad="38100" dist="38100" dir="2700000" algn="tl">
                    <a:srgbClr val="000000"/>
                  </a:outerShdw>
                </a:effectLst>
              </a:rPr>
              <a:t>.</a:t>
            </a:r>
          </a:p>
        </p:txBody>
      </p:sp>
      <p:pic>
        <p:nvPicPr>
          <p:cNvPr id="38919" name="Picture 7" descr="andrea-del-verrocchio-1-sized">
            <a:extLst>
              <a:ext uri="{FF2B5EF4-FFF2-40B4-BE49-F238E27FC236}">
                <a16:creationId xmlns:a16="http://schemas.microsoft.com/office/drawing/2014/main" id="{413504A5-0321-421E-A5EB-0C11E68B0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349500"/>
            <a:ext cx="267335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 Box 8">
            <a:extLst>
              <a:ext uri="{FF2B5EF4-FFF2-40B4-BE49-F238E27FC236}">
                <a16:creationId xmlns:a16="http://schemas.microsoft.com/office/drawing/2014/main" id="{21E34D1A-F028-4B64-96CB-F11A1B029FA2}"/>
              </a:ext>
            </a:extLst>
          </p:cNvPr>
          <p:cNvSpPr txBox="1">
            <a:spLocks noChangeArrowheads="1"/>
          </p:cNvSpPr>
          <p:nvPr/>
        </p:nvSpPr>
        <p:spPr bwMode="auto">
          <a:xfrm>
            <a:off x="179388" y="6165850"/>
            <a:ext cx="3563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t>Andrea del Verrochio</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plus(in)">
                                      <p:cBhvr>
                                        <p:cTn id="7" dur="1000"/>
                                        <p:tgtEl>
                                          <p:spTgt spid="38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plus(in)">
                                      <p:cBhvr>
                                        <p:cTn id="12" dur="1000"/>
                                        <p:tgtEl>
                                          <p:spTgt spid="389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8918"/>
                                        </p:tgtEl>
                                        <p:attrNameLst>
                                          <p:attrName>style.visibility</p:attrName>
                                        </p:attrNameLst>
                                      </p:cBhvr>
                                      <p:to>
                                        <p:strVal val="visible"/>
                                      </p:to>
                                    </p:set>
                                    <p:animEffect transition="in" filter="strips(downLeft)">
                                      <p:cBhvr>
                                        <p:cTn id="17" dur="1000"/>
                                        <p:tgtEl>
                                          <p:spTgt spid="3891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8919"/>
                                        </p:tgtEl>
                                        <p:attrNameLst>
                                          <p:attrName>style.visibility</p:attrName>
                                        </p:attrNameLst>
                                      </p:cBhvr>
                                      <p:to>
                                        <p:strVal val="visible"/>
                                      </p:to>
                                    </p:set>
                                    <p:anim to="" calcmode="lin" valueType="num">
                                      <p:cBhvr>
                                        <p:cTn id="22" dur="1" fill="hold"/>
                                        <p:tgtEl>
                                          <p:spTgt spid="38919"/>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8920"/>
                                        </p:tgtEl>
                                        <p:attrNameLst>
                                          <p:attrName>style.visibility</p:attrName>
                                        </p:attrNameLst>
                                      </p:cBhvr>
                                      <p:to>
                                        <p:strVal val="visible"/>
                                      </p:to>
                                    </p:set>
                                    <p:animEffect transition="in" filter="slide(fromBottom)">
                                      <p:cBhvr>
                                        <p:cTn id="27" dur="500"/>
                                        <p:tgtEl>
                                          <p:spTgt spid="38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P spid="38917" grpId="0"/>
      <p:bldP spid="38918" grpId="0"/>
      <p:bldP spid="389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a:extLst>
              <a:ext uri="{FF2B5EF4-FFF2-40B4-BE49-F238E27FC236}">
                <a16:creationId xmlns:a16="http://schemas.microsoft.com/office/drawing/2014/main" id="{B1DDE61F-BBA6-417F-9C20-43947DFE0132}"/>
              </a:ext>
            </a:extLst>
          </p:cNvPr>
          <p:cNvSpPr txBox="1">
            <a:spLocks noChangeArrowheads="1"/>
          </p:cNvSpPr>
          <p:nvPr/>
        </p:nvSpPr>
        <p:spPr bwMode="auto">
          <a:xfrm>
            <a:off x="1835150" y="0"/>
            <a:ext cx="730885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6600" b="1">
                <a:solidFill>
                  <a:srgbClr val="339933"/>
                </a:solidFill>
                <a:effectLst>
                  <a:outerShdw blurRad="38100" dist="38100" dir="2700000" algn="tl">
                    <a:srgbClr val="000000"/>
                  </a:outerShdw>
                </a:effectLst>
                <a:latin typeface="Imprint MT Shadow" pitchFamily="82" charset="0"/>
              </a:rPr>
              <a:t>II. </a:t>
            </a:r>
            <a:r>
              <a:rPr lang="sl-SI" sz="4800" b="1">
                <a:solidFill>
                  <a:srgbClr val="339933"/>
                </a:solidFill>
                <a:effectLst>
                  <a:outerShdw blurRad="38100" dist="38100" dir="2700000" algn="tl">
                    <a:srgbClr val="000000"/>
                  </a:outerShdw>
                </a:effectLst>
                <a:latin typeface="Copperplate Gothic Bold" pitchFamily="34" charset="0"/>
              </a:rPr>
              <a:t>UMETNOST</a:t>
            </a:r>
            <a:r>
              <a:rPr lang="sl-SI" sz="6600" b="1">
                <a:solidFill>
                  <a:srgbClr val="339933"/>
                </a:solidFill>
                <a:effectLst>
                  <a:outerShdw blurRad="38100" dist="38100" dir="2700000" algn="tl">
                    <a:srgbClr val="000000"/>
                  </a:outerShdw>
                </a:effectLst>
                <a:latin typeface="Imprint MT Shadow" pitchFamily="82" charset="0"/>
              </a:rPr>
              <a:t> </a:t>
            </a:r>
          </a:p>
        </p:txBody>
      </p:sp>
      <p:sp>
        <p:nvSpPr>
          <p:cNvPr id="39941" name="Text Box 5">
            <a:extLst>
              <a:ext uri="{FF2B5EF4-FFF2-40B4-BE49-F238E27FC236}">
                <a16:creationId xmlns:a16="http://schemas.microsoft.com/office/drawing/2014/main" id="{54B75FCC-9272-402E-AE8B-126C2D59C27D}"/>
              </a:ext>
            </a:extLst>
          </p:cNvPr>
          <p:cNvSpPr txBox="1">
            <a:spLocks noChangeArrowheads="1"/>
          </p:cNvSpPr>
          <p:nvPr/>
        </p:nvSpPr>
        <p:spPr bwMode="auto">
          <a:xfrm>
            <a:off x="250825" y="1557338"/>
            <a:ext cx="871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a:t>Leonardo je svojo življenski pot kot umetnik začel okoli leta 1469.</a:t>
            </a:r>
          </a:p>
        </p:txBody>
      </p:sp>
      <p:sp>
        <p:nvSpPr>
          <p:cNvPr id="39942" name="Text Box 6">
            <a:extLst>
              <a:ext uri="{FF2B5EF4-FFF2-40B4-BE49-F238E27FC236}">
                <a16:creationId xmlns:a16="http://schemas.microsoft.com/office/drawing/2014/main" id="{E392ACE4-CD83-490E-A182-7AC8E0C37EFA}"/>
              </a:ext>
            </a:extLst>
          </p:cNvPr>
          <p:cNvSpPr txBox="1">
            <a:spLocks noChangeArrowheads="1"/>
          </p:cNvSpPr>
          <p:nvPr/>
        </p:nvSpPr>
        <p:spPr bwMode="auto">
          <a:xfrm>
            <a:off x="0" y="2636838"/>
            <a:ext cx="91440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b="1">
                <a:solidFill>
                  <a:srgbClr val="339933"/>
                </a:solidFill>
              </a:rPr>
              <a:t>1. </a:t>
            </a:r>
            <a:r>
              <a:rPr lang="sl-SI" altLang="sl-SI" sz="2400" b="1"/>
              <a:t>Številni zgodovinarji menijo, da je Leonardo ključna osebnost renesančne zgodovine.</a:t>
            </a:r>
          </a:p>
          <a:p>
            <a:pPr eaLnBrk="1" hangingPunct="1">
              <a:spcBef>
                <a:spcPct val="50000"/>
              </a:spcBef>
              <a:buClrTx/>
              <a:buSzTx/>
              <a:buFontTx/>
              <a:buNone/>
            </a:pPr>
            <a:r>
              <a:rPr lang="sl-SI" altLang="sl-SI" b="1">
                <a:solidFill>
                  <a:srgbClr val="339933"/>
                </a:solidFill>
              </a:rPr>
              <a:t>2. </a:t>
            </a:r>
            <a:r>
              <a:rPr lang="sl-SI" altLang="sl-SI" sz="2400" b="1"/>
              <a:t>Leonardo da Vinci ni imel izobrazbe, kaj šele višje šole ali diplome. Svoje znanje je pridobil z opazovanjem.</a:t>
            </a:r>
          </a:p>
        </p:txBody>
      </p:sp>
      <p:grpSp>
        <p:nvGrpSpPr>
          <p:cNvPr id="39954" name="Group 18">
            <a:extLst>
              <a:ext uri="{FF2B5EF4-FFF2-40B4-BE49-F238E27FC236}">
                <a16:creationId xmlns:a16="http://schemas.microsoft.com/office/drawing/2014/main" id="{4AA5D956-C7D3-4618-B89E-7E80AC3D34A2}"/>
              </a:ext>
            </a:extLst>
          </p:cNvPr>
          <p:cNvGrpSpPr>
            <a:grpSpLocks/>
          </p:cNvGrpSpPr>
          <p:nvPr/>
        </p:nvGrpSpPr>
        <p:grpSpPr bwMode="auto">
          <a:xfrm>
            <a:off x="576263" y="4794250"/>
            <a:ext cx="7918450" cy="1885950"/>
            <a:chOff x="363" y="3020"/>
            <a:chExt cx="4988" cy="1188"/>
          </a:xfrm>
        </p:grpSpPr>
        <p:pic>
          <p:nvPicPr>
            <p:cNvPr id="8198" name="Picture 15" descr="MC900278976[1]">
              <a:extLst>
                <a:ext uri="{FF2B5EF4-FFF2-40B4-BE49-F238E27FC236}">
                  <a16:creationId xmlns:a16="http://schemas.microsoft.com/office/drawing/2014/main" id="{17EF7417-7209-455E-9BBA-99303EB8A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2" y="3073"/>
              <a:ext cx="1069" cy="1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6" descr="MC900278968[1]">
              <a:extLst>
                <a:ext uri="{FF2B5EF4-FFF2-40B4-BE49-F238E27FC236}">
                  <a16:creationId xmlns:a16="http://schemas.microsoft.com/office/drawing/2014/main" id="{66477BA1-7BB0-4D13-9917-B8D3C40867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7" y="3067"/>
              <a:ext cx="941" cy="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7" descr="MC900278978[1]">
              <a:extLst>
                <a:ext uri="{FF2B5EF4-FFF2-40B4-BE49-F238E27FC236}">
                  <a16:creationId xmlns:a16="http://schemas.microsoft.com/office/drawing/2014/main" id="{9F05F4A1-78E8-47D2-9F46-A7773A0699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 y="3020"/>
              <a:ext cx="1034"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Effect transition="in" filter="wipe(down)">
                                      <p:cBhvr>
                                        <p:cTn id="7" dur="500"/>
                                        <p:tgtEl>
                                          <p:spTgt spid="399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slide(fromBottom)">
                                      <p:cBhvr>
                                        <p:cTn id="12" dur="500"/>
                                        <p:tgtEl>
                                          <p:spTgt spid="399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randombar(horizontal)">
                                      <p:cBhvr>
                                        <p:cTn id="17" dur="500"/>
                                        <p:tgtEl>
                                          <p:spTgt spid="399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39954"/>
                                        </p:tgtEl>
                                        <p:attrNameLst>
                                          <p:attrName>style.visibility</p:attrName>
                                        </p:attrNameLst>
                                      </p:cBhvr>
                                      <p:to>
                                        <p:strVal val="visible"/>
                                      </p:to>
                                    </p:set>
                                    <p:anim to="" calcmode="lin" valueType="num">
                                      <p:cBhvr>
                                        <p:cTn id="22" dur="1" fill="hold"/>
                                        <p:tgtEl>
                                          <p:spTgt spid="3995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a:extLst>
              <a:ext uri="{FF2B5EF4-FFF2-40B4-BE49-F238E27FC236}">
                <a16:creationId xmlns:a16="http://schemas.microsoft.com/office/drawing/2014/main" id="{22C7F04D-5516-4895-8B24-142A06981514}"/>
              </a:ext>
            </a:extLst>
          </p:cNvPr>
          <p:cNvSpPr>
            <a:spLocks noChangeArrowheads="1"/>
          </p:cNvSpPr>
          <p:nvPr/>
        </p:nvSpPr>
        <p:spPr bwMode="auto">
          <a:xfrm>
            <a:off x="1763713" y="0"/>
            <a:ext cx="7380287" cy="203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b="1">
                <a:solidFill>
                  <a:srgbClr val="339933"/>
                </a:solidFill>
              </a:rPr>
              <a:t>3.</a:t>
            </a:r>
            <a:r>
              <a:rPr lang="sl-SI" altLang="sl-SI" sz="2400" b="1"/>
              <a:t> Skregan je bil z večino bogatih trgovcev z umetninami in pokroviteljev, ker ga zaradi svojeglavosti niso prenašali. Zato se je Leonardo preselil na </a:t>
            </a:r>
            <a:r>
              <a:rPr lang="sl-SI" altLang="sl-SI" sz="2400" b="1" i="1">
                <a:solidFill>
                  <a:srgbClr val="33CC33"/>
                </a:solidFill>
              </a:rPr>
              <a:t>MILANSKI DVOR</a:t>
            </a:r>
            <a:r>
              <a:rPr lang="sl-SI" altLang="sl-SI" sz="2400" b="1"/>
              <a:t>, tam je prejel posebno naročilo:</a:t>
            </a:r>
          </a:p>
        </p:txBody>
      </p:sp>
      <p:sp>
        <p:nvSpPr>
          <p:cNvPr id="41991" name="Rectangle 7">
            <a:extLst>
              <a:ext uri="{FF2B5EF4-FFF2-40B4-BE49-F238E27FC236}">
                <a16:creationId xmlns:a16="http://schemas.microsoft.com/office/drawing/2014/main" id="{79DF1151-D821-48BF-A3BA-7E9D0EFDB4D8}"/>
              </a:ext>
            </a:extLst>
          </p:cNvPr>
          <p:cNvSpPr>
            <a:spLocks noChangeArrowheads="1"/>
          </p:cNvSpPr>
          <p:nvPr/>
        </p:nvSpPr>
        <p:spPr bwMode="auto">
          <a:xfrm>
            <a:off x="0" y="2276475"/>
            <a:ext cx="91440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Char char="-"/>
            </a:pPr>
            <a:r>
              <a:rPr lang="sl-SI" altLang="sl-SI" sz="2400" b="1">
                <a:solidFill>
                  <a:srgbClr val="33CC33"/>
                </a:solidFill>
              </a:rPr>
              <a:t> ZADNJA VEČERJA</a:t>
            </a:r>
          </a:p>
          <a:p>
            <a:pPr eaLnBrk="1" hangingPunct="1">
              <a:spcBef>
                <a:spcPct val="50000"/>
              </a:spcBef>
              <a:buClrTx/>
              <a:buSzTx/>
              <a:buFontTx/>
              <a:buNone/>
            </a:pPr>
            <a:r>
              <a:rPr lang="sl-SI" altLang="sl-SI" b="1">
                <a:solidFill>
                  <a:srgbClr val="33CC33"/>
                </a:solidFill>
              </a:rPr>
              <a:t>-</a:t>
            </a:r>
            <a:r>
              <a:rPr lang="sl-SI" altLang="sl-SI" sz="2400" b="1">
                <a:solidFill>
                  <a:srgbClr val="33CC33"/>
                </a:solidFill>
              </a:rPr>
              <a:t>KONJENIŠKI KIP</a:t>
            </a:r>
            <a:r>
              <a:rPr lang="sl-SI" altLang="sl-SI" sz="2400" b="1">
                <a:solidFill>
                  <a:srgbClr val="339933"/>
                </a:solidFill>
              </a:rPr>
              <a:t> </a:t>
            </a:r>
            <a:r>
              <a:rPr lang="sl-SI" altLang="sl-SI" sz="2400" b="1"/>
              <a:t>za</a:t>
            </a:r>
            <a:r>
              <a:rPr lang="sl-SI" altLang="sl-SI" sz="2400" b="1">
                <a:solidFill>
                  <a:srgbClr val="339933"/>
                </a:solidFill>
              </a:rPr>
              <a:t> </a:t>
            </a:r>
            <a:r>
              <a:rPr lang="sl-SI" altLang="sl-SI" sz="2400" b="1" i="1"/>
              <a:t>Francesca Sforzo.</a:t>
            </a:r>
          </a:p>
        </p:txBody>
      </p:sp>
      <p:grpSp>
        <p:nvGrpSpPr>
          <p:cNvPr id="41997" name="Group 13">
            <a:extLst>
              <a:ext uri="{FF2B5EF4-FFF2-40B4-BE49-F238E27FC236}">
                <a16:creationId xmlns:a16="http://schemas.microsoft.com/office/drawing/2014/main" id="{F5307F13-B69E-47CF-9348-3418F0788768}"/>
              </a:ext>
            </a:extLst>
          </p:cNvPr>
          <p:cNvGrpSpPr>
            <a:grpSpLocks/>
          </p:cNvGrpSpPr>
          <p:nvPr/>
        </p:nvGrpSpPr>
        <p:grpSpPr bwMode="auto">
          <a:xfrm>
            <a:off x="250825" y="3789363"/>
            <a:ext cx="8685213" cy="2576512"/>
            <a:chOff x="158" y="2160"/>
            <a:chExt cx="5471" cy="1623"/>
          </a:xfrm>
        </p:grpSpPr>
        <p:pic>
          <p:nvPicPr>
            <p:cNvPr id="9225" name="Picture 9" descr="64628327_12888-study-for-the-sforza-monument-leonardo-da-vinci_show">
              <a:extLst>
                <a:ext uri="{FF2B5EF4-FFF2-40B4-BE49-F238E27FC236}">
                  <a16:creationId xmlns:a16="http://schemas.microsoft.com/office/drawing/2014/main" id="{E32DCDE2-563E-4D41-8D10-570FF2D62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 y="2205"/>
              <a:ext cx="2018" cy="1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0" descr="last_supper">
              <a:extLst>
                <a:ext uri="{FF2B5EF4-FFF2-40B4-BE49-F238E27FC236}">
                  <a16:creationId xmlns:a16="http://schemas.microsoft.com/office/drawing/2014/main" id="{12B98F9F-D60A-4F74-AE61-96306929C4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2" y="2160"/>
              <a:ext cx="3067" cy="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1998" name="Group 14">
            <a:extLst>
              <a:ext uri="{FF2B5EF4-FFF2-40B4-BE49-F238E27FC236}">
                <a16:creationId xmlns:a16="http://schemas.microsoft.com/office/drawing/2014/main" id="{8DE9152A-DD6A-4107-ACC5-3809D3FF14B4}"/>
              </a:ext>
            </a:extLst>
          </p:cNvPr>
          <p:cNvGrpSpPr>
            <a:grpSpLocks/>
          </p:cNvGrpSpPr>
          <p:nvPr/>
        </p:nvGrpSpPr>
        <p:grpSpPr bwMode="auto">
          <a:xfrm>
            <a:off x="250825" y="6329363"/>
            <a:ext cx="8642350" cy="528637"/>
            <a:chOff x="158" y="3793"/>
            <a:chExt cx="5444" cy="333"/>
          </a:xfrm>
        </p:grpSpPr>
        <p:sp>
          <p:nvSpPr>
            <p:cNvPr id="9223" name="Text Box 11">
              <a:extLst>
                <a:ext uri="{FF2B5EF4-FFF2-40B4-BE49-F238E27FC236}">
                  <a16:creationId xmlns:a16="http://schemas.microsoft.com/office/drawing/2014/main" id="{312154DB-FF9F-4B8E-8CD3-A452E3EF18C7}"/>
                </a:ext>
              </a:extLst>
            </p:cNvPr>
            <p:cNvSpPr txBox="1">
              <a:spLocks noChangeArrowheads="1"/>
            </p:cNvSpPr>
            <p:nvPr/>
          </p:nvSpPr>
          <p:spPr bwMode="auto">
            <a:xfrm>
              <a:off x="158" y="3793"/>
              <a:ext cx="19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t>Konjeniški kip (skica)</a:t>
              </a:r>
            </a:p>
          </p:txBody>
        </p:sp>
        <p:sp>
          <p:nvSpPr>
            <p:cNvPr id="9224" name="Text Box 12">
              <a:extLst>
                <a:ext uri="{FF2B5EF4-FFF2-40B4-BE49-F238E27FC236}">
                  <a16:creationId xmlns:a16="http://schemas.microsoft.com/office/drawing/2014/main" id="{BC7361ED-D83A-4FD2-B1F0-7B540890980B}"/>
                </a:ext>
              </a:extLst>
            </p:cNvPr>
            <p:cNvSpPr txBox="1">
              <a:spLocks noChangeArrowheads="1"/>
            </p:cNvSpPr>
            <p:nvPr/>
          </p:nvSpPr>
          <p:spPr bwMode="auto">
            <a:xfrm>
              <a:off x="2699" y="3838"/>
              <a:ext cx="29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t>Zadnja večerja</a:t>
              </a:r>
            </a:p>
          </p:txBody>
        </p:sp>
      </p:grpSp>
      <p:pic>
        <p:nvPicPr>
          <p:cNvPr id="41999" name="Picture 15" descr="online_cavallo-300">
            <a:extLst>
              <a:ext uri="{FF2B5EF4-FFF2-40B4-BE49-F238E27FC236}">
                <a16:creationId xmlns:a16="http://schemas.microsoft.com/office/drawing/2014/main" id="{AFF8B71E-6F99-44C6-B299-5AF30F4880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773238"/>
            <a:ext cx="2808288"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 calcmode="lin" valueType="num">
                                      <p:cBhvr>
                                        <p:cTn id="7" dur="500" fill="hold"/>
                                        <p:tgtEl>
                                          <p:spTgt spid="41989"/>
                                        </p:tgtEl>
                                        <p:attrNameLst>
                                          <p:attrName>ppt_w</p:attrName>
                                        </p:attrNameLst>
                                      </p:cBhvr>
                                      <p:tavLst>
                                        <p:tav tm="0">
                                          <p:val>
                                            <p:fltVal val="0"/>
                                          </p:val>
                                        </p:tav>
                                        <p:tav tm="100000">
                                          <p:val>
                                            <p:strVal val="#ppt_w"/>
                                          </p:val>
                                        </p:tav>
                                      </p:tavLst>
                                    </p:anim>
                                    <p:anim calcmode="lin" valueType="num">
                                      <p:cBhvr>
                                        <p:cTn id="8" dur="500" fill="hold"/>
                                        <p:tgtEl>
                                          <p:spTgt spid="41989"/>
                                        </p:tgtEl>
                                        <p:attrNameLst>
                                          <p:attrName>ppt_h</p:attrName>
                                        </p:attrNameLst>
                                      </p:cBhvr>
                                      <p:tavLst>
                                        <p:tav tm="0">
                                          <p:val>
                                            <p:fltVal val="0"/>
                                          </p:val>
                                        </p:tav>
                                        <p:tav tm="100000">
                                          <p:val>
                                            <p:strVal val="#ppt_h"/>
                                          </p:val>
                                        </p:tav>
                                      </p:tavLst>
                                    </p:anim>
                                    <p:animEffect transition="in" filter="fade">
                                      <p:cBhvr>
                                        <p:cTn id="9" dur="500"/>
                                        <p:tgtEl>
                                          <p:spTgt spid="4198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1991"/>
                                        </p:tgtEl>
                                        <p:attrNameLst>
                                          <p:attrName>style.visibility</p:attrName>
                                        </p:attrNameLst>
                                      </p:cBhvr>
                                      <p:to>
                                        <p:strVal val="visible"/>
                                      </p:to>
                                    </p:set>
                                    <p:anim calcmode="lin" valueType="num">
                                      <p:cBhvr>
                                        <p:cTn id="14" dur="500" fill="hold"/>
                                        <p:tgtEl>
                                          <p:spTgt spid="41991"/>
                                        </p:tgtEl>
                                        <p:attrNameLst>
                                          <p:attrName>ppt_w</p:attrName>
                                        </p:attrNameLst>
                                      </p:cBhvr>
                                      <p:tavLst>
                                        <p:tav tm="0">
                                          <p:val>
                                            <p:fltVal val="0"/>
                                          </p:val>
                                        </p:tav>
                                        <p:tav tm="100000">
                                          <p:val>
                                            <p:strVal val="#ppt_w"/>
                                          </p:val>
                                        </p:tav>
                                      </p:tavLst>
                                    </p:anim>
                                    <p:anim calcmode="lin" valueType="num">
                                      <p:cBhvr>
                                        <p:cTn id="15" dur="500" fill="hold"/>
                                        <p:tgtEl>
                                          <p:spTgt spid="41991"/>
                                        </p:tgtEl>
                                        <p:attrNameLst>
                                          <p:attrName>ppt_h</p:attrName>
                                        </p:attrNameLst>
                                      </p:cBhvr>
                                      <p:tavLst>
                                        <p:tav tm="0">
                                          <p:val>
                                            <p:fltVal val="0"/>
                                          </p:val>
                                        </p:tav>
                                        <p:tav tm="100000">
                                          <p:val>
                                            <p:strVal val="#ppt_h"/>
                                          </p:val>
                                        </p:tav>
                                      </p:tavLst>
                                    </p:anim>
                                    <p:animEffect transition="in" filter="fade">
                                      <p:cBhvr>
                                        <p:cTn id="16" dur="500"/>
                                        <p:tgtEl>
                                          <p:spTgt spid="4199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nodeType="clickEffect">
                                  <p:stCondLst>
                                    <p:cond delay="0"/>
                                  </p:stCondLst>
                                  <p:childTnLst>
                                    <p:set>
                                      <p:cBhvr>
                                        <p:cTn id="20" dur="1" fill="hold">
                                          <p:stCondLst>
                                            <p:cond delay="0"/>
                                          </p:stCondLst>
                                        </p:cTn>
                                        <p:tgtEl>
                                          <p:spTgt spid="41997"/>
                                        </p:tgtEl>
                                        <p:attrNameLst>
                                          <p:attrName>style.visibility</p:attrName>
                                        </p:attrNameLst>
                                      </p:cBhvr>
                                      <p:to>
                                        <p:strVal val="visible"/>
                                      </p:to>
                                    </p:set>
                                    <p:animEffect transition="in" filter="strips(downLeft)">
                                      <p:cBhvr>
                                        <p:cTn id="21" dur="500"/>
                                        <p:tgtEl>
                                          <p:spTgt spid="419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41998"/>
                                        </p:tgtEl>
                                        <p:attrNameLst>
                                          <p:attrName>style.visibility</p:attrName>
                                        </p:attrNameLst>
                                      </p:cBhvr>
                                      <p:to>
                                        <p:strVal val="visible"/>
                                      </p:to>
                                    </p:set>
                                    <p:animEffect transition="in" filter="checkerboard(across)">
                                      <p:cBhvr>
                                        <p:cTn id="26" dur="500"/>
                                        <p:tgtEl>
                                          <p:spTgt spid="4199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0" presetClass="entr" presetSubtype="0" fill="hold" nodeType="clickEffect">
                                  <p:stCondLst>
                                    <p:cond delay="0"/>
                                  </p:stCondLst>
                                  <p:childTnLst>
                                    <p:set>
                                      <p:cBhvr>
                                        <p:cTn id="30" dur="1" fill="hold">
                                          <p:stCondLst>
                                            <p:cond delay="0"/>
                                          </p:stCondLst>
                                        </p:cTn>
                                        <p:tgtEl>
                                          <p:spTgt spid="41999"/>
                                        </p:tgtEl>
                                        <p:attrNameLst>
                                          <p:attrName>style.visibility</p:attrName>
                                        </p:attrNameLst>
                                      </p:cBhvr>
                                      <p:to>
                                        <p:strVal val="visible"/>
                                      </p:to>
                                    </p:set>
                                    <p:animEffect transition="in" filter="fade">
                                      <p:cBhvr>
                                        <p:cTn id="31" dur="800" decel="100000"/>
                                        <p:tgtEl>
                                          <p:spTgt spid="41999"/>
                                        </p:tgtEl>
                                      </p:cBhvr>
                                    </p:animEffect>
                                    <p:anim calcmode="lin" valueType="num">
                                      <p:cBhvr>
                                        <p:cTn id="32" dur="800" decel="100000" fill="hold"/>
                                        <p:tgtEl>
                                          <p:spTgt spid="41999"/>
                                        </p:tgtEl>
                                        <p:attrNameLst>
                                          <p:attrName>style.rotation</p:attrName>
                                        </p:attrNameLst>
                                      </p:cBhvr>
                                      <p:tavLst>
                                        <p:tav tm="0">
                                          <p:val>
                                            <p:fltVal val="-90"/>
                                          </p:val>
                                        </p:tav>
                                        <p:tav tm="100000">
                                          <p:val>
                                            <p:fltVal val="0"/>
                                          </p:val>
                                        </p:tav>
                                      </p:tavLst>
                                    </p:anim>
                                    <p:anim calcmode="lin" valueType="num">
                                      <p:cBhvr>
                                        <p:cTn id="33" dur="800" decel="100000" fill="hold"/>
                                        <p:tgtEl>
                                          <p:spTgt spid="41999"/>
                                        </p:tgtEl>
                                        <p:attrNameLst>
                                          <p:attrName>ppt_x</p:attrName>
                                        </p:attrNameLst>
                                      </p:cBhvr>
                                      <p:tavLst>
                                        <p:tav tm="0">
                                          <p:val>
                                            <p:strVal val="#ppt_x+0.4"/>
                                          </p:val>
                                        </p:tav>
                                        <p:tav tm="100000">
                                          <p:val>
                                            <p:strVal val="#ppt_x-0.05"/>
                                          </p:val>
                                        </p:tav>
                                      </p:tavLst>
                                    </p:anim>
                                    <p:anim calcmode="lin" valueType="num">
                                      <p:cBhvr>
                                        <p:cTn id="34" dur="800" decel="100000" fill="hold"/>
                                        <p:tgtEl>
                                          <p:spTgt spid="41999"/>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41999"/>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4199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a:extLst>
              <a:ext uri="{FF2B5EF4-FFF2-40B4-BE49-F238E27FC236}">
                <a16:creationId xmlns:a16="http://schemas.microsoft.com/office/drawing/2014/main" id="{5A35838A-5922-4BAE-9764-B455C731E966}"/>
              </a:ext>
            </a:extLst>
          </p:cNvPr>
          <p:cNvSpPr txBox="1">
            <a:spLocks noChangeArrowheads="1"/>
          </p:cNvSpPr>
          <p:nvPr/>
        </p:nvSpPr>
        <p:spPr bwMode="auto">
          <a:xfrm>
            <a:off x="1763713" y="0"/>
            <a:ext cx="69850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b="1">
                <a:solidFill>
                  <a:srgbClr val="339933"/>
                </a:solidFill>
              </a:rPr>
              <a:t>4. </a:t>
            </a:r>
            <a:r>
              <a:rPr lang="sl-SI" altLang="sl-SI" sz="2400" b="1"/>
              <a:t>Sliko Devica Marija v skalni votlini pa je naslikal po naročilu bratov De Predis.</a:t>
            </a:r>
            <a:endParaRPr lang="sl-SI" altLang="sl-SI" b="1">
              <a:solidFill>
                <a:srgbClr val="339933"/>
              </a:solidFill>
            </a:endParaRPr>
          </a:p>
        </p:txBody>
      </p:sp>
      <p:sp>
        <p:nvSpPr>
          <p:cNvPr id="43013" name="Text Box 5">
            <a:extLst>
              <a:ext uri="{FF2B5EF4-FFF2-40B4-BE49-F238E27FC236}">
                <a16:creationId xmlns:a16="http://schemas.microsoft.com/office/drawing/2014/main" id="{99D34A07-5571-481F-9148-C6CE43198AD6}"/>
              </a:ext>
            </a:extLst>
          </p:cNvPr>
          <p:cNvSpPr txBox="1">
            <a:spLocks noChangeArrowheads="1"/>
          </p:cNvSpPr>
          <p:nvPr/>
        </p:nvSpPr>
        <p:spPr bwMode="auto">
          <a:xfrm>
            <a:off x="1692275" y="1052513"/>
            <a:ext cx="8280400"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b="1">
                <a:solidFill>
                  <a:srgbClr val="339933"/>
                </a:solidFill>
              </a:rPr>
              <a:t>5. </a:t>
            </a:r>
            <a:r>
              <a:rPr lang="sl-SI" altLang="sl-SI" sz="2400" b="1"/>
              <a:t>Leonardo je 4 leta preživel v Rimu in čakal naročila. Zapustil bi nam več slik, če bi imel več naročil.</a:t>
            </a:r>
            <a:endParaRPr lang="sl-SI" altLang="sl-SI" b="1">
              <a:solidFill>
                <a:srgbClr val="339933"/>
              </a:solidFill>
            </a:endParaRPr>
          </a:p>
        </p:txBody>
      </p:sp>
      <p:grpSp>
        <p:nvGrpSpPr>
          <p:cNvPr id="43022" name="Group 14">
            <a:extLst>
              <a:ext uri="{FF2B5EF4-FFF2-40B4-BE49-F238E27FC236}">
                <a16:creationId xmlns:a16="http://schemas.microsoft.com/office/drawing/2014/main" id="{E0E996DB-C135-4B04-A435-564E1D434CE1}"/>
              </a:ext>
            </a:extLst>
          </p:cNvPr>
          <p:cNvGrpSpPr>
            <a:grpSpLocks/>
          </p:cNvGrpSpPr>
          <p:nvPr/>
        </p:nvGrpSpPr>
        <p:grpSpPr bwMode="auto">
          <a:xfrm>
            <a:off x="250825" y="2060575"/>
            <a:ext cx="8569325" cy="4797425"/>
            <a:chOff x="158" y="1298"/>
            <a:chExt cx="5398" cy="3022"/>
          </a:xfrm>
        </p:grpSpPr>
        <p:grpSp>
          <p:nvGrpSpPr>
            <p:cNvPr id="10245" name="Group 13">
              <a:extLst>
                <a:ext uri="{FF2B5EF4-FFF2-40B4-BE49-F238E27FC236}">
                  <a16:creationId xmlns:a16="http://schemas.microsoft.com/office/drawing/2014/main" id="{00E22748-2828-451F-8F8F-31F4E1076E5E}"/>
                </a:ext>
              </a:extLst>
            </p:cNvPr>
            <p:cNvGrpSpPr>
              <a:grpSpLocks/>
            </p:cNvGrpSpPr>
            <p:nvPr/>
          </p:nvGrpSpPr>
          <p:grpSpPr bwMode="auto">
            <a:xfrm>
              <a:off x="158" y="1480"/>
              <a:ext cx="2585" cy="2650"/>
              <a:chOff x="158" y="1480"/>
              <a:chExt cx="2585" cy="2650"/>
            </a:xfrm>
          </p:grpSpPr>
          <p:sp>
            <p:nvSpPr>
              <p:cNvPr id="10248" name="Text Box 7">
                <a:extLst>
                  <a:ext uri="{FF2B5EF4-FFF2-40B4-BE49-F238E27FC236}">
                    <a16:creationId xmlns:a16="http://schemas.microsoft.com/office/drawing/2014/main" id="{1C3F322A-50DC-4E91-A5C9-5D1415B7D816}"/>
                  </a:ext>
                </a:extLst>
              </p:cNvPr>
              <p:cNvSpPr txBox="1">
                <a:spLocks noChangeArrowheads="1"/>
              </p:cNvSpPr>
              <p:nvPr/>
            </p:nvSpPr>
            <p:spPr bwMode="auto">
              <a:xfrm>
                <a:off x="521" y="3612"/>
                <a:ext cx="163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tx2"/>
                  </a:buClr>
                  <a:buSzPct val="90000"/>
                  <a:buFont typeface="Wingdings" panose="05000000000000000000" pitchFamily="2" charset="2"/>
                  <a:buChar char="Ú"/>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ClrTx/>
                  <a:buSzTx/>
                  <a:buFontTx/>
                  <a:buNone/>
                </a:pPr>
                <a:r>
                  <a:rPr lang="sl-SI" altLang="sl-SI" sz="2400" b="1" i="1"/>
                  <a:t>Devica Marija v Skalni votlini.</a:t>
                </a:r>
              </a:p>
            </p:txBody>
          </p:sp>
          <p:pic>
            <p:nvPicPr>
              <p:cNvPr id="10249" name="Picture 10" descr="devica_marija-skalnavotlina">
                <a:extLst>
                  <a:ext uri="{FF2B5EF4-FFF2-40B4-BE49-F238E27FC236}">
                    <a16:creationId xmlns:a16="http://schemas.microsoft.com/office/drawing/2014/main" id="{3C900A04-6DA8-4798-8A1C-D2BDACD81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 y="1480"/>
                <a:ext cx="2585" cy="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46" name="Picture 11" descr="220px-Leonardo_da_Vinci01">
              <a:extLst>
                <a:ext uri="{FF2B5EF4-FFF2-40B4-BE49-F238E27FC236}">
                  <a16:creationId xmlns:a16="http://schemas.microsoft.com/office/drawing/2014/main" id="{A0CB205F-08D4-4651-9BAF-267002AB3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 y="1298"/>
              <a:ext cx="1427" cy="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20" name="Text Box 12">
              <a:extLst>
                <a:ext uri="{FF2B5EF4-FFF2-40B4-BE49-F238E27FC236}">
                  <a16:creationId xmlns:a16="http://schemas.microsoft.com/office/drawing/2014/main" id="{CA5030A2-A1B1-4FF4-BC5F-08E6CE655F36}"/>
                </a:ext>
              </a:extLst>
            </p:cNvPr>
            <p:cNvSpPr txBox="1">
              <a:spLocks noChangeArrowheads="1"/>
            </p:cNvSpPr>
            <p:nvPr/>
          </p:nvSpPr>
          <p:spPr bwMode="auto">
            <a:xfrm>
              <a:off x="3152" y="3572"/>
              <a:ext cx="2404"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effectLst>
                    <a:outerShdw blurRad="38100" dist="38100" dir="2700000" algn="tl">
                      <a:srgbClr val="000000"/>
                    </a:outerShdw>
                  </a:effectLst>
                </a:rPr>
                <a:t>Kip Leonarda na zunanji strani galerije Uffizi v Firencah, Luigi Pampaloni</a:t>
              </a:r>
            </a:p>
          </p:txBody>
        </p:sp>
      </p:gr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dissolve">
                                      <p:cBhvr>
                                        <p:cTn id="7" dur="500"/>
                                        <p:tgtEl>
                                          <p:spTgt spid="43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3013"/>
                                        </p:tgtEl>
                                        <p:attrNameLst>
                                          <p:attrName>style.visibility</p:attrName>
                                        </p:attrNameLst>
                                      </p:cBhvr>
                                      <p:to>
                                        <p:strVal val="visible"/>
                                      </p:to>
                                    </p:set>
                                    <p:anim calcmode="lin" valueType="num">
                                      <p:cBhvr>
                                        <p:cTn id="12" dur="500" fill="hold"/>
                                        <p:tgtEl>
                                          <p:spTgt spid="43013"/>
                                        </p:tgtEl>
                                        <p:attrNameLst>
                                          <p:attrName>ppt_w</p:attrName>
                                        </p:attrNameLst>
                                      </p:cBhvr>
                                      <p:tavLst>
                                        <p:tav tm="0">
                                          <p:val>
                                            <p:fltVal val="0"/>
                                          </p:val>
                                        </p:tav>
                                        <p:tav tm="100000">
                                          <p:val>
                                            <p:strVal val="#ppt_w"/>
                                          </p:val>
                                        </p:tav>
                                      </p:tavLst>
                                    </p:anim>
                                    <p:anim calcmode="lin" valueType="num">
                                      <p:cBhvr>
                                        <p:cTn id="13" dur="500" fill="hold"/>
                                        <p:tgtEl>
                                          <p:spTgt spid="43013"/>
                                        </p:tgtEl>
                                        <p:attrNameLst>
                                          <p:attrName>ppt_h</p:attrName>
                                        </p:attrNameLst>
                                      </p:cBhvr>
                                      <p:tavLst>
                                        <p:tav tm="0">
                                          <p:val>
                                            <p:fltVal val="0"/>
                                          </p:val>
                                        </p:tav>
                                        <p:tav tm="100000">
                                          <p:val>
                                            <p:strVal val="#ppt_h"/>
                                          </p:val>
                                        </p:tav>
                                      </p:tavLst>
                                    </p:anim>
                                    <p:animEffect transition="in" filter="fade">
                                      <p:cBhvr>
                                        <p:cTn id="14" dur="500"/>
                                        <p:tgtEl>
                                          <p:spTgt spid="4301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nodeType="clickEffect">
                                  <p:stCondLst>
                                    <p:cond delay="0"/>
                                  </p:stCondLst>
                                  <p:childTnLst>
                                    <p:set>
                                      <p:cBhvr>
                                        <p:cTn id="18" dur="1" fill="hold">
                                          <p:stCondLst>
                                            <p:cond delay="0"/>
                                          </p:stCondLst>
                                        </p:cTn>
                                        <p:tgtEl>
                                          <p:spTgt spid="43022"/>
                                        </p:tgtEl>
                                        <p:attrNameLst>
                                          <p:attrName>style.visibility</p:attrName>
                                        </p:attrNameLst>
                                      </p:cBhvr>
                                      <p:to>
                                        <p:strVal val="visible"/>
                                      </p:to>
                                    </p:set>
                                    <p:animEffect transition="in" filter="fade">
                                      <p:cBhvr>
                                        <p:cTn id="19" dur="1000"/>
                                        <p:tgtEl>
                                          <p:spTgt spid="43022"/>
                                        </p:tgtEl>
                                      </p:cBhvr>
                                    </p:animEffect>
                                    <p:anim calcmode="lin" valueType="num">
                                      <p:cBhvr>
                                        <p:cTn id="20" dur="1000" fill="hold"/>
                                        <p:tgtEl>
                                          <p:spTgt spid="43022"/>
                                        </p:tgtEl>
                                        <p:attrNameLst>
                                          <p:attrName>ppt_x</p:attrName>
                                        </p:attrNameLst>
                                      </p:cBhvr>
                                      <p:tavLst>
                                        <p:tav tm="0">
                                          <p:val>
                                            <p:strVal val="#ppt_x"/>
                                          </p:val>
                                        </p:tav>
                                        <p:tav tm="100000">
                                          <p:val>
                                            <p:strVal val="#ppt_x"/>
                                          </p:val>
                                        </p:tav>
                                      </p:tavLst>
                                    </p:anim>
                                    <p:anim calcmode="lin" valueType="num">
                                      <p:cBhvr>
                                        <p:cTn id="21" dur="900" decel="100000" fill="hold"/>
                                        <p:tgtEl>
                                          <p:spTgt spid="43022"/>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30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P spid="430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a:extLst>
              <a:ext uri="{FF2B5EF4-FFF2-40B4-BE49-F238E27FC236}">
                <a16:creationId xmlns:a16="http://schemas.microsoft.com/office/drawing/2014/main" id="{F87D0781-DC5E-4463-8FBB-1411F8F6111D}"/>
              </a:ext>
            </a:extLst>
          </p:cNvPr>
          <p:cNvSpPr txBox="1">
            <a:spLocks noChangeArrowheads="1"/>
          </p:cNvSpPr>
          <p:nvPr/>
        </p:nvSpPr>
        <p:spPr bwMode="auto">
          <a:xfrm>
            <a:off x="1763713" y="188913"/>
            <a:ext cx="7380287" cy="2405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6. </a:t>
            </a:r>
            <a:r>
              <a:rPr lang="sl-SI" b="1"/>
              <a:t>Leonardo da Vinci je umetniško skiciral tudi naravne pojave, izume, živa bitja. Te skice so imele enormne vrednosti na znanstvenem področju. Prav iz njegovih del naj bi se začela razvijati znanost, iz katere toliko iztočnic sedaj poznamo </a:t>
            </a:r>
            <a:r>
              <a:rPr lang="sl-SI" b="1">
                <a:solidFill>
                  <a:srgbClr val="33CC33"/>
                </a:solidFill>
              </a:rPr>
              <a:t>(KEMIJA, ANATOMIJA, FIZIKA…).</a:t>
            </a:r>
            <a:endParaRPr lang="sl-SI" sz="3200" b="1">
              <a:solidFill>
                <a:srgbClr val="33CC33"/>
              </a:solidFill>
              <a:effectLst>
                <a:outerShdw blurRad="38100" dist="38100" dir="2700000" algn="tl">
                  <a:srgbClr val="000000"/>
                </a:outerShdw>
              </a:effectLst>
            </a:endParaRPr>
          </a:p>
        </p:txBody>
      </p:sp>
      <p:sp>
        <p:nvSpPr>
          <p:cNvPr id="45062" name="Text Box 6">
            <a:extLst>
              <a:ext uri="{FF2B5EF4-FFF2-40B4-BE49-F238E27FC236}">
                <a16:creationId xmlns:a16="http://schemas.microsoft.com/office/drawing/2014/main" id="{56D8A518-86E5-48B5-86EF-19051CD3B474}"/>
              </a:ext>
            </a:extLst>
          </p:cNvPr>
          <p:cNvSpPr txBox="1">
            <a:spLocks noChangeArrowheads="1"/>
          </p:cNvSpPr>
          <p:nvPr/>
        </p:nvSpPr>
        <p:spPr bwMode="auto">
          <a:xfrm>
            <a:off x="179388" y="3068638"/>
            <a:ext cx="5616575" cy="203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sz="3200" b="1">
                <a:solidFill>
                  <a:srgbClr val="339933"/>
                </a:solidFill>
                <a:effectLst>
                  <a:outerShdw blurRad="38100" dist="38100" dir="2700000" algn="tl">
                    <a:srgbClr val="000000"/>
                  </a:outerShdw>
                </a:effectLst>
              </a:rPr>
              <a:t>7. </a:t>
            </a:r>
            <a:r>
              <a:rPr lang="sl-SI" b="1"/>
              <a:t>Trdil je, da slikar tekmuje in se pogovarja z naravo. S svojimi raziskovanji je želel odpreti vednost ljudi, želel jim je povedati kaj več, kot so lahko opazili v vsakodnevnem življenju,</a:t>
            </a:r>
            <a:endParaRPr lang="sl-SI" sz="3200" b="1">
              <a:solidFill>
                <a:srgbClr val="339933"/>
              </a:solidFill>
              <a:effectLst>
                <a:outerShdw blurRad="38100" dist="38100" dir="2700000" algn="tl">
                  <a:srgbClr val="000000"/>
                </a:outerShdw>
              </a:effectLst>
            </a:endParaRPr>
          </a:p>
        </p:txBody>
      </p:sp>
      <p:grpSp>
        <p:nvGrpSpPr>
          <p:cNvPr id="45065" name="Group 9">
            <a:extLst>
              <a:ext uri="{FF2B5EF4-FFF2-40B4-BE49-F238E27FC236}">
                <a16:creationId xmlns:a16="http://schemas.microsoft.com/office/drawing/2014/main" id="{F999610F-9695-48ED-B5CE-568FD49C9DF5}"/>
              </a:ext>
            </a:extLst>
          </p:cNvPr>
          <p:cNvGrpSpPr>
            <a:grpSpLocks/>
          </p:cNvGrpSpPr>
          <p:nvPr/>
        </p:nvGrpSpPr>
        <p:grpSpPr bwMode="auto">
          <a:xfrm>
            <a:off x="3779838" y="2997200"/>
            <a:ext cx="4830762" cy="3409950"/>
            <a:chOff x="2381" y="1888"/>
            <a:chExt cx="3043" cy="2148"/>
          </a:xfrm>
        </p:grpSpPr>
        <p:pic>
          <p:nvPicPr>
            <p:cNvPr id="11269" name="Picture 7" descr="220px-Leda_and_the_Swan_1505-1510">
              <a:extLst>
                <a:ext uri="{FF2B5EF4-FFF2-40B4-BE49-F238E27FC236}">
                  <a16:creationId xmlns:a16="http://schemas.microsoft.com/office/drawing/2014/main" id="{6BB267F2-64D2-44BD-AE6F-1216A4C4A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3" y="1888"/>
              <a:ext cx="1591" cy="2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Text Box 8">
              <a:extLst>
                <a:ext uri="{FF2B5EF4-FFF2-40B4-BE49-F238E27FC236}">
                  <a16:creationId xmlns:a16="http://schemas.microsoft.com/office/drawing/2014/main" id="{634DEA45-F070-494E-BBD0-6D912B3D9185}"/>
                </a:ext>
              </a:extLst>
            </p:cNvPr>
            <p:cNvSpPr txBox="1">
              <a:spLocks noChangeArrowheads="1"/>
            </p:cNvSpPr>
            <p:nvPr/>
          </p:nvSpPr>
          <p:spPr bwMode="auto">
            <a:xfrm>
              <a:off x="2381" y="3748"/>
              <a:ext cx="19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sl-SI" b="1" i="1">
                  <a:effectLst>
                    <a:outerShdw blurRad="38100" dist="38100" dir="2700000" algn="tl">
                      <a:srgbClr val="000000"/>
                    </a:outerShdw>
                  </a:effectLst>
                </a:rPr>
                <a:t>Leda z labodom</a:t>
              </a:r>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p:cTn id="7" dur="500" fill="hold"/>
                                        <p:tgtEl>
                                          <p:spTgt spid="4506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506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506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5062"/>
                                        </p:tgtEl>
                                        <p:attrNameLst>
                                          <p:attrName>style.visibility</p:attrName>
                                        </p:attrNameLst>
                                      </p:cBhvr>
                                      <p:to>
                                        <p:strVal val="visible"/>
                                      </p:to>
                                    </p:set>
                                    <p:animEffect transition="in" filter="fade">
                                      <p:cBhvr>
                                        <p:cTn id="15" dur="800" decel="100000"/>
                                        <p:tgtEl>
                                          <p:spTgt spid="45062"/>
                                        </p:tgtEl>
                                      </p:cBhvr>
                                    </p:animEffect>
                                    <p:anim calcmode="lin" valueType="num">
                                      <p:cBhvr>
                                        <p:cTn id="16" dur="800" decel="100000" fill="hold"/>
                                        <p:tgtEl>
                                          <p:spTgt spid="45062"/>
                                        </p:tgtEl>
                                        <p:attrNameLst>
                                          <p:attrName>style.rotation</p:attrName>
                                        </p:attrNameLst>
                                      </p:cBhvr>
                                      <p:tavLst>
                                        <p:tav tm="0">
                                          <p:val>
                                            <p:fltVal val="-90"/>
                                          </p:val>
                                        </p:tav>
                                        <p:tav tm="100000">
                                          <p:val>
                                            <p:fltVal val="0"/>
                                          </p:val>
                                        </p:tav>
                                      </p:tavLst>
                                    </p:anim>
                                    <p:anim calcmode="lin" valueType="num">
                                      <p:cBhvr>
                                        <p:cTn id="17" dur="800" decel="100000" fill="hold"/>
                                        <p:tgtEl>
                                          <p:spTgt spid="45062"/>
                                        </p:tgtEl>
                                        <p:attrNameLst>
                                          <p:attrName>ppt_x</p:attrName>
                                        </p:attrNameLst>
                                      </p:cBhvr>
                                      <p:tavLst>
                                        <p:tav tm="0">
                                          <p:val>
                                            <p:strVal val="#ppt_x+0.4"/>
                                          </p:val>
                                        </p:tav>
                                        <p:tav tm="100000">
                                          <p:val>
                                            <p:strVal val="#ppt_x-0.05"/>
                                          </p:val>
                                        </p:tav>
                                      </p:tavLst>
                                    </p:anim>
                                    <p:anim calcmode="lin" valueType="num">
                                      <p:cBhvr>
                                        <p:cTn id="18" dur="800" decel="100000" fill="hold"/>
                                        <p:tgtEl>
                                          <p:spTgt spid="4506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506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5062"/>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4" presetClass="entr" presetSubtype="0" fill="hold" nodeType="clickEffect">
                                  <p:stCondLst>
                                    <p:cond delay="0"/>
                                  </p:stCondLst>
                                  <p:childTnLst>
                                    <p:set>
                                      <p:cBhvr>
                                        <p:cTn id="24" dur="1" fill="hold">
                                          <p:stCondLst>
                                            <p:cond delay="0"/>
                                          </p:stCondLst>
                                        </p:cTn>
                                        <p:tgtEl>
                                          <p:spTgt spid="45065"/>
                                        </p:tgtEl>
                                        <p:attrNameLst>
                                          <p:attrName>style.visibility</p:attrName>
                                        </p:attrNameLst>
                                      </p:cBhvr>
                                      <p:to>
                                        <p:strVal val="visible"/>
                                      </p:to>
                                    </p:set>
                                    <p:anim from="(-#ppt_w/2)" to="(#ppt_x)" calcmode="lin" valueType="num">
                                      <p:cBhvr>
                                        <p:cTn id="25" dur="600" fill="hold">
                                          <p:stCondLst>
                                            <p:cond delay="0"/>
                                          </p:stCondLst>
                                        </p:cTn>
                                        <p:tgtEl>
                                          <p:spTgt spid="45065"/>
                                        </p:tgtEl>
                                        <p:attrNameLst>
                                          <p:attrName>ppt_x</p:attrName>
                                        </p:attrNameLst>
                                      </p:cBhvr>
                                    </p:anim>
                                    <p:anim from="0" to="-1.0" calcmode="lin" valueType="num">
                                      <p:cBhvr>
                                        <p:cTn id="26" dur="200" decel="50000" autoRev="1" fill="hold">
                                          <p:stCondLst>
                                            <p:cond delay="600"/>
                                          </p:stCondLst>
                                        </p:cTn>
                                        <p:tgtEl>
                                          <p:spTgt spid="45065"/>
                                        </p:tgtEl>
                                        <p:attrNameLst>
                                          <p:attrName>xshear</p:attrName>
                                        </p:attrNameLst>
                                      </p:cBhvr>
                                    </p:anim>
                                    <p:animScale>
                                      <p:cBhvr>
                                        <p:cTn id="27" dur="200" decel="100000" autoRev="1" fill="hold">
                                          <p:stCondLst>
                                            <p:cond delay="600"/>
                                          </p:stCondLst>
                                        </p:cTn>
                                        <p:tgtEl>
                                          <p:spTgt spid="45065"/>
                                        </p:tgtEl>
                                      </p:cBhvr>
                                      <p:from x="100000" y="100000"/>
                                      <p:to x="80000" y="100000"/>
                                    </p:animScale>
                                    <p:anim by="(#ppt_h/3+#ppt_w*0.1)" calcmode="lin" valueType="num">
                                      <p:cBhvr additive="sum">
                                        <p:cTn id="28" dur="200" decel="100000" autoRev="1" fill="hold">
                                          <p:stCondLst>
                                            <p:cond delay="600"/>
                                          </p:stCondLst>
                                        </p:cTn>
                                        <p:tgtEl>
                                          <p:spTgt spid="4506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2" grpId="0"/>
    </p:bldLst>
  </p:timing>
</p:sld>
</file>

<file path=ppt/theme/theme1.xml><?xml version="1.0" encoding="utf-8"?>
<a:theme xmlns:a="http://schemas.openxmlformats.org/drawingml/2006/main" name="Business Plan">
  <a:themeElements>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sl-S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sl-S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Business Plan</Template>
  <TotalTime>0</TotalTime>
  <Words>1356</Words>
  <Application>Microsoft Office PowerPoint</Application>
  <PresentationFormat>On-screen Show (4:3)</PresentationFormat>
  <Paragraphs>72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Copperplate Gothic Bold</vt:lpstr>
      <vt:lpstr>Imprint MT Shadow</vt:lpstr>
      <vt:lpstr>Perpetua Titling MT</vt:lpstr>
      <vt:lpstr>Times New Roman</vt:lpstr>
      <vt:lpstr>Wingdings</vt:lpstr>
      <vt:lpstr>Business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2019-06-03T09:12:36Z</dcterms:created>
  <dcterms:modified xsi:type="dcterms:W3CDTF">2019-06-03T09:12:36Z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