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05" d="100"/>
          <a:sy n="105" d="100"/>
        </p:scale>
        <p:origin x="5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A3919-3F81-4074-A723-AA4631FE8BF5}" type="datetimeFigureOut">
              <a:rPr lang="sl-SI" smtClean="0"/>
              <a:t>4. 07. 2019</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A419B-EE2D-454B-B936-0F8A282B4664}" type="slidenum">
              <a:rPr lang="sl-SI" smtClean="0"/>
              <a:t>‹#›</a:t>
            </a:fld>
            <a:endParaRPr lang="sl-SI"/>
          </a:p>
        </p:txBody>
      </p:sp>
    </p:spTree>
    <p:extLst>
      <p:ext uri="{BB962C8B-B14F-4D97-AF65-F5344CB8AC3E}">
        <p14:creationId xmlns:p14="http://schemas.microsoft.com/office/powerpoint/2010/main" val="410594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B2CA419B-EE2D-454B-B936-0F8A282B4664}" type="slidenum">
              <a:rPr lang="sl-SI" smtClean="0"/>
              <a:t>4</a:t>
            </a:fld>
            <a:endParaRPr lang="sl-SI"/>
          </a:p>
        </p:txBody>
      </p:sp>
    </p:spTree>
    <p:extLst>
      <p:ext uri="{BB962C8B-B14F-4D97-AF65-F5344CB8AC3E}">
        <p14:creationId xmlns:p14="http://schemas.microsoft.com/office/powerpoint/2010/main" val="153667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B2CA419B-EE2D-454B-B936-0F8A282B4664}" type="slidenum">
              <a:rPr lang="sl-SI" smtClean="0"/>
              <a:t>6</a:t>
            </a:fld>
            <a:endParaRPr lang="sl-SI"/>
          </a:p>
        </p:txBody>
      </p:sp>
    </p:spTree>
    <p:extLst>
      <p:ext uri="{BB962C8B-B14F-4D97-AF65-F5344CB8AC3E}">
        <p14:creationId xmlns:p14="http://schemas.microsoft.com/office/powerpoint/2010/main" val="369190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B2CA419B-EE2D-454B-B936-0F8A282B4664}" type="slidenum">
              <a:rPr lang="sl-SI" smtClean="0"/>
              <a:t>7</a:t>
            </a:fld>
            <a:endParaRPr lang="sl-SI"/>
          </a:p>
        </p:txBody>
      </p:sp>
    </p:spTree>
    <p:extLst>
      <p:ext uri="{BB962C8B-B14F-4D97-AF65-F5344CB8AC3E}">
        <p14:creationId xmlns:p14="http://schemas.microsoft.com/office/powerpoint/2010/main" val="164619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202932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A25AFD-8312-42A5-BA68-8F49B845F33E}" type="datetimeFigureOut">
              <a:rPr lang="sl-SI" smtClean="0"/>
              <a:t>4. 07. 2019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224977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140342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259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401198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4"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54801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4"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206904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4196650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148118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145395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82578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25AFD-8312-42A5-BA68-8F49B845F33E}" type="datetimeFigureOut">
              <a:rPr lang="sl-SI" smtClean="0"/>
              <a:t>4. 07. 2019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215804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25AFD-8312-42A5-BA68-8F49B845F33E}" type="datetimeFigureOut">
              <a:rPr lang="sl-SI" smtClean="0"/>
              <a:t>4. 07. 2019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248744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3"/>
          <p:cNvSpPr>
            <a:spLocks noGrp="1"/>
          </p:cNvSpPr>
          <p:nvPr>
            <p:ph type="ftr" sz="quarter" idx="11"/>
          </p:nvPr>
        </p:nvSpPr>
        <p:spPr/>
        <p:txBody>
          <a:bodyPr/>
          <a:lstStyle/>
          <a:p>
            <a:endParaRPr lang="sl-SI"/>
          </a:p>
        </p:txBody>
      </p:sp>
      <p:sp>
        <p:nvSpPr>
          <p:cNvPr id="6" name="Slide Number Placeholder 4"/>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394233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2"/>
          <p:cNvSpPr>
            <a:spLocks noGrp="1"/>
          </p:cNvSpPr>
          <p:nvPr>
            <p:ph type="ftr" sz="quarter" idx="11"/>
          </p:nvPr>
        </p:nvSpPr>
        <p:spPr/>
        <p:txBody>
          <a:bodyPr/>
          <a:lstStyle/>
          <a:p>
            <a:endParaRPr lang="sl-SI"/>
          </a:p>
        </p:txBody>
      </p:sp>
      <p:sp>
        <p:nvSpPr>
          <p:cNvPr id="6" name="Slide Number Placeholder 3"/>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232613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4A25AFD-8312-42A5-BA68-8F49B845F33E}" type="datetimeFigureOut">
              <a:rPr lang="sl-SI" smtClean="0"/>
              <a:t>4. 07. 2019</a:t>
            </a:fld>
            <a:endParaRPr lang="sl-SI"/>
          </a:p>
        </p:txBody>
      </p:sp>
      <p:sp>
        <p:nvSpPr>
          <p:cNvPr id="5" name="Footer Placeholder 5"/>
          <p:cNvSpPr>
            <a:spLocks noGrp="1"/>
          </p:cNvSpPr>
          <p:nvPr>
            <p:ph type="ftr" sz="quarter" idx="11"/>
          </p:nvPr>
        </p:nvSpPr>
        <p:spPr/>
        <p:txBody>
          <a:bodyPr/>
          <a:lstStyle/>
          <a:p>
            <a:endParaRPr lang="sl-SI"/>
          </a:p>
        </p:txBody>
      </p:sp>
      <p:sp>
        <p:nvSpPr>
          <p:cNvPr id="6" name="Slide Number Placeholder 6"/>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393023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A25AFD-8312-42A5-BA68-8F49B845F33E}" type="datetimeFigureOut">
              <a:rPr lang="sl-SI" smtClean="0"/>
              <a:t>4. 07. 2019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28741C5-26B3-40D0-8504-E49D5A6B8349}" type="slidenum">
              <a:rPr lang="sl-SI" smtClean="0"/>
              <a:t>‹#›</a:t>
            </a:fld>
            <a:endParaRPr lang="sl-SI"/>
          </a:p>
        </p:txBody>
      </p:sp>
    </p:spTree>
    <p:extLst>
      <p:ext uri="{BB962C8B-B14F-4D97-AF65-F5344CB8AC3E}">
        <p14:creationId xmlns:p14="http://schemas.microsoft.com/office/powerpoint/2010/main" val="391324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4A25AFD-8312-42A5-BA68-8F49B845F33E}" type="datetimeFigureOut">
              <a:rPr lang="sl-SI" smtClean="0"/>
              <a:t>4. 07. 2019</a:t>
            </a:fld>
            <a:endParaRPr lang="sl-S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l-S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8741C5-26B3-40D0-8504-E49D5A6B8349}" type="slidenum">
              <a:rPr lang="sl-SI" smtClean="0"/>
              <a:t>‹#›</a:t>
            </a:fld>
            <a:endParaRPr lang="sl-SI"/>
          </a:p>
        </p:txBody>
      </p:sp>
    </p:spTree>
    <p:extLst>
      <p:ext uri="{BB962C8B-B14F-4D97-AF65-F5344CB8AC3E}">
        <p14:creationId xmlns:p14="http://schemas.microsoft.com/office/powerpoint/2010/main" val="77788493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JNhXxYQ3xc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37230"/>
            <a:ext cx="8825658" cy="3740151"/>
          </a:xfrm>
        </p:spPr>
        <p:txBody>
          <a:bodyPr/>
          <a:lstStyle/>
          <a:p>
            <a:r>
              <a:rPr lang="sl-SI" sz="8000" dirty="0"/>
              <a:t>GRAFITI</a:t>
            </a:r>
          </a:p>
        </p:txBody>
      </p:sp>
      <p:sp>
        <p:nvSpPr>
          <p:cNvPr id="3" name="Subtitle 2"/>
          <p:cNvSpPr>
            <a:spLocks noGrp="1"/>
          </p:cNvSpPr>
          <p:nvPr>
            <p:ph type="subTitle" idx="1"/>
          </p:nvPr>
        </p:nvSpPr>
        <p:spPr>
          <a:xfrm>
            <a:off x="1305080" y="4777381"/>
            <a:ext cx="8794263" cy="1063863"/>
          </a:xfrm>
        </p:spPr>
        <p:txBody>
          <a:bodyPr>
            <a:normAutofit fontScale="92500" lnSpcReduction="20000"/>
          </a:bodyPr>
          <a:lstStyle/>
          <a:p>
            <a:endParaRPr lang="sl-SI" dirty="0"/>
          </a:p>
          <a:p>
            <a:r>
              <a:rPr lang="sl-SI" dirty="0"/>
              <a:t>Šola: serš maribor</a:t>
            </a:r>
          </a:p>
          <a:p>
            <a:r>
              <a:rPr lang="sl-SI" dirty="0"/>
              <a:t>Šolsko leto: 2015/2016</a:t>
            </a:r>
          </a:p>
        </p:txBody>
      </p:sp>
    </p:spTree>
    <p:extLst>
      <p:ext uri="{BB962C8B-B14F-4D97-AF65-F5344CB8AC3E}">
        <p14:creationId xmlns:p14="http://schemas.microsoft.com/office/powerpoint/2010/main" val="52318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598" y="452718"/>
            <a:ext cx="9404723" cy="1400530"/>
          </a:xfrm>
        </p:spPr>
        <p:txBody>
          <a:bodyPr/>
          <a:lstStyle/>
          <a:p>
            <a:pPr algn="ctr"/>
            <a:r>
              <a:rPr lang="sl-SI" dirty="0"/>
              <a:t>VIDEO</a:t>
            </a:r>
          </a:p>
        </p:txBody>
      </p:sp>
      <p:pic>
        <p:nvPicPr>
          <p:cNvPr id="6" name="JNhXxYQ3xc8"/>
          <p:cNvPicPr>
            <a:picLocks noGrp="1" noRot="1" noChangeAspect="1"/>
          </p:cNvPicPr>
          <p:nvPr>
            <p:ph idx="1"/>
            <a:videoFile r:link="rId1"/>
          </p:nvPr>
        </p:nvPicPr>
        <p:blipFill>
          <a:blip r:embed="rId3"/>
          <a:stretch>
            <a:fillRect/>
          </a:stretch>
        </p:blipFill>
        <p:spPr>
          <a:xfrm>
            <a:off x="2181463" y="1853248"/>
            <a:ext cx="7070991" cy="3977432"/>
          </a:xfrm>
          <a:prstGeom prst="rect">
            <a:avLst/>
          </a:prstGeom>
        </p:spPr>
      </p:pic>
    </p:spTree>
    <p:extLst>
      <p:ext uri="{BB962C8B-B14F-4D97-AF65-F5344CB8AC3E}">
        <p14:creationId xmlns:p14="http://schemas.microsoft.com/office/powerpoint/2010/main" val="121296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VIRI</a:t>
            </a:r>
          </a:p>
        </p:txBody>
      </p:sp>
      <p:sp>
        <p:nvSpPr>
          <p:cNvPr id="3" name="Content Placeholder 2"/>
          <p:cNvSpPr>
            <a:spLocks noGrp="1"/>
          </p:cNvSpPr>
          <p:nvPr>
            <p:ph idx="1"/>
          </p:nvPr>
        </p:nvSpPr>
        <p:spPr/>
        <p:txBody>
          <a:bodyPr/>
          <a:lstStyle/>
          <a:p>
            <a:r>
              <a:rPr lang="sl-SI" dirty="0"/>
              <a:t>http://projekti.gimvic.org/2011/2b/grafiti/index.html</a:t>
            </a:r>
          </a:p>
          <a:p>
            <a:r>
              <a:rPr lang="sl-SI" dirty="0"/>
              <a:t>https://sl.wikipedia.org/wiki/Grafit_(umetnost)</a:t>
            </a:r>
          </a:p>
          <a:p>
            <a:r>
              <a:rPr lang="sl-SI" dirty="0"/>
              <a:t>http://www.tumblr.com/</a:t>
            </a:r>
          </a:p>
          <a:p>
            <a:r>
              <a:rPr lang="sl-SI" dirty="0"/>
              <a:t>https://www.youtube.com/watch?v=y6-p-E7cEzc&amp;feature=youtu.be</a:t>
            </a:r>
          </a:p>
          <a:p>
            <a:r>
              <a:rPr lang="sl-SI" dirty="0"/>
              <a:t>https://www.google.si/search?q=graffiti+stop+wars&amp;espv=2&amp;biw=1437&amp;bih=952&amp;source=lnms&amp;tbm=isch&amp;sa=X&amp;ved=0ahUKEwiJobHMrvjMAhUCWxQKHcfODeUQ_AUIBigB#imgrc=s3J9DfxfxWj2SM%3A</a:t>
            </a:r>
          </a:p>
        </p:txBody>
      </p:sp>
    </p:spTree>
    <p:extLst>
      <p:ext uri="{BB962C8B-B14F-4D97-AF65-F5344CB8AC3E}">
        <p14:creationId xmlns:p14="http://schemas.microsoft.com/office/powerpoint/2010/main" val="508253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KAJ SO GRAFITI?</a:t>
            </a:r>
          </a:p>
        </p:txBody>
      </p:sp>
      <p:sp>
        <p:nvSpPr>
          <p:cNvPr id="3" name="Content Placeholder 2"/>
          <p:cNvSpPr>
            <a:spLocks noGrp="1"/>
          </p:cNvSpPr>
          <p:nvPr>
            <p:ph idx="1"/>
          </p:nvPr>
        </p:nvSpPr>
        <p:spPr/>
        <p:txBody>
          <a:bodyPr>
            <a:normAutofit lnSpcReduction="10000"/>
          </a:bodyPr>
          <a:lstStyle/>
          <a:p>
            <a:r>
              <a:rPr lang="sl-SI" dirty="0"/>
              <a:t>Grafiti so poslikave, risbe in napisi na raznih površinah. So način človekovega izražanja in predstavljajo njegovo željo ter potrebo po komuniciranju. </a:t>
            </a:r>
          </a:p>
          <a:p>
            <a:r>
              <a:rPr lang="sl-SI" dirty="0"/>
              <a:t>Sama beseda grafit je slengovski izraz in izvira iz grške besede </a:t>
            </a:r>
            <a:r>
              <a:rPr lang="sl-SI" i="1" dirty="0"/>
              <a:t>graphein</a:t>
            </a:r>
            <a:r>
              <a:rPr lang="sl-SI" dirty="0"/>
              <a:t>, kar pomeni pisati; izraz </a:t>
            </a:r>
            <a:r>
              <a:rPr lang="sl-SI" i="1" dirty="0"/>
              <a:t>graffiti</a:t>
            </a:r>
            <a:r>
              <a:rPr lang="sl-SI" dirty="0"/>
              <a:t> ali </a:t>
            </a:r>
            <a:r>
              <a:rPr lang="sl-SI" i="1" dirty="0"/>
              <a:t>sgraffio</a:t>
            </a:r>
            <a:r>
              <a:rPr lang="sl-SI" dirty="0"/>
              <a:t> pa pomeni risati oziroma čečkati na ravno površino. To se nanaša na grafite iz rimske arhitekture, ko so prebivalci s svojimi poslikavami okraševali stene zgradb.</a:t>
            </a:r>
          </a:p>
          <a:p>
            <a:r>
              <a:rPr lang="sl-SI" dirty="0"/>
              <a:t>Grafitiranje pokriva široko polje od enostavnih potez, podpisov do bolj kompleksnih slikarskih kompozicij. Kot del javnega življenja so bili prisotni že od nekdaj. Začetki grafitarstva namreč segajo že daleč v zgodovino, vse do prvih znanih oblik komuniciranja – risanja in poslikav</a:t>
            </a:r>
          </a:p>
        </p:txBody>
      </p:sp>
    </p:spTree>
    <p:extLst>
      <p:ext uri="{BB962C8B-B14F-4D97-AF65-F5344CB8AC3E}">
        <p14:creationId xmlns:p14="http://schemas.microsoft.com/office/powerpoint/2010/main" val="234246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ZGODOVINA</a:t>
            </a:r>
          </a:p>
        </p:txBody>
      </p:sp>
      <p:sp>
        <p:nvSpPr>
          <p:cNvPr id="3" name="Content Placeholder 2"/>
          <p:cNvSpPr>
            <a:spLocks noGrp="1"/>
          </p:cNvSpPr>
          <p:nvPr>
            <p:ph idx="1"/>
          </p:nvPr>
        </p:nvSpPr>
        <p:spPr/>
        <p:txBody>
          <a:bodyPr>
            <a:normAutofit/>
          </a:bodyPr>
          <a:lstStyle/>
          <a:p>
            <a:pPr marL="0" indent="0">
              <a:buNone/>
            </a:pPr>
            <a:r>
              <a:rPr lang="sl-SI" sz="2400" dirty="0"/>
              <a:t>Začetki nastajanja</a:t>
            </a:r>
          </a:p>
          <a:p>
            <a:r>
              <a:rPr lang="sl-SI" b="1" dirty="0"/>
              <a:t>Paleolitik</a:t>
            </a:r>
            <a:r>
              <a:rPr lang="sl-SI" dirty="0"/>
              <a:t> - Paleolitski človek je ustvarjal najstarejše                            poslikave na jamskih stenah ter izklesaval rezbarije na kamnite in lesene površine.</a:t>
            </a:r>
          </a:p>
          <a:p>
            <a:r>
              <a:rPr lang="sl-SI" b="1" dirty="0"/>
              <a:t>Antika</a:t>
            </a:r>
            <a:r>
              <a:rPr lang="sl-SI" dirty="0"/>
              <a:t> - Antika predstavlja novo obdobje poslikav, kjer so ljudje na stenah in mestnih zidovih upodabljali načine takratnega vsakdanjega življenja.</a:t>
            </a:r>
          </a:p>
          <a:p>
            <a:r>
              <a:rPr lang="sl-SI" b="1" dirty="0"/>
              <a:t>2. svetovna vojna</a:t>
            </a:r>
            <a:r>
              <a:rPr lang="sl-SI" dirty="0"/>
              <a:t> - V času vojn so nacisti z napisi na stenah širili svojo propagando. Prav tako so bili grafiti sočasno pomemben medij tudi za odporniška gibanja in izražanje idej njihovih pripadnikov. Grafite so torej od obdobja 2. svetovne vojne naprej uporabljali predvsem kot politični medij.</a:t>
            </a:r>
          </a:p>
          <a:p>
            <a:endParaRPr lang="sl-SI" dirty="0"/>
          </a:p>
          <a:p>
            <a:endParaRPr lang="sl-SI"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0"/>
            <a:ext cx="4457700" cy="2952750"/>
          </a:xfrm>
          <a:prstGeom prst="rect">
            <a:avLst/>
          </a:prstGeom>
        </p:spPr>
      </p:pic>
    </p:spTree>
    <p:extLst>
      <p:ext uri="{BB962C8B-B14F-4D97-AF65-F5344CB8AC3E}">
        <p14:creationId xmlns:p14="http://schemas.microsoft.com/office/powerpoint/2010/main" val="47067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ZGODOVINA</a:t>
            </a:r>
          </a:p>
        </p:txBody>
      </p:sp>
      <p:sp>
        <p:nvSpPr>
          <p:cNvPr id="3" name="Content Placeholder 2"/>
          <p:cNvSpPr>
            <a:spLocks noGrp="1"/>
          </p:cNvSpPr>
          <p:nvPr>
            <p:ph idx="1"/>
          </p:nvPr>
        </p:nvSpPr>
        <p:spPr/>
        <p:txBody>
          <a:bodyPr/>
          <a:lstStyle/>
          <a:p>
            <a:pPr marL="0" indent="0">
              <a:buNone/>
            </a:pPr>
            <a:r>
              <a:rPr lang="sl-SI" sz="2400" dirty="0"/>
              <a:t>Sodobnejši grafiti</a:t>
            </a:r>
          </a:p>
          <a:p>
            <a:r>
              <a:rPr lang="sl-SI" dirty="0"/>
              <a:t>Sodobni človek si pod imenom grafit ne predstavlja raznih jamskih rezbarij in antičnih poslikav, pač pa sodobne, s sprejem porisane motive, pa naj bodo to le podpisi in stavki ali pa prave umetnine, vseh mogočih barv, oblik in dimenzij, ki krasijo podhode in ulice mest.</a:t>
            </a:r>
          </a:p>
          <a:p>
            <a:r>
              <a:rPr lang="sl-SI" dirty="0"/>
              <a:t>Grafiti so postali glas manjšine, glas upora.                                                 Številne različne kulture, ki predstavljajo različne                                           družbene sloje so se ravno zaradi njih začele                                             združevati, saj preko grafitov propagirajo podobne                                           ideje in stojijo za podobnimi načeli.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246" y="4135272"/>
            <a:ext cx="4142754" cy="2722728"/>
          </a:xfrm>
          <a:prstGeom prst="rect">
            <a:avLst/>
          </a:prstGeom>
        </p:spPr>
      </p:pic>
    </p:spTree>
    <p:extLst>
      <p:ext uri="{BB962C8B-B14F-4D97-AF65-F5344CB8AC3E}">
        <p14:creationId xmlns:p14="http://schemas.microsoft.com/office/powerpoint/2010/main" val="363695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ZNANI GRAFITARJI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591" y="1853248"/>
            <a:ext cx="1209675" cy="1609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1" y="4214311"/>
            <a:ext cx="1209675" cy="18091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964" y="1850460"/>
            <a:ext cx="1202898" cy="16800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6963" y="4214311"/>
            <a:ext cx="1202899" cy="1809160"/>
          </a:xfrm>
          <a:prstGeom prst="rect">
            <a:avLst/>
          </a:prstGeom>
        </p:spPr>
      </p:pic>
      <p:sp>
        <p:nvSpPr>
          <p:cNvPr id="10" name="TextBox 9"/>
          <p:cNvSpPr txBox="1"/>
          <p:nvPr/>
        </p:nvSpPr>
        <p:spPr>
          <a:xfrm>
            <a:off x="2260314" y="1988959"/>
            <a:ext cx="1842448" cy="1200329"/>
          </a:xfrm>
          <a:prstGeom prst="rect">
            <a:avLst/>
          </a:prstGeom>
          <a:noFill/>
        </p:spPr>
        <p:txBody>
          <a:bodyPr wrap="square" rtlCol="0">
            <a:spAutoFit/>
          </a:bodyPr>
          <a:lstStyle/>
          <a:p>
            <a:r>
              <a:rPr lang="sl-SI" dirty="0"/>
              <a:t>David Wojnarowicz</a:t>
            </a:r>
          </a:p>
          <a:p>
            <a:endParaRPr lang="sl-SI" b="1" dirty="0"/>
          </a:p>
          <a:p>
            <a:r>
              <a:rPr lang="sl-SI" dirty="0"/>
              <a:t>1954 - 1992</a:t>
            </a:r>
          </a:p>
        </p:txBody>
      </p:sp>
      <p:sp>
        <p:nvSpPr>
          <p:cNvPr id="11" name="Rectangle 10"/>
          <p:cNvSpPr/>
          <p:nvPr/>
        </p:nvSpPr>
        <p:spPr>
          <a:xfrm>
            <a:off x="2260314" y="4214311"/>
            <a:ext cx="1527982" cy="923330"/>
          </a:xfrm>
          <a:prstGeom prst="rect">
            <a:avLst/>
          </a:prstGeom>
        </p:spPr>
        <p:txBody>
          <a:bodyPr wrap="none">
            <a:spAutoFit/>
          </a:bodyPr>
          <a:lstStyle/>
          <a:p>
            <a:r>
              <a:rPr lang="sl-SI" dirty="0"/>
              <a:t>Keith Haring</a:t>
            </a:r>
          </a:p>
          <a:p>
            <a:endParaRPr lang="sl-SI" dirty="0"/>
          </a:p>
          <a:p>
            <a:r>
              <a:rPr lang="sl-SI" dirty="0"/>
              <a:t>1958 - 1990</a:t>
            </a:r>
          </a:p>
        </p:txBody>
      </p:sp>
      <p:sp>
        <p:nvSpPr>
          <p:cNvPr id="12" name="Rectangle 11"/>
          <p:cNvSpPr/>
          <p:nvPr/>
        </p:nvSpPr>
        <p:spPr>
          <a:xfrm>
            <a:off x="7189961" y="1988959"/>
            <a:ext cx="2590774" cy="923330"/>
          </a:xfrm>
          <a:prstGeom prst="rect">
            <a:avLst/>
          </a:prstGeom>
        </p:spPr>
        <p:txBody>
          <a:bodyPr wrap="none">
            <a:spAutoFit/>
          </a:bodyPr>
          <a:lstStyle/>
          <a:p>
            <a:r>
              <a:rPr lang="sl-SI" dirty="0"/>
              <a:t>Jean-Michel Basquiat</a:t>
            </a:r>
          </a:p>
          <a:p>
            <a:endParaRPr lang="sl-SI" dirty="0"/>
          </a:p>
          <a:p>
            <a:r>
              <a:rPr lang="sl-SI" dirty="0"/>
              <a:t>1960 - 1988</a:t>
            </a:r>
          </a:p>
        </p:txBody>
      </p:sp>
      <p:sp>
        <p:nvSpPr>
          <p:cNvPr id="13" name="TextBox 12"/>
          <p:cNvSpPr txBox="1"/>
          <p:nvPr/>
        </p:nvSpPr>
        <p:spPr>
          <a:xfrm>
            <a:off x="7189961" y="4221910"/>
            <a:ext cx="2812157" cy="923330"/>
          </a:xfrm>
          <a:prstGeom prst="rect">
            <a:avLst/>
          </a:prstGeom>
          <a:noFill/>
        </p:spPr>
        <p:txBody>
          <a:bodyPr wrap="square" rtlCol="0">
            <a:spAutoFit/>
          </a:bodyPr>
          <a:lstStyle/>
          <a:p>
            <a:r>
              <a:rPr lang="sl-SI" dirty="0"/>
              <a:t>Lee Quinones</a:t>
            </a:r>
          </a:p>
          <a:p>
            <a:endParaRPr lang="sl-SI" dirty="0"/>
          </a:p>
          <a:p>
            <a:r>
              <a:rPr lang="sl-SI" dirty="0"/>
              <a:t>1960 -</a:t>
            </a:r>
          </a:p>
        </p:txBody>
      </p:sp>
    </p:spTree>
    <p:extLst>
      <p:ext uri="{BB962C8B-B14F-4D97-AF65-F5344CB8AC3E}">
        <p14:creationId xmlns:p14="http://schemas.microsoft.com/office/powerpoint/2010/main" val="260498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VRSTE GRAFITOV</a:t>
            </a:r>
          </a:p>
        </p:txBody>
      </p:sp>
      <p:sp>
        <p:nvSpPr>
          <p:cNvPr id="3" name="Content Placeholder 2"/>
          <p:cNvSpPr>
            <a:spLocks noGrp="1"/>
          </p:cNvSpPr>
          <p:nvPr>
            <p:ph idx="1"/>
          </p:nvPr>
        </p:nvSpPr>
        <p:spPr>
          <a:xfrm>
            <a:off x="875201" y="1634884"/>
            <a:ext cx="8946541" cy="4820507"/>
          </a:xfrm>
        </p:spPr>
        <p:txBody>
          <a:bodyPr/>
          <a:lstStyle/>
          <a:p>
            <a:pPr marL="0" indent="0">
              <a:buNone/>
            </a:pPr>
            <a:r>
              <a:rPr lang="sl-SI" dirty="0"/>
              <a:t>V osnovi jih lahko delimo na slikovne ter vsebinske (ali simbolne) grafite. Michael Steward, grafiter, jih po vsebini razdeli na 5 skupin:</a:t>
            </a:r>
          </a:p>
          <a:p>
            <a:r>
              <a:rPr lang="sl-SI" dirty="0"/>
              <a:t>Agnomični -&gt; vezani na ime (pravo ime, vzdevek, ime skupine, začetnice imen, itd.). So najpogostješi - najdemo jih na klopeh, drevesih, avtobusih... Označujejo ime, identito in entiteto nekoga ali skupine.</a:t>
            </a:r>
          </a:p>
          <a:p>
            <a:r>
              <a:rPr lang="sl-SI" dirty="0"/>
              <a:t>Ljubezenski</a:t>
            </a:r>
          </a:p>
          <a:p>
            <a:r>
              <a:rPr lang="sl-SI" dirty="0"/>
              <a:t>Opolzki, erotični, skatološki -&gt; imajo veliko                                          skupnega z definiranjem posameznikovega                                 lastnega prepričanja.</a:t>
            </a:r>
          </a:p>
          <a:p>
            <a:r>
              <a:rPr lang="sl-SI" dirty="0"/>
              <a:t>Intelektualni, šaljivi (tudi razne modrosti)</a:t>
            </a:r>
          </a:p>
          <a:p>
            <a:r>
              <a:rPr lang="sl-SI" dirty="0"/>
              <a:t>Politični, verski, družbeno kritični</a:t>
            </a:r>
          </a:p>
          <a:p>
            <a:endParaRPr lang="sl-SI" dirty="0"/>
          </a:p>
          <a:p>
            <a:endParaRPr lang="sl-SI" dirty="0"/>
          </a:p>
          <a:p>
            <a:endParaRPr lang="sl-SI" dirty="0"/>
          </a:p>
          <a:p>
            <a:endParaRPr lang="sl-S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429000"/>
            <a:ext cx="4572000" cy="3429000"/>
          </a:xfrm>
          <a:prstGeom prst="rect">
            <a:avLst/>
          </a:prstGeom>
        </p:spPr>
      </p:pic>
    </p:spTree>
    <p:extLst>
      <p:ext uri="{BB962C8B-B14F-4D97-AF65-F5344CB8AC3E}">
        <p14:creationId xmlns:p14="http://schemas.microsoft.com/office/powerpoint/2010/main" val="51272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TEHNIKE</a:t>
            </a:r>
            <a:endParaRPr lang="sl-SI"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1389224"/>
            <a:ext cx="1981908" cy="1640579"/>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659"/>
          <a:stretch/>
        </p:blipFill>
        <p:spPr>
          <a:xfrm>
            <a:off x="646111" y="3376993"/>
            <a:ext cx="1981908" cy="15863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11" y="5310486"/>
            <a:ext cx="2540000" cy="15113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2371" y="1389224"/>
            <a:ext cx="2757276" cy="164057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2370" y="3376993"/>
            <a:ext cx="2116853" cy="158622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2370" y="5310411"/>
            <a:ext cx="2015167" cy="1511375"/>
          </a:xfrm>
          <a:prstGeom prst="rect">
            <a:avLst/>
          </a:prstGeom>
        </p:spPr>
      </p:pic>
      <p:sp>
        <p:nvSpPr>
          <p:cNvPr id="12" name="TextBox 11"/>
          <p:cNvSpPr txBox="1"/>
          <p:nvPr/>
        </p:nvSpPr>
        <p:spPr>
          <a:xfrm>
            <a:off x="2811439" y="2072193"/>
            <a:ext cx="1624083" cy="369332"/>
          </a:xfrm>
          <a:prstGeom prst="rect">
            <a:avLst/>
          </a:prstGeom>
          <a:noFill/>
        </p:spPr>
        <p:txBody>
          <a:bodyPr wrap="square" rtlCol="0">
            <a:spAutoFit/>
          </a:bodyPr>
          <a:lstStyle/>
          <a:p>
            <a:r>
              <a:rPr lang="sl-SI" dirty="0"/>
              <a:t>Tag</a:t>
            </a:r>
          </a:p>
        </p:txBody>
      </p:sp>
      <p:sp>
        <p:nvSpPr>
          <p:cNvPr id="13" name="TextBox 12"/>
          <p:cNvSpPr txBox="1"/>
          <p:nvPr/>
        </p:nvSpPr>
        <p:spPr>
          <a:xfrm>
            <a:off x="2811439" y="3985479"/>
            <a:ext cx="1501254" cy="369332"/>
          </a:xfrm>
          <a:prstGeom prst="rect">
            <a:avLst/>
          </a:prstGeom>
          <a:noFill/>
        </p:spPr>
        <p:txBody>
          <a:bodyPr wrap="square" rtlCol="0">
            <a:spAutoFit/>
          </a:bodyPr>
          <a:lstStyle/>
          <a:p>
            <a:r>
              <a:rPr lang="sl-SI" dirty="0"/>
              <a:t>Throw-up</a:t>
            </a:r>
          </a:p>
        </p:txBody>
      </p:sp>
      <p:sp>
        <p:nvSpPr>
          <p:cNvPr id="14" name="TextBox 13"/>
          <p:cNvSpPr txBox="1"/>
          <p:nvPr/>
        </p:nvSpPr>
        <p:spPr>
          <a:xfrm>
            <a:off x="3425588" y="5898765"/>
            <a:ext cx="1528549" cy="369332"/>
          </a:xfrm>
          <a:prstGeom prst="rect">
            <a:avLst/>
          </a:prstGeom>
          <a:noFill/>
        </p:spPr>
        <p:txBody>
          <a:bodyPr wrap="square" rtlCol="0">
            <a:spAutoFit/>
          </a:bodyPr>
          <a:lstStyle/>
          <a:p>
            <a:r>
              <a:rPr lang="sl-SI" dirty="0"/>
              <a:t>Wild style</a:t>
            </a:r>
          </a:p>
        </p:txBody>
      </p:sp>
      <p:sp>
        <p:nvSpPr>
          <p:cNvPr id="15" name="TextBox 14"/>
          <p:cNvSpPr txBox="1"/>
          <p:nvPr/>
        </p:nvSpPr>
        <p:spPr>
          <a:xfrm>
            <a:off x="8598089" y="2072193"/>
            <a:ext cx="1801505" cy="369332"/>
          </a:xfrm>
          <a:prstGeom prst="rect">
            <a:avLst/>
          </a:prstGeom>
          <a:noFill/>
        </p:spPr>
        <p:txBody>
          <a:bodyPr wrap="square" rtlCol="0">
            <a:spAutoFit/>
          </a:bodyPr>
          <a:lstStyle/>
          <a:p>
            <a:r>
              <a:rPr lang="sl-SI" dirty="0"/>
              <a:t>Public style</a:t>
            </a:r>
          </a:p>
        </p:txBody>
      </p:sp>
      <p:sp>
        <p:nvSpPr>
          <p:cNvPr id="16" name="TextBox 15"/>
          <p:cNvSpPr txBox="1"/>
          <p:nvPr/>
        </p:nvSpPr>
        <p:spPr>
          <a:xfrm>
            <a:off x="8079475" y="3985479"/>
            <a:ext cx="2101755" cy="369332"/>
          </a:xfrm>
          <a:prstGeom prst="rect">
            <a:avLst/>
          </a:prstGeom>
          <a:noFill/>
        </p:spPr>
        <p:txBody>
          <a:bodyPr wrap="square" rtlCol="0">
            <a:spAutoFit/>
          </a:bodyPr>
          <a:lstStyle/>
          <a:p>
            <a:r>
              <a:rPr lang="sl-SI" dirty="0"/>
              <a:t>Masterpiece</a:t>
            </a:r>
          </a:p>
        </p:txBody>
      </p:sp>
      <p:sp>
        <p:nvSpPr>
          <p:cNvPr id="17" name="TextBox 16"/>
          <p:cNvSpPr txBox="1"/>
          <p:nvPr/>
        </p:nvSpPr>
        <p:spPr>
          <a:xfrm>
            <a:off x="8079475" y="5898765"/>
            <a:ext cx="1419366" cy="369332"/>
          </a:xfrm>
          <a:prstGeom prst="rect">
            <a:avLst/>
          </a:prstGeom>
          <a:noFill/>
        </p:spPr>
        <p:txBody>
          <a:bodyPr wrap="square" rtlCol="0">
            <a:spAutoFit/>
          </a:bodyPr>
          <a:lstStyle/>
          <a:p>
            <a:r>
              <a:rPr lang="sl-SI" dirty="0"/>
              <a:t>Stencil</a:t>
            </a:r>
          </a:p>
        </p:txBody>
      </p:sp>
    </p:spTree>
    <p:extLst>
      <p:ext uri="{BB962C8B-B14F-4D97-AF65-F5344CB8AC3E}">
        <p14:creationId xmlns:p14="http://schemas.microsoft.com/office/powerpoint/2010/main" val="20341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KRIMINALIZACIJA</a:t>
            </a:r>
          </a:p>
        </p:txBody>
      </p:sp>
      <p:sp>
        <p:nvSpPr>
          <p:cNvPr id="3" name="Content Placeholder 2"/>
          <p:cNvSpPr>
            <a:spLocks noGrp="1"/>
          </p:cNvSpPr>
          <p:nvPr>
            <p:ph idx="1"/>
          </p:nvPr>
        </p:nvSpPr>
        <p:spPr>
          <a:xfrm>
            <a:off x="1104293" y="1853248"/>
            <a:ext cx="8946541" cy="4195481"/>
          </a:xfrm>
        </p:spPr>
        <p:txBody>
          <a:bodyPr/>
          <a:lstStyle/>
          <a:p>
            <a:r>
              <a:rPr lang="sl-SI" dirty="0"/>
              <a:t>Ena izmed najbolj pomembnih lastnosti grafitov je dejstvo, da so ilegalni.</a:t>
            </a:r>
          </a:p>
          <a:p>
            <a:r>
              <a:rPr lang="sl-SI" dirty="0"/>
              <a:t>Odzivi oblasti in javnosti na grafite (znaki, napisi, ki niso komercialne narave in niso nastali skladno z interesi lastnika oz. z namenom določene stavbe) se v različnih okoljih, in predvsem v različnih časovnih obdobjih zelo razlikujejo. Odziv pa je v veliki meri odvisen od sporočil napisov, oblike in množičnosti.</a:t>
            </a:r>
          </a:p>
          <a:p>
            <a:r>
              <a:rPr lang="sl-SI" dirty="0"/>
              <a:t>Prve grafitarje je bilo zaradi anonimnosti razmeroma težko preganjati, hkrati pa tudi ni bilo tako velikega interesa, saj ta pojav še ni bil tako zelo razširjen. Razmere pa so se hitro spremenile po nastanku prve prave grafitarske subkulture.</a:t>
            </a:r>
          </a:p>
        </p:txBody>
      </p:sp>
    </p:spTree>
    <p:extLst>
      <p:ext uri="{BB962C8B-B14F-4D97-AF65-F5344CB8AC3E}">
        <p14:creationId xmlns:p14="http://schemas.microsoft.com/office/powerpoint/2010/main" val="258712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30918" cy="3392392"/>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0020" y="2215875"/>
            <a:ext cx="1838325" cy="297837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368" y="2785898"/>
            <a:ext cx="3052550" cy="407210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4624224"/>
            <a:ext cx="2978368" cy="223377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0918" y="4969"/>
            <a:ext cx="3580430" cy="363771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0918" y="3642686"/>
            <a:ext cx="6161082" cy="3215314"/>
          </a:xfrm>
          <a:prstGeom prst="rect">
            <a:avLst/>
          </a:prstGeom>
        </p:spPr>
      </p:pic>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t="5014" b="15382"/>
          <a:stretch/>
        </p:blipFill>
        <p:spPr>
          <a:xfrm>
            <a:off x="9611348" y="0"/>
            <a:ext cx="2580652" cy="3642686"/>
          </a:xfrm>
          <a:prstGeom prst="rect">
            <a:avLst/>
          </a:prstGeom>
        </p:spPr>
      </p:pic>
    </p:spTree>
    <p:extLst>
      <p:ext uri="{BB962C8B-B14F-4D97-AF65-F5344CB8AC3E}">
        <p14:creationId xmlns:p14="http://schemas.microsoft.com/office/powerpoint/2010/main" val="1117262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423</Words>
  <Application>Microsoft Office PowerPoint</Application>
  <PresentationFormat>Widescreen</PresentationFormat>
  <Paragraphs>60</Paragraphs>
  <Slides>11</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GRAFITI</vt:lpstr>
      <vt:lpstr>KAJ SO GRAFITI?</vt:lpstr>
      <vt:lpstr>ZGODOVINA</vt:lpstr>
      <vt:lpstr>ZGODOVINA</vt:lpstr>
      <vt:lpstr>ZNANI GRAFITARJI</vt:lpstr>
      <vt:lpstr>VRSTE GRAFITOV</vt:lpstr>
      <vt:lpstr>TEHNIKE</vt:lpstr>
      <vt:lpstr>KRIMINALIZACIJA</vt:lpstr>
      <vt:lpstr>PowerPoint Presentation</vt:lpstr>
      <vt:lpstr>VIDEO</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2019-07-04T11:10:12Z</dcterms:created>
  <dcterms:modified xsi:type="dcterms:W3CDTF">2019-07-04T11:10:12Z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