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>
            <a:extLst>
              <a:ext uri="{FF2B5EF4-FFF2-40B4-BE49-F238E27FC236}">
                <a16:creationId xmlns:a16="http://schemas.microsoft.com/office/drawing/2014/main" id="{471A727B-550A-4A00-A4B3-85D207EE5A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3" name="Group 3">
              <a:extLst>
                <a:ext uri="{FF2B5EF4-FFF2-40B4-BE49-F238E27FC236}">
                  <a16:creationId xmlns:a16="http://schemas.microsoft.com/office/drawing/2014/main" id="{79CFFA1A-59E0-45B1-964F-0CF080BC10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4" name="Freeform 4">
                <a:extLst>
                  <a:ext uri="{FF2B5EF4-FFF2-40B4-BE49-F238E27FC236}">
                    <a16:creationId xmlns:a16="http://schemas.microsoft.com/office/drawing/2014/main" id="{E2373D17-1F90-42B8-A78C-22852EE190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7045" name="Freeform 5">
                <a:extLst>
                  <a:ext uri="{FF2B5EF4-FFF2-40B4-BE49-F238E27FC236}">
                    <a16:creationId xmlns:a16="http://schemas.microsoft.com/office/drawing/2014/main" id="{61989909-1970-4923-8369-96DC38B8CF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7046" name="Freeform 6">
                <a:extLst>
                  <a:ext uri="{FF2B5EF4-FFF2-40B4-BE49-F238E27FC236}">
                    <a16:creationId xmlns:a16="http://schemas.microsoft.com/office/drawing/2014/main" id="{036A4C3A-0146-4FAA-AA65-165B062B63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7047" name="Freeform 7">
                <a:extLst>
                  <a:ext uri="{FF2B5EF4-FFF2-40B4-BE49-F238E27FC236}">
                    <a16:creationId xmlns:a16="http://schemas.microsoft.com/office/drawing/2014/main" id="{485E7DFB-167A-4CA2-BD57-492130B43D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7048" name="Freeform 8">
                <a:extLst>
                  <a:ext uri="{FF2B5EF4-FFF2-40B4-BE49-F238E27FC236}">
                    <a16:creationId xmlns:a16="http://schemas.microsoft.com/office/drawing/2014/main" id="{898AC2FF-4B81-413A-B1E6-475AFD98F5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87049" name="Freeform 9">
              <a:extLst>
                <a:ext uri="{FF2B5EF4-FFF2-40B4-BE49-F238E27FC236}">
                  <a16:creationId xmlns:a16="http://schemas.microsoft.com/office/drawing/2014/main" id="{B2BB1DCC-1C37-49A8-9B68-84136A3096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7050" name="Freeform 10">
              <a:extLst>
                <a:ext uri="{FF2B5EF4-FFF2-40B4-BE49-F238E27FC236}">
                  <a16:creationId xmlns:a16="http://schemas.microsoft.com/office/drawing/2014/main" id="{943E4C55-9394-4DEB-8D70-30BBAC704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C669E44B-B475-4C81-A325-15C0C471CFB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019B3AD2-7812-4D1B-9992-79A62F2234C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87053" name="Rectangle 13">
            <a:extLst>
              <a:ext uri="{FF2B5EF4-FFF2-40B4-BE49-F238E27FC236}">
                <a16:creationId xmlns:a16="http://schemas.microsoft.com/office/drawing/2014/main" id="{C85DEB77-B1FC-464D-AC66-6DE5A7E29E7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7054" name="Rectangle 14">
            <a:extLst>
              <a:ext uri="{FF2B5EF4-FFF2-40B4-BE49-F238E27FC236}">
                <a16:creationId xmlns:a16="http://schemas.microsoft.com/office/drawing/2014/main" id="{36936056-5B40-4ED8-9105-236D6B6E1E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7055" name="Rectangle 15">
            <a:extLst>
              <a:ext uri="{FF2B5EF4-FFF2-40B4-BE49-F238E27FC236}">
                <a16:creationId xmlns:a16="http://schemas.microsoft.com/office/drawing/2014/main" id="{DCBB7B6D-9919-4610-A94B-0B66BEBF9E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187D37-2C2E-4EB0-892E-40BA2139E64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DE03-1975-4B23-BB15-1DECC455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4FD1E-2E86-4962-AB1C-A07BCF1B5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0B90-B564-47BD-A5F4-78EF5FC3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533D-AD21-4E2C-8169-0F43A956F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5A696-699D-4DED-99BB-25CFC74A509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8DF0-4128-4C07-9217-27062A420F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163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79CC9-5DC4-4219-A235-A9445C186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3B70-9221-4BAA-9A56-D9AA8AC52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E095-2672-41FD-A715-CD8F1E5D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8C9D5-3F29-4B41-8350-9F1EA7779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C021EF-A19D-4DB4-81DC-E2307E6639F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D7FD-4407-43AC-B5DB-C57137A525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861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452C-B73D-4211-9B5D-A0AD664F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1D37C-04BE-47EC-B55A-C09ABCA8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B28A-556C-4B30-B243-5009C0A2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BE786-475A-4F0D-90F9-817564CB5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81EDC-DA81-4DEC-95ED-A2C771C579C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F2F15-C4B2-4406-AF10-4B158BA955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18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F465-0ED3-49A4-B909-C97B8A8E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E98B-635D-4034-9F34-94165244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8737-784A-4E8F-A734-B681008C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B82A7-D5BB-41C5-A6C9-61AAE94A4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7FACD-FB33-4849-9981-25C443DEAC4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A70E-D62B-4A07-8BAE-452170BF10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28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856-FFD5-43A9-AAA9-46F2E840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D7AB-7E4E-4EF5-BCB1-79E06E80C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C2EF0-863D-483C-A0E4-D740A522E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03ACD-33A5-4386-BBEE-0F7D744A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B5B3D-B6AA-4801-9B7C-B38AC5569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25652-D07F-48B4-B2C4-23E0A74323A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0CAAB0-0A3A-4B75-9A9D-65583518F3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746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64A7-5703-4BFA-9494-6D0D3F0E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C5770-5824-4121-8B9E-A53708149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65D40-8548-415B-ACC0-81D440E5A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8FF81-2391-4EBD-83C1-321166DD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274F3-5718-48F3-B718-1B1017B7F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06328-3B49-484F-A57E-D91DE826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A2E60B-1956-405B-8193-4391E80D8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A6B1F7-31F6-49B6-8A01-DFF495332AD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F6C556-71A6-4937-8D07-74BB626F1C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315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4AC8-986D-4433-B27C-29CBDDF2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B793-4608-488B-A099-3480018B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88EF1-EA6D-4832-B489-283564EB8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B8E56-76E1-4C11-98E7-55477C164C9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09FDA-A79F-4ECB-952B-9F3FF0B212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78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29605-A986-416C-A85C-F502C1F8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5F94B-C8AF-47BD-BCC2-4931615B5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C360A-5CE8-47BC-9A16-4CA5CC39C4F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06DFB-A5E5-442F-99F8-B62D42A089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06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6275-F54A-4862-B17B-5893613A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F6E89-2E49-4C5F-AC4F-E9C3C258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49B39-767E-42CD-B333-33E04ABA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4F84-FE84-4839-93CF-0BB71BBD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C39B1-5341-49B0-8DEC-C3EE7A66C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2603C-908C-4E4D-994D-F89DC836F9C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235B48-F2AE-45B0-B91B-12D33E462C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388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5637-0759-46AE-85F3-607BB19F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B6E8E-3900-4D01-99E6-D4C6872D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98F3A-3ADD-4285-9649-C9580B88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41BB1-E032-4EBB-BF9E-78F973F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B6E8-7E0B-411D-8ADD-6C030E2C4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164F3-2ED6-4025-8371-D3CA567227A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2E3721-3AE6-44FA-BF1D-E1744A5643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22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E0502C7-CD61-4DCE-91CB-5D8ECD9852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868522C-F9E6-4E91-8BEE-36B0D211F1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B255CB3-5E43-4A9A-B73E-E0AC6A062AD4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86020" name="Group 4">
            <a:extLst>
              <a:ext uri="{FF2B5EF4-FFF2-40B4-BE49-F238E27FC236}">
                <a16:creationId xmlns:a16="http://schemas.microsoft.com/office/drawing/2014/main" id="{45DA4273-5085-4B82-9044-7A8BAA9828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6021" name="Group 5">
              <a:extLst>
                <a:ext uri="{FF2B5EF4-FFF2-40B4-BE49-F238E27FC236}">
                  <a16:creationId xmlns:a16="http://schemas.microsoft.com/office/drawing/2014/main" id="{585B38D8-6364-4EB2-9483-38212D3B1D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6022" name="Freeform 6">
                <a:extLst>
                  <a:ext uri="{FF2B5EF4-FFF2-40B4-BE49-F238E27FC236}">
                    <a16:creationId xmlns:a16="http://schemas.microsoft.com/office/drawing/2014/main" id="{0DBC1837-2D6B-4637-9999-2CB347F610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6023" name="Freeform 7">
                <a:extLst>
                  <a:ext uri="{FF2B5EF4-FFF2-40B4-BE49-F238E27FC236}">
                    <a16:creationId xmlns:a16="http://schemas.microsoft.com/office/drawing/2014/main" id="{5B21314E-6547-491B-B1AB-210BD73663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6024" name="Freeform 8">
                <a:extLst>
                  <a:ext uri="{FF2B5EF4-FFF2-40B4-BE49-F238E27FC236}">
                    <a16:creationId xmlns:a16="http://schemas.microsoft.com/office/drawing/2014/main" id="{C7BABF8A-86DC-4D39-ADE6-2921C53CB8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6025" name="Freeform 9">
                <a:extLst>
                  <a:ext uri="{FF2B5EF4-FFF2-40B4-BE49-F238E27FC236}">
                    <a16:creationId xmlns:a16="http://schemas.microsoft.com/office/drawing/2014/main" id="{D0BE5FF0-965B-417B-8850-CE1C73BC3C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6026" name="Freeform 10">
                <a:extLst>
                  <a:ext uri="{FF2B5EF4-FFF2-40B4-BE49-F238E27FC236}">
                    <a16:creationId xmlns:a16="http://schemas.microsoft.com/office/drawing/2014/main" id="{0032C38D-8665-4D74-AA0A-1D4FF52CD1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86027" name="Freeform 11">
              <a:extLst>
                <a:ext uri="{FF2B5EF4-FFF2-40B4-BE49-F238E27FC236}">
                  <a16:creationId xmlns:a16="http://schemas.microsoft.com/office/drawing/2014/main" id="{2BF7F62A-E1F1-48FF-B503-4E4AAE6243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6028" name="Freeform 12">
              <a:extLst>
                <a:ext uri="{FF2B5EF4-FFF2-40B4-BE49-F238E27FC236}">
                  <a16:creationId xmlns:a16="http://schemas.microsoft.com/office/drawing/2014/main" id="{E5594E08-4EEA-4F84-88A7-5F6B1DF84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B678F470-4135-4D9B-8842-DA94B6F23D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AE1329DE-0FD7-445F-A88E-8B6BEDD83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D8F786DB-1AD2-495E-98FC-1EA60F90D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E263D5AF-30E0-43A6-BDA3-17EE87F11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413" y="981075"/>
            <a:ext cx="7772400" cy="1920875"/>
          </a:xfrm>
        </p:spPr>
        <p:txBody>
          <a:bodyPr/>
          <a:lstStyle/>
          <a:p>
            <a:r>
              <a:rPr lang="sl-SI" altLang="sl-SI" sz="4400"/>
              <a:t>Vasilij Vasiljevič </a:t>
            </a:r>
            <a:br>
              <a:rPr lang="sl-SI" altLang="sl-SI" sz="4400"/>
            </a:br>
            <a:r>
              <a:rPr lang="sl-SI" altLang="sl-SI" sz="4400"/>
              <a:t>Kandinski</a:t>
            </a:r>
            <a:br>
              <a:rPr lang="sl-SI" altLang="sl-SI" sz="540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sl-SI" altLang="sl-SI" sz="5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C1337851-A7A3-4333-80FE-E14A120058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79838" y="5445125"/>
            <a:ext cx="5364162" cy="1412875"/>
          </a:xfrm>
        </p:spPr>
        <p:txBody>
          <a:bodyPr/>
          <a:lstStyle/>
          <a:p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sl-SI" altLang="sl-SI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72DF5B1F-95D4-4171-BA46-4028CA3B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27183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>
            <a:extLst>
              <a:ext uri="{FF2B5EF4-FFF2-40B4-BE49-F238E27FC236}">
                <a16:creationId xmlns:a16="http://schemas.microsoft.com/office/drawing/2014/main" id="{4FECEC7E-EB2C-470F-AA67-05B72821AC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Lirično (1911) </a:t>
            </a:r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B794A9D8-4D32-492E-BC4D-B358385EEA4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600200"/>
            <a:ext cx="61991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>
            <a:extLst>
              <a:ext uri="{FF2B5EF4-FFF2-40B4-BE49-F238E27FC236}">
                <a16:creationId xmlns:a16="http://schemas.microsoft.com/office/drawing/2014/main" id="{74F49B4C-C4D5-44C2-A07B-F84AEADF3A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87900" y="2060575"/>
            <a:ext cx="4176713" cy="1296988"/>
          </a:xfrm>
        </p:spPr>
        <p:txBody>
          <a:bodyPr/>
          <a:lstStyle/>
          <a:p>
            <a:r>
              <a:rPr lang="sl-SI" altLang="sl-SI" sz="4000"/>
              <a:t>White stroke (1920)</a:t>
            </a:r>
            <a:br>
              <a:rPr lang="sl-SI" altLang="sl-SI" sz="4000"/>
            </a:br>
            <a:r>
              <a:rPr lang="sl-SI" altLang="sl-SI" sz="4000"/>
              <a:t>Bela poteza</a:t>
            </a:r>
          </a:p>
        </p:txBody>
      </p: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690248FF-F4F8-45CD-8F65-03945AAAC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4189412" cy="5173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>
            <a:extLst>
              <a:ext uri="{FF2B5EF4-FFF2-40B4-BE49-F238E27FC236}">
                <a16:creationId xmlns:a16="http://schemas.microsoft.com/office/drawing/2014/main" id="{832F0C92-7BE0-4AFD-9141-88857CE359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Slika s črnim lokom (1912)</a:t>
            </a:r>
          </a:p>
        </p:txBody>
      </p:sp>
      <p:pic>
        <p:nvPicPr>
          <p:cNvPr id="110598" name="Picture 6">
            <a:extLst>
              <a:ext uri="{FF2B5EF4-FFF2-40B4-BE49-F238E27FC236}">
                <a16:creationId xmlns:a16="http://schemas.microsoft.com/office/drawing/2014/main" id="{510FDEA3-82C4-4201-93C9-9C15AE4A5F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557338"/>
            <a:ext cx="46688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>
            <a:extLst>
              <a:ext uri="{FF2B5EF4-FFF2-40B4-BE49-F238E27FC236}">
                <a16:creationId xmlns:a16="http://schemas.microsoft.com/office/drawing/2014/main" id="{CD4F52AD-6FF9-4286-9EE7-9D92CABE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419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>
            <a:extLst>
              <a:ext uri="{FF2B5EF4-FFF2-40B4-BE49-F238E27FC236}">
                <a16:creationId xmlns:a16="http://schemas.microsoft.com/office/drawing/2014/main" id="{347EA4FF-F2B0-4841-8204-33A72444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BB366E5-BAB8-45FC-9BC3-30F3600BBC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0E4B821-8A82-41FB-A9CE-2E99E5C2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/>
              <a:t>www.google.si 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http://www.muzeji-radovljica.si/_aktualno/2007/KATALOG%202006.pdf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http://sl.wikipedia.org/wiki/Vasilij_Vasiljevi%C4%8D_Kandinski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http://commons.wikimedia.org/wiki/Category:Wassily_Kandinsky</a:t>
            </a:r>
          </a:p>
          <a:p>
            <a:pPr>
              <a:lnSpc>
                <a:spcPct val="80000"/>
              </a:lnSpc>
            </a:pPr>
            <a:endParaRPr lang="sl-SI" altLang="sl-SI" sz="1800"/>
          </a:p>
          <a:p>
            <a:pPr>
              <a:lnSpc>
                <a:spcPct val="80000"/>
              </a:lnSpc>
            </a:pPr>
            <a:r>
              <a:rPr lang="sl-SI" altLang="sl-SI" sz="1800"/>
              <a:t>Norbert Lynton: Zgodba moderne umetnosti, London 1989 prevod izdala: Cankarjeva založba, Ljublana 1994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Marjan Tršar: Vasilij Kandinski, slikar in teoretik, Tiskarna Mladinska knjiga, 1997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Sandro Sproccati: Vodnik po slikarstvu, Založba Mladinska knjiga, 1994</a:t>
            </a:r>
          </a:p>
          <a:p>
            <a:pPr>
              <a:lnSpc>
                <a:spcPct val="80000"/>
              </a:lnSpc>
            </a:pPr>
            <a:endParaRPr lang="sl-SI" altLang="sl-SI" sz="1800"/>
          </a:p>
          <a:p>
            <a:pPr>
              <a:lnSpc>
                <a:spcPct val="80000"/>
              </a:lnSpc>
            </a:pPr>
            <a:r>
              <a:rPr lang="sl-SI" altLang="sl-SI" sz="1800"/>
              <a:t>http://www.youtube.com/watch?v=BxGG1DtVbW0</a:t>
            </a:r>
          </a:p>
          <a:p>
            <a:pPr>
              <a:lnSpc>
                <a:spcPct val="80000"/>
              </a:lnSpc>
            </a:pPr>
            <a:endParaRPr lang="sl-SI" altLang="sl-SI" sz="1800"/>
          </a:p>
          <a:p>
            <a:pPr>
              <a:lnSpc>
                <a:spcPct val="80000"/>
              </a:lnSpc>
            </a:pPr>
            <a:endParaRPr lang="sl-SI" altLang="sl-SI" sz="1800"/>
          </a:p>
          <a:p>
            <a:pPr>
              <a:lnSpc>
                <a:spcPct val="80000"/>
              </a:lnSpc>
            </a:pPr>
            <a:r>
              <a:rPr lang="sl-SI" altLang="sl-SI" sz="1800"/>
              <a:t>Njegova razstava: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http://www.sloportal.net/article_razstava_kandinskega_v_lenbachhausu__148664.htm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1"/>
      <p:bldP spid="1167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B7B2D33-88E8-4282-B80E-262E5FECC0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sl-SI" altLang="sl-SI"/>
              <a:t>»Umetnik ne sme uriti le svojega očesa, ampak tudi svojo dušo.«</a:t>
            </a:r>
            <a:br>
              <a:rPr lang="sl-SI" altLang="sl-SI" sz="4000">
                <a:solidFill>
                  <a:schemeClr val="tx1"/>
                </a:solidFill>
                <a:effectLst/>
              </a:rPr>
            </a:br>
            <a:endParaRPr lang="sl-SI" altLang="sl-SI" sz="4000">
              <a:solidFill>
                <a:schemeClr val="tx1"/>
              </a:solidFill>
              <a:effectLst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1FB1950-DA4C-4DF5-8AC9-CC2DBC281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* 4. december 1866, Moskva, Rusija, † 13. december 1944, Neuilly-sur-Seine, Francija</a:t>
            </a:r>
          </a:p>
          <a:p>
            <a:pPr>
              <a:lnSpc>
                <a:spcPct val="80000"/>
              </a:lnSpc>
            </a:pPr>
            <a:r>
              <a:rPr lang="sv-SE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ruski slikar, grafik in umetnostni teoretik</a:t>
            </a:r>
            <a:endParaRPr lang="sl-SI" altLang="sl-SI" sz="20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Rodil se je v Moskvi, vendar je otroštvo preživel v Odesi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vpisal pravo in ekonomijo</a:t>
            </a:r>
          </a:p>
          <a:p>
            <a:pPr>
              <a:lnSpc>
                <a:spcPct val="80000"/>
              </a:lnSpc>
            </a:pPr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študiral na zasebni slikarski šoli</a:t>
            </a:r>
          </a:p>
          <a:p>
            <a:pPr>
              <a:lnSpc>
                <a:spcPct val="80000"/>
              </a:lnSpc>
            </a:pPr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Leta 1917 se je poročil z Nino Andrejevsko, tri leta kasneje mu je umrl sin Vsevolod</a:t>
            </a:r>
          </a:p>
          <a:p>
            <a:pPr>
              <a:lnSpc>
                <a:spcPct val="80000"/>
              </a:lnSpc>
            </a:pPr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V letih 1922-1933 je Kandinski deloval kot učitelj v Bauhausu v Weimarju, Dessauu in Berlinu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usmeril k ekspresionizmu 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ekspresivne oblike za prevladujoč geometrijski likovni idiom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Eden najpomembnejših umetnikov 20. stoletja in začetnik abstraknega slikarstva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Tovrstno slikarstvo je bilo revolucionaren in radikalen korak v nefiguralno umetnost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extLst>
              <a:ext uri="{FF2B5EF4-FFF2-40B4-BE49-F238E27FC236}">
                <a16:creationId xmlns:a16="http://schemas.microsoft.com/office/drawing/2014/main" id="{22F412CA-1064-434D-A225-A0733506F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5792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na Bavarskem in tam naslikal številne krajine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spoznal Rudolfa Steinerja, ki je vplival na njegovo kasnejše ustvarjanje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bil soustanovitelj umetniške skupine Phalanx, kjer je spoznal prijateljico Gabriele Münter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začel slikati abstraktna dela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kritki njegovo skoraj popolnoma abstraktno "Komposition V" sprejeli zelo slabo in Kandinski je skupaj s Franzem Marcom, Gabriele Münter in Alfredom Kubinom izstopil iz skupine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Kandinski in Marc odprla prvo razstavo novoustanovljene skupine Blauer Reiter (Modri jezdec)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Zadnje besedilo v zborniku je odrska glasba Kandinskega Rumeni zvok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slogovni razpon opredelil v eseju »O vprašanju oblike«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dva pola-</a:t>
            </a:r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prvi popolna abstrakcija, drugi popolni realizem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1911- izšlo vplivno umetnostno- teoretično delo Kandinskega z naslovom O duševnem v umetnosti</a:t>
            </a:r>
          </a:p>
          <a:p>
            <a:pPr>
              <a:lnSpc>
                <a:spcPct val="90000"/>
              </a:lnSpc>
            </a:pPr>
            <a:endParaRPr lang="sl-SI" altLang="sl-SI" sz="2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7FB0D5D4-3A99-4EA2-9BA5-5CF181B3F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pl-PL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Od leta 1909 naprej je nekaj slik naslovil Improvizacije</a:t>
            </a:r>
          </a:p>
          <a:p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Njegove Kompozicije (od 1910 dalje) so bolj načrtna, obširnejša dela, temelječa na Improvizacijah</a:t>
            </a:r>
          </a:p>
          <a:p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Leta 1924 je skupaj z Lyonelom Feiningerjem, Paulom Kleejem in Aleksejem von Javlenskim ustanovil umetniško skupino Die Blauen Vier</a:t>
            </a:r>
          </a:p>
          <a:p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Leta 1926 je izšlo njegovo teoretično delo Punkt und Linie zu Fläche</a:t>
            </a:r>
          </a:p>
          <a:p>
            <a:r>
              <a:rPr lang="it-IT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Z zaprtjem Bauhausa je leta 1933 zapustil Nemčijo in se preselil v Francijo</a:t>
            </a:r>
            <a:endParaRPr lang="sl-SI" altLang="sl-SI" sz="20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Leta 1937 so nacisti njegove slike razstavili v razstavi z imenom Entartete Kunst (degenerirana umetnost) in 57 njegovih del je bilo zaseženih</a:t>
            </a:r>
          </a:p>
          <a:p>
            <a:r>
              <a:rPr lang="sl-SI" altLang="sl-SI" sz="2000">
                <a:solidFill>
                  <a:srgbClr val="FFFF00"/>
                </a:solidFill>
                <a:latin typeface="Comic Sans MS" panose="030F0702030302020204" pitchFamily="66" charset="0"/>
              </a:rPr>
              <a:t>Leta 1939 je Kandinski dobil francosko državljanstvo, pet let kasneje pa je umrl v Neuilly-sur-Seine pri Parizu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473E8DF8-3B26-4DDB-BD36-3DDF402EE3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651500" y="1484313"/>
            <a:ext cx="3251200" cy="869950"/>
          </a:xfrm>
        </p:spPr>
        <p:txBody>
          <a:bodyPr/>
          <a:lstStyle/>
          <a:p>
            <a:r>
              <a:rPr lang="sl-SI" altLang="sl-SI" sz="4000"/>
              <a:t>Hrib (1909)</a:t>
            </a: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5A4A7041-6EE0-4170-A62D-7F8720D5C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5002213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BB533677-46A2-4EED-B746-1ED490C480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03800" y="404813"/>
            <a:ext cx="3779838" cy="1143000"/>
          </a:xfrm>
        </p:spPr>
        <p:txBody>
          <a:bodyPr/>
          <a:lstStyle/>
          <a:p>
            <a:r>
              <a:rPr lang="sl-SI" altLang="sl-SI" sz="4000"/>
              <a:t>Red oval </a:t>
            </a:r>
            <a:br>
              <a:rPr lang="sl-SI" altLang="sl-SI" sz="4000"/>
            </a:br>
            <a:r>
              <a:rPr lang="sl-SI" altLang="sl-SI" sz="4000"/>
              <a:t>(1920)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3663627E-F762-49D6-BCD1-867ED2E1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687887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>
            <a:extLst>
              <a:ext uri="{FF2B5EF4-FFF2-40B4-BE49-F238E27FC236}">
                <a16:creationId xmlns:a16="http://schemas.microsoft.com/office/drawing/2014/main" id="{A9560BF3-4850-4436-82ED-D5D933C7E9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1341438"/>
            <a:ext cx="2601912" cy="1143000"/>
          </a:xfrm>
        </p:spPr>
        <p:txBody>
          <a:bodyPr/>
          <a:lstStyle/>
          <a:p>
            <a:r>
              <a:rPr lang="sl-SI" altLang="sl-SI" sz="4000"/>
              <a:t>Modri hrib (1908/09)</a:t>
            </a: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EB1889D0-A9B6-4C34-8966-C18B88D28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765175"/>
            <a:ext cx="4781550" cy="531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6D307963-DDB1-4AF4-8F8F-1478D78D26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Prvi abstraktni akvarel (1910)</a:t>
            </a:r>
          </a:p>
        </p:txBody>
      </p:sp>
      <p:pic>
        <p:nvPicPr>
          <p:cNvPr id="102406" name="Picture 6">
            <a:extLst>
              <a:ext uri="{FF2B5EF4-FFF2-40B4-BE49-F238E27FC236}">
                <a16:creationId xmlns:a16="http://schemas.microsoft.com/office/drawing/2014/main" id="{68969AD2-DF7D-4B5C-893B-47F07652E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590232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62697DCC-1ECD-45C9-9D49-FDBC75E733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Študija za Kompozicijo 2. (1909)</a:t>
            </a:r>
          </a:p>
        </p:txBody>
      </p:sp>
      <p:pic>
        <p:nvPicPr>
          <p:cNvPr id="104454" name="Picture 6">
            <a:extLst>
              <a:ext uri="{FF2B5EF4-FFF2-40B4-BE49-F238E27FC236}">
                <a16:creationId xmlns:a16="http://schemas.microsoft.com/office/drawing/2014/main" id="{4F160B14-4E54-40DE-967D-8F596C8D8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15632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537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Garamond</vt:lpstr>
      <vt:lpstr>Wingdings</vt:lpstr>
      <vt:lpstr>Tok</vt:lpstr>
      <vt:lpstr>Vasilij Vasiljevič  Kandinski </vt:lpstr>
      <vt:lpstr>»Umetnik ne sme uriti le svojega očesa, ampak tudi svojo dušo.« </vt:lpstr>
      <vt:lpstr>PowerPoint Presentation</vt:lpstr>
      <vt:lpstr>PowerPoint Presentation</vt:lpstr>
      <vt:lpstr>Hrib (1909)</vt:lpstr>
      <vt:lpstr>Red oval  (1920)</vt:lpstr>
      <vt:lpstr>Modri hrib (1908/09)</vt:lpstr>
      <vt:lpstr>Prvi abstraktni akvarel (1910)</vt:lpstr>
      <vt:lpstr>Študija za Kompozicijo 2. (1909)</vt:lpstr>
      <vt:lpstr>Lirično (1911) </vt:lpstr>
      <vt:lpstr>White stroke (1920) Bela poteza</vt:lpstr>
      <vt:lpstr>Slika s črnim lokom (1912)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2019-06-03T09:12:44Z</dcterms:created>
  <dcterms:modified xsi:type="dcterms:W3CDTF">2019-06-03T09:12:44Z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