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0FE8E612-0896-47BD-9571-7D761B2105BC}"/>
              </a:ext>
            </a:extLst>
          </p:cNvPr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8E8F7B93-79DA-43D9-86D9-819FDF28ED29}"/>
              </a:ext>
            </a:extLst>
          </p:cNvPr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3FF85797-11E6-4F62-9C3D-2550E604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21535-5E41-4EB6-A151-CC99C7AD1E8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C63E4B58-6A5D-4CE0-B739-5F1AE5695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C771305F-73F1-4F71-99C0-9B957752B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071F4F-7C01-400F-BCAC-8483F432AE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3421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8404626-AE2F-4003-80E0-1089B014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4E7E-752F-419C-9012-490B96915B5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BC96C84-417C-47D0-9266-1DEE53BB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83378F1-4407-45BE-82F6-7951FFBD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D385D-8E3B-4B2F-8007-C5B4C45EB25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5272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D69E04AF-5339-40AF-B4BF-188034EFB3CE}"/>
              </a:ext>
            </a:extLst>
          </p:cNvPr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15B52DBC-515F-4ED4-9F77-93CB134B3C60}"/>
              </a:ext>
            </a:extLst>
          </p:cNvPr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03BA74F9-DE4B-47A0-8187-5441A73C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BF7F1-E350-4A78-BE03-BDF2EBA151C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E298AF7C-3E6A-4ACB-9319-40276A4C9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2B7C7298-A718-417E-90B7-83594E93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3A4D0-4AED-4800-8676-9A7D2D6617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497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577C652-2B93-4955-BE74-98642F0F8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9DA47-EA6E-44CB-BA98-E90574D5343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CD0B176-70D5-40A9-BF4D-12107A8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941D1A7-3AB8-4382-A343-65C03F39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48E2E-4D36-4D00-A489-EFF4D1912A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647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43883AFB-C3DC-42C0-9A2C-C627E45DE167}"/>
              </a:ext>
            </a:extLst>
          </p:cNvPr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963B4012-152B-4E2F-8199-7980F14C7DD1}"/>
              </a:ext>
            </a:extLst>
          </p:cNvPr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datuma 3">
            <a:extLst>
              <a:ext uri="{FF2B5EF4-FFF2-40B4-BE49-F238E27FC236}">
                <a16:creationId xmlns:a16="http://schemas.microsoft.com/office/drawing/2014/main" id="{80F9E7BE-DB9A-44D9-ACA0-FDDF552A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30DBA-CC71-4A7D-AFFD-A096514199D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4">
            <a:extLst>
              <a:ext uri="{FF2B5EF4-FFF2-40B4-BE49-F238E27FC236}">
                <a16:creationId xmlns:a16="http://schemas.microsoft.com/office/drawing/2014/main" id="{7718CAB0-47D1-48E6-B1B1-33500B10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5">
            <a:extLst>
              <a:ext uri="{FF2B5EF4-FFF2-40B4-BE49-F238E27FC236}">
                <a16:creationId xmlns:a16="http://schemas.microsoft.com/office/drawing/2014/main" id="{739259DF-2026-41C0-A319-272A08A36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FA81FC-DF14-49B3-A993-4EA0092837B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924693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FE9D6159-A1DE-4784-B6F6-28B9992BA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4C12A-00D9-4268-AC38-D8BE503DA54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DC6C595-D060-4ABF-B4A4-8E20F354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D0111C12-A22D-4AFE-BDF8-FFC8A6A9A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B7F34-6CC7-434F-9D56-A9B05AD9F69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2900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555A5FB7-77CC-46C8-A421-1D3B96EF3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38C18-B4F8-42B9-8298-34FED45EA21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9FA6E942-36EA-4159-A088-BCE02CBF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0704F45C-A830-4AD4-9465-EA95892A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38211-CE36-42C0-BDD8-65F932253B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3968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EA084E2A-9027-4758-ACB6-CF0FB92D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F2217-B98A-4B08-8DB4-21A587AACC9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EA059BC2-F0B3-49A8-93B5-C86E8CBF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CF03E9BF-2D7B-4938-B396-62D35AE1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437A5-567E-4E23-80F2-4087028D934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5920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>
            <a:extLst>
              <a:ext uri="{FF2B5EF4-FFF2-40B4-BE49-F238E27FC236}">
                <a16:creationId xmlns:a16="http://schemas.microsoft.com/office/drawing/2014/main" id="{8772C5CF-6C7A-4DAC-9A31-2097A913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97814-75AD-4847-AFBB-D78E6E70E61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3700581C-8FA6-4385-BD58-5B4CB3051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>
            <a:extLst>
              <a:ext uri="{FF2B5EF4-FFF2-40B4-BE49-F238E27FC236}">
                <a16:creationId xmlns:a16="http://schemas.microsoft.com/office/drawing/2014/main" id="{3A55F2BF-CDBB-479A-A021-E33AD56C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1DAFB-7361-4E86-99B2-DF649A3CE0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742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1">
            <a:extLst>
              <a:ext uri="{FF2B5EF4-FFF2-40B4-BE49-F238E27FC236}">
                <a16:creationId xmlns:a16="http://schemas.microsoft.com/office/drawing/2014/main" id="{F746C72A-19F9-4B2E-BDC5-ED4FB9E17E70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855489DE-8C7B-4939-A9C7-A5060B0F4E53}"/>
              </a:ext>
            </a:extLst>
          </p:cNvPr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8A5F86D8-F48F-47DE-84C1-B97EFC194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B7694-6570-4DEA-A780-8A470A67F68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693ADC53-49CE-4BEF-B597-051527AF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AC857D91-CF74-466C-8BDC-B03A1C98C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077F7-1077-4105-904D-4AB3C4EF05F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121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0">
            <a:extLst>
              <a:ext uri="{FF2B5EF4-FFF2-40B4-BE49-F238E27FC236}">
                <a16:creationId xmlns:a16="http://schemas.microsoft.com/office/drawing/2014/main" id="{F0F003D1-2074-4AF9-9D84-AB48CB63D7C7}"/>
              </a:ext>
            </a:extLst>
          </p:cNvPr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10171055-6AE9-47DE-8430-332E568327AC}"/>
              </a:ext>
            </a:extLst>
          </p:cNvPr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4">
            <a:extLst>
              <a:ext uri="{FF2B5EF4-FFF2-40B4-BE49-F238E27FC236}">
                <a16:creationId xmlns:a16="http://schemas.microsoft.com/office/drawing/2014/main" id="{1E874634-F249-4A30-893F-0B10B471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0A7F0-BFB7-45C1-A925-61B5F02020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5">
            <a:extLst>
              <a:ext uri="{FF2B5EF4-FFF2-40B4-BE49-F238E27FC236}">
                <a16:creationId xmlns:a16="http://schemas.microsoft.com/office/drawing/2014/main" id="{F2C551EF-8D39-4A5A-9818-4E579B5F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6">
            <a:extLst>
              <a:ext uri="{FF2B5EF4-FFF2-40B4-BE49-F238E27FC236}">
                <a16:creationId xmlns:a16="http://schemas.microsoft.com/office/drawing/2014/main" id="{06BD8CBF-975E-4BDA-B8FA-7B55F1488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77DC8873-1C78-4481-8514-F0F2F625A9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08142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>
            <a:extLst>
              <a:ext uri="{FF2B5EF4-FFF2-40B4-BE49-F238E27FC236}">
                <a16:creationId xmlns:a16="http://schemas.microsoft.com/office/drawing/2014/main" id="{4B16E521-E998-4E53-819F-00471D1E0431}"/>
              </a:ext>
            </a:extLst>
          </p:cNvPr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26219FC7-7CEE-4FA5-A4B0-DEE4594D1666}"/>
              </a:ext>
            </a:extLst>
          </p:cNvPr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Ograda naslova 1">
            <a:extLst>
              <a:ext uri="{FF2B5EF4-FFF2-40B4-BE49-F238E27FC236}">
                <a16:creationId xmlns:a16="http://schemas.microsoft.com/office/drawing/2014/main" id="{815D6425-CAA6-4F1C-945A-01E6F5EF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9" name="Ograda besedila 2">
            <a:extLst>
              <a:ext uri="{FF2B5EF4-FFF2-40B4-BE49-F238E27FC236}">
                <a16:creationId xmlns:a16="http://schemas.microsoft.com/office/drawing/2014/main" id="{ABE04B42-DF6C-44BD-94D3-D2A0AF7118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0DC695C-523C-4F6B-A4D0-07C82354E6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3A5945A-8324-4F8D-9EC0-154252FB9E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41C3439-CF8B-4C94-9E32-98B15C37D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D7449BA-F205-4A55-A2A8-2A8B6E0A8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392E3CD0-0E90-4065-A41F-31E5D2A6487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0" r:id="rId2"/>
    <p:sldLayoutId id="2147483696" r:id="rId3"/>
    <p:sldLayoutId id="2147483691" r:id="rId4"/>
    <p:sldLayoutId id="2147483692" r:id="rId5"/>
    <p:sldLayoutId id="2147483693" r:id="rId6"/>
    <p:sldLayoutId id="2147483697" r:id="rId7"/>
    <p:sldLayoutId id="2147483698" r:id="rId8"/>
    <p:sldLayoutId id="2147483699" r:id="rId9"/>
    <p:sldLayoutId id="2147483694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anose="020B0503020204020204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spot.com/blog-1077/ivana-kobilica-slikarka.aspx" TargetMode="External"/><Relationship Id="rId2" Type="http://schemas.openxmlformats.org/officeDocument/2006/relationships/hyperlink" Target="http://sl.wikipedia.org/wiki/Ivana_Kobilc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gaja.se/znani-slovenci/13236/ivana_kobilca/video28815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48759A-067D-445C-8A74-B30C2DCC28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ŽIVLJENJE IN DELO</a:t>
            </a:r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92A8CF5A-1F49-4687-ADAC-711E47A09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r>
              <a:rPr lang="sl-SI" altLang="sl-SI"/>
              <a:t>IVANA KOBILCA</a:t>
            </a:r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DF1564A6-81D9-4E5B-8ED7-FF258DBFB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04813"/>
            <a:ext cx="1757363" cy="283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4D94A9-5EBE-4997-9132-7F8D92F5C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NASPLOŠNO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1154DD06-0EED-4E1D-818D-2DF561BD4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Ivana Kobilica je najpomembnejša slovenska slikarka,</a:t>
            </a:r>
          </a:p>
          <a:p>
            <a:r>
              <a:rPr lang="sl-SI" altLang="sl-SI"/>
              <a:t> Bila je izrazito meščanska umetnica,</a:t>
            </a:r>
          </a:p>
          <a:p>
            <a:r>
              <a:rPr lang="sl-SI" altLang="sl-SI"/>
              <a:t>Pripada generaciji slovenskih realistov,</a:t>
            </a:r>
          </a:p>
          <a:p>
            <a:r>
              <a:rPr lang="sl-SI" altLang="sl-SI"/>
              <a:t>Najpomembnejša dela ustvarila v osemdesetih letih 19. stoletja,                      </a:t>
            </a:r>
          </a:p>
          <a:p>
            <a:r>
              <a:rPr lang="sl-SI" altLang="sl-SI"/>
              <a:t>Slikala portrete in žanrskih upodobitve,portrete…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C392CFD0-023E-4894-857B-6FAE84B06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5514975"/>
            <a:ext cx="26670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>
            <a:extLst>
              <a:ext uri="{FF2B5EF4-FFF2-40B4-BE49-F238E27FC236}">
                <a16:creationId xmlns:a16="http://schemas.microsoft.com/office/drawing/2014/main" id="{F4811BF7-8CB4-4BC9-B00A-2228259E2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3429000"/>
            <a:ext cx="885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PoljeZBesedilom 10">
            <a:extLst>
              <a:ext uri="{FF2B5EF4-FFF2-40B4-BE49-F238E27FC236}">
                <a16:creationId xmlns:a16="http://schemas.microsoft.com/office/drawing/2014/main" id="{1D3A156E-6E64-4C6A-B324-57DDA8E6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1975" y="4652963"/>
            <a:ext cx="2232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/>
              <a:t>Portret Ivana Hribarja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7A07ABC-34FF-4956-93AE-9ABA52EE5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OTROŠTVO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endParaRPr lang="sl-SI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B83C16C1-983E-47E0-B763-C0557FE4C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Rojena </a:t>
            </a:r>
            <a:r>
              <a:rPr lang="sv-SE" altLang="sl-SI"/>
              <a:t>20. decembe</a:t>
            </a:r>
            <a:r>
              <a:rPr lang="sl-SI" altLang="sl-SI"/>
              <a:t>a</a:t>
            </a:r>
            <a:r>
              <a:rPr lang="sv-SE" altLang="sl-SI"/>
              <a:t>r 1861</a:t>
            </a:r>
            <a:r>
              <a:rPr lang="sl-SI" altLang="sl-SI"/>
              <a:t> v Ljubljani,</a:t>
            </a:r>
          </a:p>
          <a:p>
            <a:r>
              <a:rPr lang="sl-SI" altLang="sl-SI"/>
              <a:t>Osnovno in meščansko šolo je obiskovala pri Uršulinkah,</a:t>
            </a:r>
          </a:p>
          <a:p>
            <a:r>
              <a:rPr lang="sl-SI" altLang="sl-SI"/>
              <a:t>Risati se je učila pri Idi Künl, hčerki slikarja Pavla Künla,</a:t>
            </a:r>
          </a:p>
          <a:p>
            <a:r>
              <a:rPr lang="sl-SI" altLang="sl-SI"/>
              <a:t>Leta 1879 je odšla na Dunaj, kjer je kopirala slike velikih slikarjev.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4AF534-D623-47AC-8505-6FA04209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POKLICNA POT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endParaRPr lang="sl-SI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A08FB3D-52C3-4EDF-AAF4-2D07B7A8A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>
                <a:latin typeface="Arial" charset="0"/>
                <a:cs typeface="Arial" charset="0"/>
              </a:rPr>
              <a:t>Naša prva akademsko izobražena slikarka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>
                <a:latin typeface="Arial" charset="0"/>
                <a:cs typeface="Arial" charset="0"/>
              </a:rPr>
              <a:t>članica SOCIETE NATIONALE DES BEAUX-ARTO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>
                <a:latin typeface="Arial" charset="0"/>
                <a:cs typeface="Arial" charset="0"/>
              </a:rPr>
              <a:t>Sarajevo-dve freski v jezuitski cerkvi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>
                <a:latin typeface="Arial" charset="0"/>
                <a:cs typeface="Arial" charset="0"/>
              </a:rPr>
              <a:t>Najpopularnejše podobe so bile razstavljene v dunajskem </a:t>
            </a:r>
            <a:r>
              <a:rPr lang="sl-SI" dirty="0" err="1">
                <a:latin typeface="Arial" charset="0"/>
                <a:cs typeface="Arial" charset="0"/>
              </a:rPr>
              <a:t>Kunstlerhausu</a:t>
            </a:r>
            <a:r>
              <a:rPr lang="sl-SI" dirty="0">
                <a:latin typeface="Arial" charset="0"/>
                <a:cs typeface="Arial" charset="0"/>
              </a:rPr>
              <a:t> in v </a:t>
            </a:r>
            <a:r>
              <a:rPr lang="sl-SI" dirty="0" err="1">
                <a:latin typeface="Arial" charset="0"/>
                <a:cs typeface="Arial" charset="0"/>
              </a:rPr>
              <a:t>Glaspalastu</a:t>
            </a:r>
            <a:r>
              <a:rPr lang="sl-SI" dirty="0">
                <a:latin typeface="Arial" charset="0"/>
                <a:cs typeface="Arial" charset="0"/>
              </a:rPr>
              <a:t> v Münchnu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>
                <a:latin typeface="Arial" charset="0"/>
                <a:cs typeface="Arial" charset="0"/>
              </a:rPr>
              <a:t>Najpomembnejša slovenska slikarka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>
                <a:latin typeface="Arial" charset="0"/>
                <a:cs typeface="Arial" charset="0"/>
              </a:rPr>
              <a:t>Izrazito meščanska slikarka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sl-SI" dirty="0">
                <a:latin typeface="Arial" charset="0"/>
                <a:cs typeface="Arial" charset="0"/>
              </a:rPr>
              <a:t>Umrla 4.12.1926 v Ljubljani</a:t>
            </a:r>
            <a:br>
              <a:rPr lang="sl-SI" dirty="0">
                <a:latin typeface="Arial" charset="0"/>
                <a:cs typeface="Arial" charset="0"/>
              </a:rPr>
            </a:br>
            <a:endParaRPr lang="sl-SI" dirty="0">
              <a:latin typeface="Arial" charset="0"/>
              <a:cs typeface="Arial" charset="0"/>
            </a:endParaRP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E2060C-3498-4642-BA62-0E606A08A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SMRT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589691AE-3B00-4811-85F3-15CFC5A07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  <a:p>
            <a:r>
              <a:rPr lang="sl-SI" altLang="sl-SI"/>
              <a:t>Umrla je 4. decembra 1926, v Ljubljani, po težki operaciji, stara komaj 55 let.</a:t>
            </a:r>
          </a:p>
          <a:p>
            <a:endParaRPr lang="sl-SI" altLang="sl-SI"/>
          </a:p>
        </p:txBody>
      </p:sp>
      <p:pic>
        <p:nvPicPr>
          <p:cNvPr id="12292" name="Picture 3">
            <a:extLst>
              <a:ext uri="{FF2B5EF4-FFF2-40B4-BE49-F238E27FC236}">
                <a16:creationId xmlns:a16="http://schemas.microsoft.com/office/drawing/2014/main" id="{935760E1-CABD-40A0-ADA1-6BE41C265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149725"/>
            <a:ext cx="1428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24CF32-0BA6-47DA-A0D7-36C4F46D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DELA:</a:t>
            </a:r>
          </a:p>
        </p:txBody>
      </p:sp>
      <p:pic>
        <p:nvPicPr>
          <p:cNvPr id="13315" name="Picture 2">
            <a:extLst>
              <a:ext uri="{FF2B5EF4-FFF2-40B4-BE49-F238E27FC236}">
                <a16:creationId xmlns:a16="http://schemas.microsoft.com/office/drawing/2014/main" id="{DC1A24B5-C2AC-4F5F-9ED2-2BFDD65F48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844675"/>
            <a:ext cx="1152525" cy="1627188"/>
          </a:xfrm>
        </p:spPr>
      </p:pic>
      <p:pic>
        <p:nvPicPr>
          <p:cNvPr id="13316" name="Picture 3">
            <a:extLst>
              <a:ext uri="{FF2B5EF4-FFF2-40B4-BE49-F238E27FC236}">
                <a16:creationId xmlns:a16="http://schemas.microsoft.com/office/drawing/2014/main" id="{E30EA2E9-74C3-4AD5-AA24-652B36904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44675"/>
            <a:ext cx="108108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>
            <a:extLst>
              <a:ext uri="{FF2B5EF4-FFF2-40B4-BE49-F238E27FC236}">
                <a16:creationId xmlns:a16="http://schemas.microsoft.com/office/drawing/2014/main" id="{C0ED1841-79AD-430C-96FD-F58ED9E0D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508500"/>
            <a:ext cx="15192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5">
            <a:extLst>
              <a:ext uri="{FF2B5EF4-FFF2-40B4-BE49-F238E27FC236}">
                <a16:creationId xmlns:a16="http://schemas.microsoft.com/office/drawing/2014/main" id="{228A315C-0C38-4083-A238-EC0665BF8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844675"/>
            <a:ext cx="12795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PoljeZBesedilom 8">
            <a:extLst>
              <a:ext uri="{FF2B5EF4-FFF2-40B4-BE49-F238E27FC236}">
                <a16:creationId xmlns:a16="http://schemas.microsoft.com/office/drawing/2014/main" id="{E3891D87-8BD6-4FE9-A16D-7071D43A3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644900"/>
            <a:ext cx="14620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/>
              <a:t>KOFETARICA</a:t>
            </a:r>
          </a:p>
        </p:txBody>
      </p:sp>
      <p:sp>
        <p:nvSpPr>
          <p:cNvPr id="13320" name="PoljeZBesedilom 9">
            <a:extLst>
              <a:ext uri="{FF2B5EF4-FFF2-40B4-BE49-F238E27FC236}">
                <a16:creationId xmlns:a16="http://schemas.microsoft.com/office/drawing/2014/main" id="{66D3866D-2031-488F-88DA-95F0C6C00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3573463"/>
            <a:ext cx="1073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 i="1"/>
              <a:t>LIKARICE</a:t>
            </a:r>
          </a:p>
        </p:txBody>
      </p:sp>
      <p:sp>
        <p:nvSpPr>
          <p:cNvPr id="13321" name="PoljeZBesedilom 10">
            <a:extLst>
              <a:ext uri="{FF2B5EF4-FFF2-40B4-BE49-F238E27FC236}">
                <a16:creationId xmlns:a16="http://schemas.microsoft.com/office/drawing/2014/main" id="{7ACFC7D7-8059-441D-B666-586B78295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3573463"/>
            <a:ext cx="1062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/>
              <a:t>POLETJE</a:t>
            </a:r>
          </a:p>
        </p:txBody>
      </p:sp>
      <p:sp>
        <p:nvSpPr>
          <p:cNvPr id="13322" name="PoljeZBesedilom 11">
            <a:extLst>
              <a:ext uri="{FF2B5EF4-FFF2-40B4-BE49-F238E27FC236}">
                <a16:creationId xmlns:a16="http://schemas.microsoft.com/office/drawing/2014/main" id="{D398E59D-4AFF-4583-8DB7-8F3F5327C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5805488"/>
            <a:ext cx="1766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/>
              <a:t>OTROCI V TRAVI</a:t>
            </a:r>
          </a:p>
        </p:txBody>
      </p:sp>
      <p:cxnSp>
        <p:nvCxnSpPr>
          <p:cNvPr id="15" name="Raven konektor 14">
            <a:extLst>
              <a:ext uri="{FF2B5EF4-FFF2-40B4-BE49-F238E27FC236}">
                <a16:creationId xmlns:a16="http://schemas.microsoft.com/office/drawing/2014/main" id="{03D7C817-2DF6-4CD5-BF7B-B615AD9553CB}"/>
              </a:ext>
            </a:extLst>
          </p:cNvPr>
          <p:cNvCxnSpPr/>
          <p:nvPr/>
        </p:nvCxnSpPr>
        <p:spPr>
          <a:xfrm>
            <a:off x="684213" y="4149725"/>
            <a:ext cx="74882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PoljeZBesedilom 15">
            <a:extLst>
              <a:ext uri="{FF2B5EF4-FFF2-40B4-BE49-F238E27FC236}">
                <a16:creationId xmlns:a16="http://schemas.microsoft.com/office/drawing/2014/main" id="{B504C666-A537-445D-85FE-149CED8D1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484313"/>
            <a:ext cx="2805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>
                <a:solidFill>
                  <a:srgbClr val="FF0000"/>
                </a:solidFill>
              </a:rPr>
              <a:t>NAJPOMEMBNEJŠA  DELA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4DAF623-D248-4E4C-B5F9-B93DE6DE0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11F8D818-6073-4C80-9BCB-3D8B98BFC8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3213100"/>
            <a:ext cx="936625" cy="1295400"/>
          </a:xfrm>
        </p:spPr>
      </p:pic>
      <p:pic>
        <p:nvPicPr>
          <p:cNvPr id="14340" name="Picture 3">
            <a:extLst>
              <a:ext uri="{FF2B5EF4-FFF2-40B4-BE49-F238E27FC236}">
                <a16:creationId xmlns:a16="http://schemas.microsoft.com/office/drawing/2014/main" id="{F3C75A67-D3B2-436A-86BC-E3C5EAE39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213100"/>
            <a:ext cx="9429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PoljeZBesedilom 5">
            <a:extLst>
              <a:ext uri="{FF2B5EF4-FFF2-40B4-BE49-F238E27FC236}">
                <a16:creationId xmlns:a16="http://schemas.microsoft.com/office/drawing/2014/main" id="{80859BB0-CB1D-43F6-9B28-FB64971E9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4437063"/>
            <a:ext cx="2913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/>
              <a:t>DEKLICA V </a:t>
            </a:r>
          </a:p>
          <a:p>
            <a:r>
              <a:rPr lang="sl-SI" altLang="sl-SI"/>
              <a:t>TEMNEM BREZROKAVNIKU</a:t>
            </a:r>
          </a:p>
          <a:p>
            <a:endParaRPr lang="sl-SI" altLang="sl-SI"/>
          </a:p>
        </p:txBody>
      </p:sp>
      <p:sp>
        <p:nvSpPr>
          <p:cNvPr id="14342" name="PoljeZBesedilom 7">
            <a:extLst>
              <a:ext uri="{FF2B5EF4-FFF2-40B4-BE49-F238E27FC236}">
                <a16:creationId xmlns:a16="http://schemas.microsoft.com/office/drawing/2014/main" id="{10BA3FDB-F1F2-42F3-A687-39057FBAC5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724400"/>
            <a:ext cx="2311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/>
              <a:t>PARIŠKA BRANJEVKA</a:t>
            </a:r>
          </a:p>
        </p:txBody>
      </p:sp>
      <p:sp>
        <p:nvSpPr>
          <p:cNvPr id="14343" name="PoljeZBesedilom 8">
            <a:extLst>
              <a:ext uri="{FF2B5EF4-FFF2-40B4-BE49-F238E27FC236}">
                <a16:creationId xmlns:a16="http://schemas.microsoft.com/office/drawing/2014/main" id="{0F49254F-9B0F-4D87-BD1E-B471A7ECB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5661025"/>
            <a:ext cx="28082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r>
              <a:rPr lang="sl-SI" altLang="sl-SI" sz="2800">
                <a:solidFill>
                  <a:srgbClr val="FF0000"/>
                </a:solidFill>
              </a:rPr>
              <a:t>IN DRUGA DELA…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B3CE31-7126-42AC-96F8-1E02C716C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Viri</a:t>
            </a:r>
            <a:br>
              <a:rPr lang="sl-SI" dirty="0">
                <a:solidFill>
                  <a:schemeClr val="accent1">
                    <a:satMod val="150000"/>
                  </a:schemeClr>
                </a:solidFill>
              </a:rPr>
            </a:br>
            <a:endParaRPr lang="sl-SI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47AD0022-132C-45B0-AE1B-AB24AEF8E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http://sl.wikipedia.org/wiki/Ivana_Kobilca</a:t>
            </a:r>
            <a:endParaRPr lang="sl-SI" altLang="sl-SI"/>
          </a:p>
          <a:p>
            <a:endParaRPr lang="sl-SI" altLang="sl-SI"/>
          </a:p>
          <a:p>
            <a:r>
              <a:rPr lang="sl-SI" altLang="sl-SI">
                <a:hlinkClick r:id="rId3"/>
              </a:rPr>
              <a:t>http://www.genspot.com/blog-1077/ivana-kobilica-slikarka.aspx</a:t>
            </a:r>
            <a:endParaRPr lang="sl-SI" altLang="sl-SI"/>
          </a:p>
          <a:p>
            <a:endParaRPr lang="sl-SI" altLang="sl-SI"/>
          </a:p>
          <a:p>
            <a:r>
              <a:rPr lang="sl-SI" altLang="sl-SI"/>
              <a:t>http://www.gimvic.org/projekti/mednarodni_projekti/woman/women/kobilica/slo/ivana.html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A4C2A6-AA0C-4A35-A46C-91D40E43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satMod val="150000"/>
                  </a:schemeClr>
                </a:solidFill>
              </a:rPr>
              <a:t>VIDEOPOSNETEK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A3CEE05B-0036-463F-8FA5-45E4CEECB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http://www.dogaja.se/znani-slovenci/13236/ivana_kobilca/video288157/</a:t>
            </a:r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/>
              <a:t>PODROBNEJE PRIKAZUJE NJENA DELA!!!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249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Corbel</vt:lpstr>
      <vt:lpstr>Wingdings</vt:lpstr>
      <vt:lpstr>Wingdings 2</vt:lpstr>
      <vt:lpstr>Wingdings 3</vt:lpstr>
      <vt:lpstr>Modul</vt:lpstr>
      <vt:lpstr>ŽIVLJENJE IN DELO</vt:lpstr>
      <vt:lpstr>NASPLOŠNO</vt:lpstr>
      <vt:lpstr>OTROŠTVO </vt:lpstr>
      <vt:lpstr>POKLICNA POT </vt:lpstr>
      <vt:lpstr>SMRT</vt:lpstr>
      <vt:lpstr>DELA:</vt:lpstr>
      <vt:lpstr>PowerPoint Presentation</vt:lpstr>
      <vt:lpstr>Viri </vt:lpstr>
      <vt:lpstr>VIDEOPOSNETEK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2019-06-03T09:12:47Z</dcterms:created>
  <dcterms:modified xsi:type="dcterms:W3CDTF">2019-06-03T09:12:47Z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