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2" r:id="rId16"/>
    <p:sldId id="274" r:id="rId17"/>
    <p:sldId id="275" r:id="rId18"/>
    <p:sldId id="276" r:id="rId19"/>
    <p:sldId id="277" r:id="rId20"/>
    <p:sldId id="278" r:id="rId21"/>
    <p:sldId id="279" r:id="rId22"/>
    <p:sldId id="28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55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3" autoAdjust="0"/>
    <p:restoredTop sz="94600"/>
  </p:normalViewPr>
  <p:slideViewPr>
    <p:cSldViewPr>
      <p:cViewPr varScale="1">
        <p:scale>
          <a:sx n="150" d="100"/>
          <a:sy n="150" d="100"/>
        </p:scale>
        <p:origin x="49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1F35EE3-021D-40EF-9207-C11E307360D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sl-SI"/>
          </a:p>
        </p:txBody>
      </p:sp>
      <p:sp>
        <p:nvSpPr>
          <p:cNvPr id="6147" name="Rectangle 3">
            <a:extLst>
              <a:ext uri="{FF2B5EF4-FFF2-40B4-BE49-F238E27FC236}">
                <a16:creationId xmlns:a16="http://schemas.microsoft.com/office/drawing/2014/main" id="{2DB2277B-9DA0-480A-9523-49DF3FDBB7B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sl-SI"/>
          </a:p>
        </p:txBody>
      </p:sp>
      <p:sp>
        <p:nvSpPr>
          <p:cNvPr id="25604" name="Rectangle 4">
            <a:extLst>
              <a:ext uri="{FF2B5EF4-FFF2-40B4-BE49-F238E27FC236}">
                <a16:creationId xmlns:a16="http://schemas.microsoft.com/office/drawing/2014/main" id="{D855EF90-237E-48FC-BEC8-71A752252BA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3D905763-BEDC-461E-89E9-04E6D0AB5B9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noProof="0"/>
              <a:t>Kliknite, če želite urediti slog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150" name="Rectangle 6">
            <a:extLst>
              <a:ext uri="{FF2B5EF4-FFF2-40B4-BE49-F238E27FC236}">
                <a16:creationId xmlns:a16="http://schemas.microsoft.com/office/drawing/2014/main" id="{F622DE1A-B60D-41E2-9F9A-30BF215C831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sl-SI"/>
          </a:p>
        </p:txBody>
      </p:sp>
      <p:sp>
        <p:nvSpPr>
          <p:cNvPr id="6151" name="Rectangle 7">
            <a:extLst>
              <a:ext uri="{FF2B5EF4-FFF2-40B4-BE49-F238E27FC236}">
                <a16:creationId xmlns:a16="http://schemas.microsoft.com/office/drawing/2014/main" id="{A537E326-D828-4832-A3AF-E263DA46F60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33DEED8-CA3E-4057-AEFA-0E3A4573C78C}"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EF2D7F78-BA33-400C-8D94-5D20519CB8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06E575-C38C-4AAB-969A-25A17EF34A57}" type="slidenum">
              <a:rPr lang="sl-SI" altLang="sl-SI"/>
              <a:pPr eaLnBrk="1" hangingPunct="1"/>
              <a:t>1</a:t>
            </a:fld>
            <a:endParaRPr lang="sl-SI" altLang="sl-SI"/>
          </a:p>
        </p:txBody>
      </p:sp>
      <p:sp>
        <p:nvSpPr>
          <p:cNvPr id="26627" name="Rectangle 2">
            <a:extLst>
              <a:ext uri="{FF2B5EF4-FFF2-40B4-BE49-F238E27FC236}">
                <a16:creationId xmlns:a16="http://schemas.microsoft.com/office/drawing/2014/main" id="{4BBE1383-F958-4C5B-B096-179EF44DC549}"/>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F31054A8-3D9E-401F-AB4E-6B648D1008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43200" y="1752600"/>
            <a:ext cx="5486400" cy="838200"/>
          </a:xfrm>
        </p:spPr>
        <p:txBody>
          <a:bodyPr/>
          <a:lstStyle>
            <a:lvl1pPr>
              <a:defRPr/>
            </a:lvl1pPr>
          </a:lstStyle>
          <a:p>
            <a:r>
              <a:rPr lang="sl-SI"/>
              <a:t>Kliknite, če želite urediti slog naslova matrice</a:t>
            </a:r>
          </a:p>
        </p:txBody>
      </p:sp>
      <p:sp>
        <p:nvSpPr>
          <p:cNvPr id="3075"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sl-SI"/>
              <a:t>Kliknite, če želite urediti slog podnaslova matrice</a:t>
            </a:r>
          </a:p>
        </p:txBody>
      </p:sp>
      <p:sp>
        <p:nvSpPr>
          <p:cNvPr id="4" name="Rectangle 4">
            <a:extLst>
              <a:ext uri="{FF2B5EF4-FFF2-40B4-BE49-F238E27FC236}">
                <a16:creationId xmlns:a16="http://schemas.microsoft.com/office/drawing/2014/main" id="{79867207-CDE0-4825-BD32-8358E3B50F47}"/>
              </a:ext>
            </a:extLst>
          </p:cNvPr>
          <p:cNvSpPr>
            <a:spLocks noGrp="1" noChangeArrowheads="1"/>
          </p:cNvSpPr>
          <p:nvPr>
            <p:ph type="dt" sz="half" idx="10"/>
          </p:nvPr>
        </p:nvSpPr>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7FAD5CBB-10AC-4FE2-8DA4-803051828DEC}"/>
              </a:ext>
            </a:extLst>
          </p:cNvPr>
          <p:cNvSpPr>
            <a:spLocks noGrp="1" noChangeArrowheads="1"/>
          </p:cNvSpPr>
          <p:nvPr>
            <p:ph type="ftr" sz="quarter" idx="11"/>
          </p:nvPr>
        </p:nvSpPr>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080B2F89-C174-4BDA-84B8-717FBD0CFE95}"/>
              </a:ext>
            </a:extLst>
          </p:cNvPr>
          <p:cNvSpPr>
            <a:spLocks noGrp="1" noChangeArrowheads="1"/>
          </p:cNvSpPr>
          <p:nvPr>
            <p:ph type="sldNum" sz="quarter" idx="12"/>
          </p:nvPr>
        </p:nvSpPr>
        <p:spPr/>
        <p:txBody>
          <a:bodyPr/>
          <a:lstStyle>
            <a:lvl1pPr>
              <a:defRPr/>
            </a:lvl1pPr>
          </a:lstStyle>
          <a:p>
            <a:fld id="{02A7289F-3A0D-4206-87C9-10E1A827D8AC}" type="slidenum">
              <a:rPr lang="sl-SI" altLang="sl-SI"/>
              <a:pPr/>
              <a:t>‹#›</a:t>
            </a:fld>
            <a:endParaRPr lang="sl-SI" altLang="sl-SI"/>
          </a:p>
        </p:txBody>
      </p:sp>
    </p:spTree>
    <p:extLst>
      <p:ext uri="{BB962C8B-B14F-4D97-AF65-F5344CB8AC3E}">
        <p14:creationId xmlns:p14="http://schemas.microsoft.com/office/powerpoint/2010/main" val="309817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8">
            <a:extLst>
              <a:ext uri="{FF2B5EF4-FFF2-40B4-BE49-F238E27FC236}">
                <a16:creationId xmlns:a16="http://schemas.microsoft.com/office/drawing/2014/main" id="{C9C81ADC-94BD-4BD3-84DA-788C144B8DC9}"/>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9">
            <a:extLst>
              <a:ext uri="{FF2B5EF4-FFF2-40B4-BE49-F238E27FC236}">
                <a16:creationId xmlns:a16="http://schemas.microsoft.com/office/drawing/2014/main" id="{BD39AE50-4BE6-4976-9317-FB4B13E8808A}"/>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10">
            <a:extLst>
              <a:ext uri="{FF2B5EF4-FFF2-40B4-BE49-F238E27FC236}">
                <a16:creationId xmlns:a16="http://schemas.microsoft.com/office/drawing/2014/main" id="{1C0FB5A1-120E-4179-A788-E7E0EC7F99E5}"/>
              </a:ext>
            </a:extLst>
          </p:cNvPr>
          <p:cNvSpPr>
            <a:spLocks noGrp="1" noChangeArrowheads="1"/>
          </p:cNvSpPr>
          <p:nvPr>
            <p:ph type="sldNum" sz="quarter" idx="12"/>
          </p:nvPr>
        </p:nvSpPr>
        <p:spPr>
          <a:ln/>
        </p:spPr>
        <p:txBody>
          <a:bodyPr/>
          <a:lstStyle>
            <a:lvl1pPr>
              <a:defRPr/>
            </a:lvl1pPr>
          </a:lstStyle>
          <a:p>
            <a:fld id="{F142CA38-058F-4FC4-8C06-59EEB07A0104}" type="slidenum">
              <a:rPr lang="sl-SI" altLang="sl-SI"/>
              <a:pPr/>
              <a:t>‹#›</a:t>
            </a:fld>
            <a:endParaRPr lang="sl-SI" altLang="sl-SI"/>
          </a:p>
        </p:txBody>
      </p:sp>
    </p:spTree>
    <p:extLst>
      <p:ext uri="{BB962C8B-B14F-4D97-AF65-F5344CB8AC3E}">
        <p14:creationId xmlns:p14="http://schemas.microsoft.com/office/powerpoint/2010/main" val="331490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856413" y="762000"/>
            <a:ext cx="1370012" cy="4953000"/>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2741613" y="762000"/>
            <a:ext cx="3962400" cy="4953000"/>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8">
            <a:extLst>
              <a:ext uri="{FF2B5EF4-FFF2-40B4-BE49-F238E27FC236}">
                <a16:creationId xmlns:a16="http://schemas.microsoft.com/office/drawing/2014/main" id="{124E1D72-AACA-4A1E-9DFE-808936A0A304}"/>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9">
            <a:extLst>
              <a:ext uri="{FF2B5EF4-FFF2-40B4-BE49-F238E27FC236}">
                <a16:creationId xmlns:a16="http://schemas.microsoft.com/office/drawing/2014/main" id="{1D049257-3D10-4B57-A24C-6DE99B85DC39}"/>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10">
            <a:extLst>
              <a:ext uri="{FF2B5EF4-FFF2-40B4-BE49-F238E27FC236}">
                <a16:creationId xmlns:a16="http://schemas.microsoft.com/office/drawing/2014/main" id="{887CA747-227E-47F0-A652-3CE255B31958}"/>
              </a:ext>
            </a:extLst>
          </p:cNvPr>
          <p:cNvSpPr>
            <a:spLocks noGrp="1" noChangeArrowheads="1"/>
          </p:cNvSpPr>
          <p:nvPr>
            <p:ph type="sldNum" sz="quarter" idx="12"/>
          </p:nvPr>
        </p:nvSpPr>
        <p:spPr>
          <a:ln/>
        </p:spPr>
        <p:txBody>
          <a:bodyPr/>
          <a:lstStyle>
            <a:lvl1pPr>
              <a:defRPr/>
            </a:lvl1pPr>
          </a:lstStyle>
          <a:p>
            <a:fld id="{1CDC3387-56CA-4B32-ABA9-14791FA31CB1}" type="slidenum">
              <a:rPr lang="sl-SI" altLang="sl-SI"/>
              <a:pPr/>
              <a:t>‹#›</a:t>
            </a:fld>
            <a:endParaRPr lang="sl-SI" altLang="sl-SI"/>
          </a:p>
        </p:txBody>
      </p:sp>
    </p:spTree>
    <p:extLst>
      <p:ext uri="{BB962C8B-B14F-4D97-AF65-F5344CB8AC3E}">
        <p14:creationId xmlns:p14="http://schemas.microsoft.com/office/powerpoint/2010/main" val="400664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8">
            <a:extLst>
              <a:ext uri="{FF2B5EF4-FFF2-40B4-BE49-F238E27FC236}">
                <a16:creationId xmlns:a16="http://schemas.microsoft.com/office/drawing/2014/main" id="{62C07CF6-E64F-4559-9591-15527DBF06BD}"/>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9">
            <a:extLst>
              <a:ext uri="{FF2B5EF4-FFF2-40B4-BE49-F238E27FC236}">
                <a16:creationId xmlns:a16="http://schemas.microsoft.com/office/drawing/2014/main" id="{11D29957-C603-44F7-B32A-361F8B34E202}"/>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10">
            <a:extLst>
              <a:ext uri="{FF2B5EF4-FFF2-40B4-BE49-F238E27FC236}">
                <a16:creationId xmlns:a16="http://schemas.microsoft.com/office/drawing/2014/main" id="{5F528753-6B80-4964-B872-04C44E18A312}"/>
              </a:ext>
            </a:extLst>
          </p:cNvPr>
          <p:cNvSpPr>
            <a:spLocks noGrp="1" noChangeArrowheads="1"/>
          </p:cNvSpPr>
          <p:nvPr>
            <p:ph type="sldNum" sz="quarter" idx="12"/>
          </p:nvPr>
        </p:nvSpPr>
        <p:spPr>
          <a:ln/>
        </p:spPr>
        <p:txBody>
          <a:bodyPr/>
          <a:lstStyle>
            <a:lvl1pPr>
              <a:defRPr/>
            </a:lvl1pPr>
          </a:lstStyle>
          <a:p>
            <a:fld id="{9946C32F-3461-4165-B3CF-AC3A270ABD54}" type="slidenum">
              <a:rPr lang="sl-SI" altLang="sl-SI"/>
              <a:pPr/>
              <a:t>‹#›</a:t>
            </a:fld>
            <a:endParaRPr lang="sl-SI" altLang="sl-SI"/>
          </a:p>
        </p:txBody>
      </p:sp>
    </p:spTree>
    <p:extLst>
      <p:ext uri="{BB962C8B-B14F-4D97-AF65-F5344CB8AC3E}">
        <p14:creationId xmlns:p14="http://schemas.microsoft.com/office/powerpoint/2010/main" val="160305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a:t>Kliknite, če želite urediti sloge besedila matrice</a:t>
            </a:r>
          </a:p>
        </p:txBody>
      </p:sp>
      <p:sp>
        <p:nvSpPr>
          <p:cNvPr id="4" name="Rectangle 8">
            <a:extLst>
              <a:ext uri="{FF2B5EF4-FFF2-40B4-BE49-F238E27FC236}">
                <a16:creationId xmlns:a16="http://schemas.microsoft.com/office/drawing/2014/main" id="{AAE07545-5A8E-49E0-BE27-CD81847486EA}"/>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9">
            <a:extLst>
              <a:ext uri="{FF2B5EF4-FFF2-40B4-BE49-F238E27FC236}">
                <a16:creationId xmlns:a16="http://schemas.microsoft.com/office/drawing/2014/main" id="{3A09913A-8125-4621-A631-C256AD0D2A0D}"/>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10">
            <a:extLst>
              <a:ext uri="{FF2B5EF4-FFF2-40B4-BE49-F238E27FC236}">
                <a16:creationId xmlns:a16="http://schemas.microsoft.com/office/drawing/2014/main" id="{AA794006-A32C-435B-A29E-09920BA21744}"/>
              </a:ext>
            </a:extLst>
          </p:cNvPr>
          <p:cNvSpPr>
            <a:spLocks noGrp="1" noChangeArrowheads="1"/>
          </p:cNvSpPr>
          <p:nvPr>
            <p:ph type="sldNum" sz="quarter" idx="12"/>
          </p:nvPr>
        </p:nvSpPr>
        <p:spPr>
          <a:ln/>
        </p:spPr>
        <p:txBody>
          <a:bodyPr/>
          <a:lstStyle>
            <a:lvl1pPr>
              <a:defRPr/>
            </a:lvl1pPr>
          </a:lstStyle>
          <a:p>
            <a:fld id="{E9DEA0AA-70F5-4993-8695-E07C0FB5DC87}" type="slidenum">
              <a:rPr lang="sl-SI" altLang="sl-SI"/>
              <a:pPr/>
              <a:t>‹#›</a:t>
            </a:fld>
            <a:endParaRPr lang="sl-SI" altLang="sl-SI"/>
          </a:p>
        </p:txBody>
      </p:sp>
    </p:spTree>
    <p:extLst>
      <p:ext uri="{BB962C8B-B14F-4D97-AF65-F5344CB8AC3E}">
        <p14:creationId xmlns:p14="http://schemas.microsoft.com/office/powerpoint/2010/main" val="177689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Rectangle 8">
            <a:extLst>
              <a:ext uri="{FF2B5EF4-FFF2-40B4-BE49-F238E27FC236}">
                <a16:creationId xmlns:a16="http://schemas.microsoft.com/office/drawing/2014/main" id="{A983242F-C208-4993-BB21-AB0A77A3DC93}"/>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9">
            <a:extLst>
              <a:ext uri="{FF2B5EF4-FFF2-40B4-BE49-F238E27FC236}">
                <a16:creationId xmlns:a16="http://schemas.microsoft.com/office/drawing/2014/main" id="{5F28E42A-95BF-4E80-8096-3ED37186EFCB}"/>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10">
            <a:extLst>
              <a:ext uri="{FF2B5EF4-FFF2-40B4-BE49-F238E27FC236}">
                <a16:creationId xmlns:a16="http://schemas.microsoft.com/office/drawing/2014/main" id="{26ED3D0D-1BB2-4941-BDBC-23B035E703EC}"/>
              </a:ext>
            </a:extLst>
          </p:cNvPr>
          <p:cNvSpPr>
            <a:spLocks noGrp="1" noChangeArrowheads="1"/>
          </p:cNvSpPr>
          <p:nvPr>
            <p:ph type="sldNum" sz="quarter" idx="12"/>
          </p:nvPr>
        </p:nvSpPr>
        <p:spPr>
          <a:ln/>
        </p:spPr>
        <p:txBody>
          <a:bodyPr/>
          <a:lstStyle>
            <a:lvl1pPr>
              <a:defRPr/>
            </a:lvl1pPr>
          </a:lstStyle>
          <a:p>
            <a:fld id="{48F4CB23-EABC-4ED8-8668-5BEECC837A1B}" type="slidenum">
              <a:rPr lang="sl-SI" altLang="sl-SI"/>
              <a:pPr/>
              <a:t>‹#›</a:t>
            </a:fld>
            <a:endParaRPr lang="sl-SI" altLang="sl-SI"/>
          </a:p>
        </p:txBody>
      </p:sp>
    </p:spTree>
    <p:extLst>
      <p:ext uri="{BB962C8B-B14F-4D97-AF65-F5344CB8AC3E}">
        <p14:creationId xmlns:p14="http://schemas.microsoft.com/office/powerpoint/2010/main" val="4014696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Rectangle 8">
            <a:extLst>
              <a:ext uri="{FF2B5EF4-FFF2-40B4-BE49-F238E27FC236}">
                <a16:creationId xmlns:a16="http://schemas.microsoft.com/office/drawing/2014/main" id="{15638E4B-CE54-435E-A2D7-02C7B4AA1BC9}"/>
              </a:ext>
            </a:extLst>
          </p:cNvPr>
          <p:cNvSpPr>
            <a:spLocks noGrp="1" noChangeArrowheads="1"/>
          </p:cNvSpPr>
          <p:nvPr>
            <p:ph type="dt" sz="half" idx="10"/>
          </p:nvPr>
        </p:nvSpPr>
        <p:spPr>
          <a:ln/>
        </p:spPr>
        <p:txBody>
          <a:bodyPr/>
          <a:lstStyle>
            <a:lvl1pPr>
              <a:defRPr/>
            </a:lvl1pPr>
          </a:lstStyle>
          <a:p>
            <a:pPr>
              <a:defRPr/>
            </a:pPr>
            <a:endParaRPr lang="sl-SI"/>
          </a:p>
        </p:txBody>
      </p:sp>
      <p:sp>
        <p:nvSpPr>
          <p:cNvPr id="8" name="Rectangle 9">
            <a:extLst>
              <a:ext uri="{FF2B5EF4-FFF2-40B4-BE49-F238E27FC236}">
                <a16:creationId xmlns:a16="http://schemas.microsoft.com/office/drawing/2014/main" id="{89A7EE80-E25E-48B7-8143-F9248CBDB6F4}"/>
              </a:ext>
            </a:extLst>
          </p:cNvPr>
          <p:cNvSpPr>
            <a:spLocks noGrp="1" noChangeArrowheads="1"/>
          </p:cNvSpPr>
          <p:nvPr>
            <p:ph type="ftr" sz="quarter" idx="11"/>
          </p:nvPr>
        </p:nvSpPr>
        <p:spPr>
          <a:ln/>
        </p:spPr>
        <p:txBody>
          <a:bodyPr/>
          <a:lstStyle>
            <a:lvl1pPr>
              <a:defRPr/>
            </a:lvl1pPr>
          </a:lstStyle>
          <a:p>
            <a:pPr>
              <a:defRPr/>
            </a:pPr>
            <a:endParaRPr lang="sl-SI"/>
          </a:p>
        </p:txBody>
      </p:sp>
      <p:sp>
        <p:nvSpPr>
          <p:cNvPr id="9" name="Rectangle 10">
            <a:extLst>
              <a:ext uri="{FF2B5EF4-FFF2-40B4-BE49-F238E27FC236}">
                <a16:creationId xmlns:a16="http://schemas.microsoft.com/office/drawing/2014/main" id="{1BE38825-FEC5-4313-9F86-99DB7C96A651}"/>
              </a:ext>
            </a:extLst>
          </p:cNvPr>
          <p:cNvSpPr>
            <a:spLocks noGrp="1" noChangeArrowheads="1"/>
          </p:cNvSpPr>
          <p:nvPr>
            <p:ph type="sldNum" sz="quarter" idx="12"/>
          </p:nvPr>
        </p:nvSpPr>
        <p:spPr>
          <a:ln/>
        </p:spPr>
        <p:txBody>
          <a:bodyPr/>
          <a:lstStyle>
            <a:lvl1pPr>
              <a:defRPr/>
            </a:lvl1pPr>
          </a:lstStyle>
          <a:p>
            <a:fld id="{1D64582C-8614-4D2D-B411-8985B5C487B8}" type="slidenum">
              <a:rPr lang="sl-SI" altLang="sl-SI"/>
              <a:pPr/>
              <a:t>‹#›</a:t>
            </a:fld>
            <a:endParaRPr lang="sl-SI" altLang="sl-SI"/>
          </a:p>
        </p:txBody>
      </p:sp>
    </p:spTree>
    <p:extLst>
      <p:ext uri="{BB962C8B-B14F-4D97-AF65-F5344CB8AC3E}">
        <p14:creationId xmlns:p14="http://schemas.microsoft.com/office/powerpoint/2010/main" val="354430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Rectangle 8">
            <a:extLst>
              <a:ext uri="{FF2B5EF4-FFF2-40B4-BE49-F238E27FC236}">
                <a16:creationId xmlns:a16="http://schemas.microsoft.com/office/drawing/2014/main" id="{D19FF376-8E56-46F1-B740-785C8C3FCF63}"/>
              </a:ext>
            </a:extLst>
          </p:cNvPr>
          <p:cNvSpPr>
            <a:spLocks noGrp="1" noChangeArrowheads="1"/>
          </p:cNvSpPr>
          <p:nvPr>
            <p:ph type="dt" sz="half" idx="10"/>
          </p:nvPr>
        </p:nvSpPr>
        <p:spPr>
          <a:ln/>
        </p:spPr>
        <p:txBody>
          <a:bodyPr/>
          <a:lstStyle>
            <a:lvl1pPr>
              <a:defRPr/>
            </a:lvl1pPr>
          </a:lstStyle>
          <a:p>
            <a:pPr>
              <a:defRPr/>
            </a:pPr>
            <a:endParaRPr lang="sl-SI"/>
          </a:p>
        </p:txBody>
      </p:sp>
      <p:sp>
        <p:nvSpPr>
          <p:cNvPr id="4" name="Rectangle 9">
            <a:extLst>
              <a:ext uri="{FF2B5EF4-FFF2-40B4-BE49-F238E27FC236}">
                <a16:creationId xmlns:a16="http://schemas.microsoft.com/office/drawing/2014/main" id="{04031106-A7AB-4DEC-AB53-C3C2C6B947E5}"/>
              </a:ext>
            </a:extLst>
          </p:cNvPr>
          <p:cNvSpPr>
            <a:spLocks noGrp="1" noChangeArrowheads="1"/>
          </p:cNvSpPr>
          <p:nvPr>
            <p:ph type="ftr" sz="quarter" idx="11"/>
          </p:nvPr>
        </p:nvSpPr>
        <p:spPr>
          <a:ln/>
        </p:spPr>
        <p:txBody>
          <a:bodyPr/>
          <a:lstStyle>
            <a:lvl1pPr>
              <a:defRPr/>
            </a:lvl1pPr>
          </a:lstStyle>
          <a:p>
            <a:pPr>
              <a:defRPr/>
            </a:pPr>
            <a:endParaRPr lang="sl-SI"/>
          </a:p>
        </p:txBody>
      </p:sp>
      <p:sp>
        <p:nvSpPr>
          <p:cNvPr id="5" name="Rectangle 10">
            <a:extLst>
              <a:ext uri="{FF2B5EF4-FFF2-40B4-BE49-F238E27FC236}">
                <a16:creationId xmlns:a16="http://schemas.microsoft.com/office/drawing/2014/main" id="{722D4848-2C7B-48CD-B494-F67132D3AE2E}"/>
              </a:ext>
            </a:extLst>
          </p:cNvPr>
          <p:cNvSpPr>
            <a:spLocks noGrp="1" noChangeArrowheads="1"/>
          </p:cNvSpPr>
          <p:nvPr>
            <p:ph type="sldNum" sz="quarter" idx="12"/>
          </p:nvPr>
        </p:nvSpPr>
        <p:spPr>
          <a:ln/>
        </p:spPr>
        <p:txBody>
          <a:bodyPr/>
          <a:lstStyle>
            <a:lvl1pPr>
              <a:defRPr/>
            </a:lvl1pPr>
          </a:lstStyle>
          <a:p>
            <a:fld id="{398AF49E-58BB-4D5F-97A4-0C3AF363FF1E}" type="slidenum">
              <a:rPr lang="sl-SI" altLang="sl-SI"/>
              <a:pPr/>
              <a:t>‹#›</a:t>
            </a:fld>
            <a:endParaRPr lang="sl-SI" altLang="sl-SI"/>
          </a:p>
        </p:txBody>
      </p:sp>
    </p:spTree>
    <p:extLst>
      <p:ext uri="{BB962C8B-B14F-4D97-AF65-F5344CB8AC3E}">
        <p14:creationId xmlns:p14="http://schemas.microsoft.com/office/powerpoint/2010/main" val="32680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F8647D3C-600D-41B0-9D65-C9F82B675A7B}"/>
              </a:ext>
            </a:extLst>
          </p:cNvPr>
          <p:cNvSpPr>
            <a:spLocks noGrp="1" noChangeArrowheads="1"/>
          </p:cNvSpPr>
          <p:nvPr>
            <p:ph type="dt" sz="half" idx="10"/>
          </p:nvPr>
        </p:nvSpPr>
        <p:spPr>
          <a:ln/>
        </p:spPr>
        <p:txBody>
          <a:bodyPr/>
          <a:lstStyle>
            <a:lvl1pPr>
              <a:defRPr/>
            </a:lvl1pPr>
          </a:lstStyle>
          <a:p>
            <a:pPr>
              <a:defRPr/>
            </a:pPr>
            <a:endParaRPr lang="sl-SI"/>
          </a:p>
        </p:txBody>
      </p:sp>
      <p:sp>
        <p:nvSpPr>
          <p:cNvPr id="3" name="Rectangle 9">
            <a:extLst>
              <a:ext uri="{FF2B5EF4-FFF2-40B4-BE49-F238E27FC236}">
                <a16:creationId xmlns:a16="http://schemas.microsoft.com/office/drawing/2014/main" id="{8B569C66-1304-4DD7-AD64-6544D613433F}"/>
              </a:ext>
            </a:extLst>
          </p:cNvPr>
          <p:cNvSpPr>
            <a:spLocks noGrp="1" noChangeArrowheads="1"/>
          </p:cNvSpPr>
          <p:nvPr>
            <p:ph type="ftr" sz="quarter" idx="11"/>
          </p:nvPr>
        </p:nvSpPr>
        <p:spPr>
          <a:ln/>
        </p:spPr>
        <p:txBody>
          <a:bodyPr/>
          <a:lstStyle>
            <a:lvl1pPr>
              <a:defRPr/>
            </a:lvl1pPr>
          </a:lstStyle>
          <a:p>
            <a:pPr>
              <a:defRPr/>
            </a:pPr>
            <a:endParaRPr lang="sl-SI"/>
          </a:p>
        </p:txBody>
      </p:sp>
      <p:sp>
        <p:nvSpPr>
          <p:cNvPr id="4" name="Rectangle 10">
            <a:extLst>
              <a:ext uri="{FF2B5EF4-FFF2-40B4-BE49-F238E27FC236}">
                <a16:creationId xmlns:a16="http://schemas.microsoft.com/office/drawing/2014/main" id="{CA98957B-E926-4221-B77B-2EA057A67D81}"/>
              </a:ext>
            </a:extLst>
          </p:cNvPr>
          <p:cNvSpPr>
            <a:spLocks noGrp="1" noChangeArrowheads="1"/>
          </p:cNvSpPr>
          <p:nvPr>
            <p:ph type="sldNum" sz="quarter" idx="12"/>
          </p:nvPr>
        </p:nvSpPr>
        <p:spPr>
          <a:ln/>
        </p:spPr>
        <p:txBody>
          <a:bodyPr/>
          <a:lstStyle>
            <a:lvl1pPr>
              <a:defRPr/>
            </a:lvl1pPr>
          </a:lstStyle>
          <a:p>
            <a:fld id="{098383FE-7523-4B82-A5FA-515BC67F4963}" type="slidenum">
              <a:rPr lang="sl-SI" altLang="sl-SI"/>
              <a:pPr/>
              <a:t>‹#›</a:t>
            </a:fld>
            <a:endParaRPr lang="sl-SI" altLang="sl-SI"/>
          </a:p>
        </p:txBody>
      </p:sp>
    </p:spTree>
    <p:extLst>
      <p:ext uri="{BB962C8B-B14F-4D97-AF65-F5344CB8AC3E}">
        <p14:creationId xmlns:p14="http://schemas.microsoft.com/office/powerpoint/2010/main" val="1252762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8">
            <a:extLst>
              <a:ext uri="{FF2B5EF4-FFF2-40B4-BE49-F238E27FC236}">
                <a16:creationId xmlns:a16="http://schemas.microsoft.com/office/drawing/2014/main" id="{361C0A1C-1D77-4392-8032-D8C0DC8A9128}"/>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9">
            <a:extLst>
              <a:ext uri="{FF2B5EF4-FFF2-40B4-BE49-F238E27FC236}">
                <a16:creationId xmlns:a16="http://schemas.microsoft.com/office/drawing/2014/main" id="{0D0BEDAA-6B38-40FC-AB05-BDDBB99A5FF5}"/>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10">
            <a:extLst>
              <a:ext uri="{FF2B5EF4-FFF2-40B4-BE49-F238E27FC236}">
                <a16:creationId xmlns:a16="http://schemas.microsoft.com/office/drawing/2014/main" id="{05E99898-0BAE-41AC-9698-D6C6B08FC5B0}"/>
              </a:ext>
            </a:extLst>
          </p:cNvPr>
          <p:cNvSpPr>
            <a:spLocks noGrp="1" noChangeArrowheads="1"/>
          </p:cNvSpPr>
          <p:nvPr>
            <p:ph type="sldNum" sz="quarter" idx="12"/>
          </p:nvPr>
        </p:nvSpPr>
        <p:spPr>
          <a:ln/>
        </p:spPr>
        <p:txBody>
          <a:bodyPr/>
          <a:lstStyle>
            <a:lvl1pPr>
              <a:defRPr/>
            </a:lvl1pPr>
          </a:lstStyle>
          <a:p>
            <a:fld id="{1C959E28-2837-4FE7-ACE9-B1841603FA80}" type="slidenum">
              <a:rPr lang="sl-SI" altLang="sl-SI"/>
              <a:pPr/>
              <a:t>‹#›</a:t>
            </a:fld>
            <a:endParaRPr lang="sl-SI" altLang="sl-SI"/>
          </a:p>
        </p:txBody>
      </p:sp>
    </p:spTree>
    <p:extLst>
      <p:ext uri="{BB962C8B-B14F-4D97-AF65-F5344CB8AC3E}">
        <p14:creationId xmlns:p14="http://schemas.microsoft.com/office/powerpoint/2010/main" val="213090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8">
            <a:extLst>
              <a:ext uri="{FF2B5EF4-FFF2-40B4-BE49-F238E27FC236}">
                <a16:creationId xmlns:a16="http://schemas.microsoft.com/office/drawing/2014/main" id="{082305CA-F75C-4337-AA3D-146FE656DDAF}"/>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9">
            <a:extLst>
              <a:ext uri="{FF2B5EF4-FFF2-40B4-BE49-F238E27FC236}">
                <a16:creationId xmlns:a16="http://schemas.microsoft.com/office/drawing/2014/main" id="{732ACED8-61F8-490F-906D-B9B5D814A255}"/>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10">
            <a:extLst>
              <a:ext uri="{FF2B5EF4-FFF2-40B4-BE49-F238E27FC236}">
                <a16:creationId xmlns:a16="http://schemas.microsoft.com/office/drawing/2014/main" id="{A4043E50-03B5-497C-A7D7-6A68FB1759A2}"/>
              </a:ext>
            </a:extLst>
          </p:cNvPr>
          <p:cNvSpPr>
            <a:spLocks noGrp="1" noChangeArrowheads="1"/>
          </p:cNvSpPr>
          <p:nvPr>
            <p:ph type="sldNum" sz="quarter" idx="12"/>
          </p:nvPr>
        </p:nvSpPr>
        <p:spPr>
          <a:ln/>
        </p:spPr>
        <p:txBody>
          <a:bodyPr/>
          <a:lstStyle>
            <a:lvl1pPr>
              <a:defRPr/>
            </a:lvl1pPr>
          </a:lstStyle>
          <a:p>
            <a:fld id="{9191C36B-0885-45A5-861F-010E09D74CCA}" type="slidenum">
              <a:rPr lang="sl-SI" altLang="sl-SI"/>
              <a:pPr/>
              <a:t>‹#›</a:t>
            </a:fld>
            <a:endParaRPr lang="sl-SI" altLang="sl-SI"/>
          </a:p>
        </p:txBody>
      </p:sp>
    </p:spTree>
    <p:extLst>
      <p:ext uri="{BB962C8B-B14F-4D97-AF65-F5344CB8AC3E}">
        <p14:creationId xmlns:p14="http://schemas.microsoft.com/office/powerpoint/2010/main" val="350346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7502DD5-4BA6-4EBC-90E2-B6073181BE40}"/>
              </a:ext>
            </a:extLst>
          </p:cNvPr>
          <p:cNvSpPr>
            <a:spLocks noGrp="1" noChangeArrowheads="1"/>
          </p:cNvSpPr>
          <p:nvPr>
            <p:ph type="title"/>
          </p:nvPr>
        </p:nvSpPr>
        <p:spPr bwMode="auto">
          <a:xfrm>
            <a:off x="2741613" y="762000"/>
            <a:ext cx="5484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D1777F1C-52D2-428A-B21B-F5380CB1C0DC}"/>
              </a:ext>
            </a:extLst>
          </p:cNvPr>
          <p:cNvSpPr>
            <a:spLocks noGrp="1" noChangeArrowheads="1"/>
          </p:cNvSpPr>
          <p:nvPr>
            <p:ph type="body" idx="1"/>
          </p:nvPr>
        </p:nvSpPr>
        <p:spPr bwMode="auto">
          <a:xfrm>
            <a:off x="2741613" y="1828800"/>
            <a:ext cx="548481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32" name="Rectangle 8">
            <a:extLst>
              <a:ext uri="{FF2B5EF4-FFF2-40B4-BE49-F238E27FC236}">
                <a16:creationId xmlns:a16="http://schemas.microsoft.com/office/drawing/2014/main" id="{8FC42ECA-A69E-4638-A968-A55006225302}"/>
              </a:ext>
            </a:extLst>
          </p:cNvPr>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79551B"/>
                </a:solidFill>
                <a:latin typeface="+mn-lt"/>
              </a:defRPr>
            </a:lvl1pPr>
          </a:lstStyle>
          <a:p>
            <a:pPr>
              <a:defRPr/>
            </a:pPr>
            <a:endParaRPr lang="sl-SI"/>
          </a:p>
        </p:txBody>
      </p:sp>
      <p:sp>
        <p:nvSpPr>
          <p:cNvPr id="1033" name="Rectangle 9">
            <a:extLst>
              <a:ext uri="{FF2B5EF4-FFF2-40B4-BE49-F238E27FC236}">
                <a16:creationId xmlns:a16="http://schemas.microsoft.com/office/drawing/2014/main" id="{00192CDA-DCC3-4555-A3B8-082427C99721}"/>
              </a:ext>
            </a:extLst>
          </p:cNvPr>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79551B"/>
                </a:solidFill>
                <a:latin typeface="+mn-lt"/>
              </a:defRPr>
            </a:lvl1pPr>
          </a:lstStyle>
          <a:p>
            <a:pPr>
              <a:defRPr/>
            </a:pPr>
            <a:endParaRPr lang="sl-SI"/>
          </a:p>
        </p:txBody>
      </p:sp>
      <p:sp>
        <p:nvSpPr>
          <p:cNvPr id="1034" name="Rectangle 10">
            <a:extLst>
              <a:ext uri="{FF2B5EF4-FFF2-40B4-BE49-F238E27FC236}">
                <a16:creationId xmlns:a16="http://schemas.microsoft.com/office/drawing/2014/main" id="{D505459F-ADA7-4BD0-9020-8AB62CB9C3AF}"/>
              </a:ext>
            </a:extLst>
          </p:cNvPr>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9551B"/>
                </a:solidFill>
                <a:latin typeface="Palatino Linotype" panose="02040502050505030304" pitchFamily="18" charset="0"/>
              </a:defRPr>
            </a:lvl1pPr>
          </a:lstStyle>
          <a:p>
            <a:fld id="{D80B57A1-52C6-43D1-88AF-93E1F4F2BF4B}"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sz="3200">
          <a:solidFill>
            <a:srgbClr val="79551B"/>
          </a:solidFill>
          <a:latin typeface="+mj-lt"/>
          <a:ea typeface="+mj-ea"/>
          <a:cs typeface="+mj-cs"/>
        </a:defRPr>
      </a:lvl1pPr>
      <a:lvl2pPr algn="l" rtl="0" eaLnBrk="0" fontAlgn="base" hangingPunct="0">
        <a:spcBef>
          <a:spcPct val="0"/>
        </a:spcBef>
        <a:spcAft>
          <a:spcPct val="0"/>
        </a:spcAft>
        <a:defRPr sz="3200">
          <a:solidFill>
            <a:srgbClr val="79551B"/>
          </a:solidFill>
          <a:latin typeface="Palatino Linotype" pitchFamily="18" charset="0"/>
        </a:defRPr>
      </a:lvl2pPr>
      <a:lvl3pPr algn="l" rtl="0" eaLnBrk="0" fontAlgn="base" hangingPunct="0">
        <a:spcBef>
          <a:spcPct val="0"/>
        </a:spcBef>
        <a:spcAft>
          <a:spcPct val="0"/>
        </a:spcAft>
        <a:defRPr sz="3200">
          <a:solidFill>
            <a:srgbClr val="79551B"/>
          </a:solidFill>
          <a:latin typeface="Palatino Linotype" pitchFamily="18" charset="0"/>
        </a:defRPr>
      </a:lvl3pPr>
      <a:lvl4pPr algn="l" rtl="0" eaLnBrk="0" fontAlgn="base" hangingPunct="0">
        <a:spcBef>
          <a:spcPct val="0"/>
        </a:spcBef>
        <a:spcAft>
          <a:spcPct val="0"/>
        </a:spcAft>
        <a:defRPr sz="3200">
          <a:solidFill>
            <a:srgbClr val="79551B"/>
          </a:solidFill>
          <a:latin typeface="Palatino Linotype" pitchFamily="18" charset="0"/>
        </a:defRPr>
      </a:lvl4pPr>
      <a:lvl5pPr algn="l" rtl="0" eaLnBrk="0" fontAlgn="base" hangingPunct="0">
        <a:spcBef>
          <a:spcPct val="0"/>
        </a:spcBef>
        <a:spcAft>
          <a:spcPct val="0"/>
        </a:spcAft>
        <a:defRPr sz="3200">
          <a:solidFill>
            <a:srgbClr val="79551B"/>
          </a:solidFill>
          <a:latin typeface="Palatino Linotype" pitchFamily="18" charset="0"/>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eaLnBrk="0" fontAlgn="base" hangingPunct="0">
        <a:spcBef>
          <a:spcPct val="20000"/>
        </a:spcBef>
        <a:spcAft>
          <a:spcPct val="0"/>
        </a:spcAft>
        <a:buChar char="•"/>
        <a:defRPr sz="2800">
          <a:solidFill>
            <a:srgbClr val="79551B"/>
          </a:solidFill>
          <a:latin typeface="+mn-lt"/>
          <a:ea typeface="+mn-ea"/>
          <a:cs typeface="+mn-cs"/>
        </a:defRPr>
      </a:lvl1pPr>
      <a:lvl2pPr marL="742950" indent="-285750" algn="l" rtl="0" eaLnBrk="0" fontAlgn="base" hangingPunct="0">
        <a:spcBef>
          <a:spcPct val="20000"/>
        </a:spcBef>
        <a:spcAft>
          <a:spcPct val="0"/>
        </a:spcAft>
        <a:buChar char="–"/>
        <a:defRPr sz="2400">
          <a:solidFill>
            <a:srgbClr val="79551B"/>
          </a:solidFill>
          <a:latin typeface="+mn-lt"/>
        </a:defRPr>
      </a:lvl2pPr>
      <a:lvl3pPr marL="1143000" indent="-228600" algn="l" rtl="0" eaLnBrk="0" fontAlgn="base" hangingPunct="0">
        <a:spcBef>
          <a:spcPct val="20000"/>
        </a:spcBef>
        <a:spcAft>
          <a:spcPct val="0"/>
        </a:spcAft>
        <a:buChar char="•"/>
        <a:defRPr sz="2000">
          <a:solidFill>
            <a:srgbClr val="79551B"/>
          </a:solidFill>
          <a:latin typeface="+mn-lt"/>
        </a:defRPr>
      </a:lvl3pPr>
      <a:lvl4pPr marL="1600200" indent="-228600" algn="l" rtl="0" eaLnBrk="0" fontAlgn="base" hangingPunct="0">
        <a:spcBef>
          <a:spcPct val="20000"/>
        </a:spcBef>
        <a:spcAft>
          <a:spcPct val="0"/>
        </a:spcAft>
        <a:buChar char="–"/>
        <a:defRPr>
          <a:solidFill>
            <a:srgbClr val="79551B"/>
          </a:solidFill>
          <a:latin typeface="+mn-lt"/>
        </a:defRPr>
      </a:lvl4pPr>
      <a:lvl5pPr marL="2057400" indent="-228600" algn="l" rtl="0" eaLnBrk="0" fontAlgn="base" hangingPunct="0">
        <a:spcBef>
          <a:spcPct val="20000"/>
        </a:spcBef>
        <a:spcAft>
          <a:spcPct val="0"/>
        </a:spcAft>
        <a:buChar char="»"/>
        <a:defRPr sz="1600">
          <a:solidFill>
            <a:srgbClr val="79551B"/>
          </a:solidFill>
          <a:latin typeface="+mn-lt"/>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http://smarthistory.org/assets/images/New_Images/michelangelo_moses.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F6A4946-384E-44D7-8B32-37DE0206CD17}"/>
              </a:ext>
            </a:extLst>
          </p:cNvPr>
          <p:cNvSpPr>
            <a:spLocks noGrp="1" noChangeArrowheads="1"/>
          </p:cNvSpPr>
          <p:nvPr>
            <p:ph type="ctrTitle"/>
          </p:nvPr>
        </p:nvSpPr>
        <p:spPr/>
        <p:txBody>
          <a:bodyPr/>
          <a:lstStyle/>
          <a:p>
            <a:pPr eaLnBrk="1" hangingPunct="1"/>
            <a:br>
              <a:rPr lang="sl-SI" altLang="sl-SI"/>
            </a:br>
            <a:endParaRPr lang="sl-SI" altLang="sl-SI"/>
          </a:p>
        </p:txBody>
      </p:sp>
      <p:sp>
        <p:nvSpPr>
          <p:cNvPr id="3075" name="Rectangle 3">
            <a:extLst>
              <a:ext uri="{FF2B5EF4-FFF2-40B4-BE49-F238E27FC236}">
                <a16:creationId xmlns:a16="http://schemas.microsoft.com/office/drawing/2014/main" id="{66FEF298-FF43-426D-85D0-C26CCF7389A0}"/>
              </a:ext>
            </a:extLst>
          </p:cNvPr>
          <p:cNvSpPr>
            <a:spLocks noGrp="1" noChangeArrowheads="1"/>
          </p:cNvSpPr>
          <p:nvPr>
            <p:ph type="subTitle" idx="1"/>
          </p:nvPr>
        </p:nvSpPr>
        <p:spPr>
          <a:xfrm>
            <a:off x="2771775" y="2708275"/>
            <a:ext cx="5486400" cy="457200"/>
          </a:xfrm>
        </p:spPr>
        <p:txBody>
          <a:bodyPr/>
          <a:lstStyle/>
          <a:p>
            <a:pPr eaLnBrk="1" hangingPunct="1"/>
            <a:endParaRPr lang="sl-SI" altLang="sl-SI"/>
          </a:p>
          <a:p>
            <a:pPr eaLnBrk="1" hangingPunct="1"/>
            <a:endParaRPr lang="sl-SI" altLang="sl-SI"/>
          </a:p>
        </p:txBody>
      </p:sp>
      <p:sp>
        <p:nvSpPr>
          <p:cNvPr id="3076" name="Rectangle 4">
            <a:extLst>
              <a:ext uri="{FF2B5EF4-FFF2-40B4-BE49-F238E27FC236}">
                <a16:creationId xmlns:a16="http://schemas.microsoft.com/office/drawing/2014/main" id="{6912301D-80AD-4E3C-A138-20B5525B03F8}"/>
              </a:ext>
            </a:extLst>
          </p:cNvPr>
          <p:cNvSpPr>
            <a:spLocks noChangeArrowheads="1"/>
          </p:cNvSpPr>
          <p:nvPr/>
        </p:nvSpPr>
        <p:spPr bwMode="auto">
          <a:xfrm>
            <a:off x="2916238" y="2852738"/>
            <a:ext cx="42497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l-SI" altLang="sl-SI"/>
          </a:p>
        </p:txBody>
      </p:sp>
      <p:sp>
        <p:nvSpPr>
          <p:cNvPr id="3077" name="Rectangle 5">
            <a:extLst>
              <a:ext uri="{FF2B5EF4-FFF2-40B4-BE49-F238E27FC236}">
                <a16:creationId xmlns:a16="http://schemas.microsoft.com/office/drawing/2014/main" id="{A179A40C-86EA-4940-9A20-3F66DF58AB1F}"/>
              </a:ext>
            </a:extLst>
          </p:cNvPr>
          <p:cNvSpPr>
            <a:spLocks noChangeArrowheads="1"/>
          </p:cNvSpPr>
          <p:nvPr/>
        </p:nvSpPr>
        <p:spPr bwMode="auto">
          <a:xfrm>
            <a:off x="3203575" y="4391025"/>
            <a:ext cx="52562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l-SI" altLang="sl-SI" sz="8000"/>
          </a:p>
        </p:txBody>
      </p:sp>
      <p:pic>
        <p:nvPicPr>
          <p:cNvPr id="3078" name="Picture 8" descr="david-150">
            <a:extLst>
              <a:ext uri="{FF2B5EF4-FFF2-40B4-BE49-F238E27FC236}">
                <a16:creationId xmlns:a16="http://schemas.microsoft.com/office/drawing/2014/main" id="{BDB5540A-8E87-496A-AB74-3297D5FE9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492375"/>
            <a:ext cx="230346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10">
            <a:extLst>
              <a:ext uri="{FF2B5EF4-FFF2-40B4-BE49-F238E27FC236}">
                <a16:creationId xmlns:a16="http://schemas.microsoft.com/office/drawing/2014/main" id="{30397BF9-3316-4873-9814-CCE322A1AD7E}"/>
              </a:ext>
            </a:extLst>
          </p:cNvPr>
          <p:cNvSpPr>
            <a:spLocks noChangeArrowheads="1"/>
          </p:cNvSpPr>
          <p:nvPr/>
        </p:nvSpPr>
        <p:spPr bwMode="auto">
          <a:xfrm>
            <a:off x="2339975" y="908050"/>
            <a:ext cx="59039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sl-SI" sz="6000" b="1">
                <a:solidFill>
                  <a:srgbClr val="79551B"/>
                </a:solidFill>
                <a:latin typeface="Edwardian Script ITC" panose="030303020407070D0804" pitchFamily="66" charset="0"/>
              </a:rPr>
              <a:t>Michelangelo</a:t>
            </a:r>
            <a:r>
              <a:rPr lang="en-US" altLang="sl-SI" sz="6000">
                <a:solidFill>
                  <a:srgbClr val="79551B"/>
                </a:solidFill>
                <a:latin typeface="Edwardian Script ITC" panose="030303020407070D0804" pitchFamily="66" charset="0"/>
              </a:rPr>
              <a:t> </a:t>
            </a:r>
            <a:r>
              <a:rPr lang="en-US" altLang="sl-SI" sz="6000" b="1">
                <a:solidFill>
                  <a:srgbClr val="79551B"/>
                </a:solidFill>
                <a:latin typeface="Edwardian Script ITC" panose="030303020407070D0804" pitchFamily="66" charset="0"/>
              </a:rPr>
              <a:t>Buonarroti</a:t>
            </a:r>
            <a:r>
              <a:rPr lang="en-US" altLang="sl-SI" sz="8000"/>
              <a:t> </a:t>
            </a:r>
          </a:p>
        </p:txBody>
      </p:sp>
      <p:sp>
        <p:nvSpPr>
          <p:cNvPr id="3080" name="Rectangle 11">
            <a:extLst>
              <a:ext uri="{FF2B5EF4-FFF2-40B4-BE49-F238E27FC236}">
                <a16:creationId xmlns:a16="http://schemas.microsoft.com/office/drawing/2014/main" id="{F39E3042-5DE3-4F38-A484-746A2AA31665}"/>
              </a:ext>
            </a:extLst>
          </p:cNvPr>
          <p:cNvSpPr>
            <a:spLocks noChangeArrowheads="1"/>
          </p:cNvSpPr>
          <p:nvPr/>
        </p:nvSpPr>
        <p:spPr bwMode="auto">
          <a:xfrm>
            <a:off x="2916238" y="5502275"/>
            <a:ext cx="5256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sl-SI" altLang="sl-SI">
              <a:solidFill>
                <a:srgbClr val="79551B"/>
              </a:solidFill>
              <a:latin typeface="Palatino Linotype" panose="0204050205050503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FF16C5E-2370-4EFF-A23C-DD342FFEAB79}"/>
              </a:ext>
            </a:extLst>
          </p:cNvPr>
          <p:cNvSpPr>
            <a:spLocks noGrp="1" noChangeArrowheads="1"/>
          </p:cNvSpPr>
          <p:nvPr>
            <p:ph type="title"/>
          </p:nvPr>
        </p:nvSpPr>
        <p:spPr/>
        <p:txBody>
          <a:bodyPr/>
          <a:lstStyle/>
          <a:p>
            <a:pPr eaLnBrk="1" hangingPunct="1"/>
            <a:r>
              <a:rPr lang="sl-SI" altLang="sl-SI"/>
              <a:t>Pozna leta(1536-1564)</a:t>
            </a:r>
          </a:p>
        </p:txBody>
      </p:sp>
      <p:sp>
        <p:nvSpPr>
          <p:cNvPr id="17411" name="Rectangle 3">
            <a:extLst>
              <a:ext uri="{FF2B5EF4-FFF2-40B4-BE49-F238E27FC236}">
                <a16:creationId xmlns:a16="http://schemas.microsoft.com/office/drawing/2014/main" id="{03142EBF-71F7-4293-8436-1D0189B68A39}"/>
              </a:ext>
            </a:extLst>
          </p:cNvPr>
          <p:cNvSpPr>
            <a:spLocks noGrp="1" noChangeArrowheads="1"/>
          </p:cNvSpPr>
          <p:nvPr>
            <p:ph type="body" idx="1"/>
          </p:nvPr>
        </p:nvSpPr>
        <p:spPr>
          <a:xfrm>
            <a:off x="2741613" y="1828800"/>
            <a:ext cx="5484812" cy="4337050"/>
          </a:xfrm>
        </p:spPr>
        <p:txBody>
          <a:bodyPr/>
          <a:lstStyle/>
          <a:p>
            <a:pPr eaLnBrk="1" hangingPunct="1"/>
            <a:r>
              <a:rPr lang="sl-SI" altLang="sl-SI" sz="1800"/>
              <a:t>V tem obdobju se je Michelangelo začel ukvarjati z največjo fresko tistega časa: Zadnja presoja. </a:t>
            </a:r>
          </a:p>
          <a:p>
            <a:pPr eaLnBrk="1" hangingPunct="1"/>
            <a:r>
              <a:rPr lang="sl-SI" altLang="sl-SI" sz="1800"/>
              <a:t>Ta slika je nastala v obdobju, ko se je začel protestantizem. Še preden  je imela slika uradno predstavitev, so jo obkrožale ostre kritike. Biagio da Cesena je pripomnil, da slika ni spadala v posvečene prostore, ampak v kopalnico. </a:t>
            </a:r>
          </a:p>
          <a:p>
            <a:pPr eaLnBrk="1" hangingPunct="1"/>
            <a:r>
              <a:rPr lang="sl-SI" altLang="sl-SI" sz="1800"/>
              <a:t>Leta 1358, tri leta pred zaklučitvijo Zadnje presoje, je Michelangelo pri svojih 61 letih, spoznal Vittorio Colonna, ki je bila pesnica. Med njima se je razvilo globoko prijateljstvo</a:t>
            </a:r>
          </a:p>
          <a:p>
            <a:pPr eaLnBrk="1" hangingPunct="1"/>
            <a:r>
              <a:rPr lang="sl-SI" altLang="sl-SI" sz="1800"/>
              <a:t>Vittorija je zelo pozitivno vplivala na Michelangela, saj je v letih, ki jih je preživel z njo, napisal ene njegovih najleših liričnih pesmi.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strVal val="#ppt_w*0.05"/>
                                          </p:val>
                                        </p:tav>
                                        <p:tav tm="100000">
                                          <p:val>
                                            <p:strVal val="#ppt_w"/>
                                          </p:val>
                                        </p:tav>
                                      </p:tavLst>
                                    </p:anim>
                                    <p:anim calcmode="lin" valueType="num">
                                      <p:cBhvr>
                                        <p:cTn id="8" dur="500" fill="hold"/>
                                        <p:tgtEl>
                                          <p:spTgt spid="17410"/>
                                        </p:tgtEl>
                                        <p:attrNameLst>
                                          <p:attrName>ppt_h</p:attrName>
                                        </p:attrNameLst>
                                      </p:cBhvr>
                                      <p:tavLst>
                                        <p:tav tm="0">
                                          <p:val>
                                            <p:strVal val="#ppt_h"/>
                                          </p:val>
                                        </p:tav>
                                        <p:tav tm="100000">
                                          <p:val>
                                            <p:strVal val="#ppt_h"/>
                                          </p:val>
                                        </p:tav>
                                      </p:tavLst>
                                    </p:anim>
                                    <p:anim calcmode="lin" valueType="num">
                                      <p:cBhvr>
                                        <p:cTn id="9" dur="500" fill="hold"/>
                                        <p:tgtEl>
                                          <p:spTgt spid="17410"/>
                                        </p:tgtEl>
                                        <p:attrNameLst>
                                          <p:attrName>ppt_x</p:attrName>
                                        </p:attrNameLst>
                                      </p:cBhvr>
                                      <p:tavLst>
                                        <p:tav tm="0">
                                          <p:val>
                                            <p:strVal val="#ppt_x-.2"/>
                                          </p:val>
                                        </p:tav>
                                        <p:tav tm="100000">
                                          <p:val>
                                            <p:strVal val="#ppt_x"/>
                                          </p:val>
                                        </p:tav>
                                      </p:tavLst>
                                    </p:anim>
                                    <p:anim calcmode="lin" valueType="num">
                                      <p:cBhvr>
                                        <p:cTn id="10" dur="500" fill="hold"/>
                                        <p:tgtEl>
                                          <p:spTgt spid="17410"/>
                                        </p:tgtEl>
                                        <p:attrNameLst>
                                          <p:attrName>ppt_y</p:attrName>
                                        </p:attrNameLst>
                                      </p:cBhvr>
                                      <p:tavLst>
                                        <p:tav tm="0">
                                          <p:val>
                                            <p:strVal val="#ppt_y"/>
                                          </p:val>
                                        </p:tav>
                                        <p:tav tm="100000">
                                          <p:val>
                                            <p:strVal val="#ppt_y"/>
                                          </p:val>
                                        </p:tav>
                                      </p:tavLst>
                                    </p:anim>
                                    <p:animEffect transition="in" filter="fade">
                                      <p:cBhvr>
                                        <p:cTn id="11" dur="500"/>
                                        <p:tgtEl>
                                          <p:spTgt spid="174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16" dur="500"/>
                                        <p:tgtEl>
                                          <p:spTgt spid="17411">
                                            <p:txEl>
                                              <p:pRg st="0" end="0"/>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19" dur="500"/>
                                        <p:tgtEl>
                                          <p:spTgt spid="17411">
                                            <p:txEl>
                                              <p:pRg st="1" end="1"/>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22" dur="500"/>
                                        <p:tgtEl>
                                          <p:spTgt spid="17411">
                                            <p:txEl>
                                              <p:pRg st="2" end="2"/>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Effect transition="in" filter="checkerboard(across)">
                                      <p:cBhvr>
                                        <p:cTn id="25"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F9DCD92-C9FB-4DFB-9D59-C08F1C35324B}"/>
              </a:ext>
            </a:extLst>
          </p:cNvPr>
          <p:cNvSpPr>
            <a:spLocks noGrp="1" noChangeArrowheads="1"/>
          </p:cNvSpPr>
          <p:nvPr>
            <p:ph type="title"/>
          </p:nvPr>
        </p:nvSpPr>
        <p:spPr/>
        <p:txBody>
          <a:bodyPr/>
          <a:lstStyle/>
          <a:p>
            <a:pPr eaLnBrk="1" hangingPunct="1"/>
            <a:endParaRPr lang="sl-SI" altLang="sl-SI"/>
          </a:p>
        </p:txBody>
      </p:sp>
      <p:sp>
        <p:nvSpPr>
          <p:cNvPr id="18435" name="Rectangle 3">
            <a:extLst>
              <a:ext uri="{FF2B5EF4-FFF2-40B4-BE49-F238E27FC236}">
                <a16:creationId xmlns:a16="http://schemas.microsoft.com/office/drawing/2014/main" id="{071F3EF5-BB3C-4FB7-AF6E-F6B888191B48}"/>
              </a:ext>
            </a:extLst>
          </p:cNvPr>
          <p:cNvSpPr>
            <a:spLocks noGrp="1" noChangeArrowheads="1"/>
          </p:cNvSpPr>
          <p:nvPr>
            <p:ph type="body" idx="1"/>
          </p:nvPr>
        </p:nvSpPr>
        <p:spPr>
          <a:xfrm>
            <a:off x="2741613" y="1828800"/>
            <a:ext cx="5484812" cy="4337050"/>
          </a:xfrm>
        </p:spPr>
        <p:txBody>
          <a:bodyPr/>
          <a:lstStyle/>
          <a:p>
            <a:pPr eaLnBrk="1" hangingPunct="1"/>
            <a:r>
              <a:rPr lang="it-IT" altLang="sl-SI" sz="2000"/>
              <a:t>Po smrti Vittorije se je Michelangelo še bolj zaprl vase. Kot je zapisal tudi sam, ni imel nobenih prijateljev, ni pa si jih niti želel. </a:t>
            </a:r>
            <a:endParaRPr lang="sl-SI" altLang="sl-SI" sz="2000"/>
          </a:p>
          <a:p>
            <a:pPr eaLnBrk="1" hangingPunct="1"/>
            <a:r>
              <a:rPr lang="sl-SI" altLang="sl-SI" sz="2000"/>
              <a:t>V letih med 1538 in 1539 je naredil načrte za izgradnjo Campidolgia in bazilike sv. Petra. </a:t>
            </a:r>
          </a:p>
          <a:p>
            <a:pPr eaLnBrk="1" hangingPunct="1"/>
            <a:r>
              <a:rPr lang="sl-SI" altLang="sl-SI" sz="2000"/>
              <a:t>Michelangelo Buonarotti je umrl 18. februarja leta 1564. V svojo oporoko je napisal le tri stvari: »Dušo dam Bogu, telo zemlji, lastnino pa najbljižnim sorodnikom!«. Pokopan je bil v Santa Croce, kar je želel tudi sam.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strVal val="#ppt_w+.3"/>
                                          </p:val>
                                        </p:tav>
                                        <p:tav tm="100000">
                                          <p:val>
                                            <p:strVal val="#ppt_w"/>
                                          </p:val>
                                        </p:tav>
                                      </p:tavLst>
                                    </p:anim>
                                    <p:anim calcmode="lin" valueType="num">
                                      <p:cBhvr>
                                        <p:cTn id="8" dur="1000" fill="hold"/>
                                        <p:tgtEl>
                                          <p:spTgt spid="18434"/>
                                        </p:tgtEl>
                                        <p:attrNameLst>
                                          <p:attrName>ppt_h</p:attrName>
                                        </p:attrNameLst>
                                      </p:cBhvr>
                                      <p:tavLst>
                                        <p:tav tm="0">
                                          <p:val>
                                            <p:strVal val="#ppt_h"/>
                                          </p:val>
                                        </p:tav>
                                        <p:tav tm="100000">
                                          <p:val>
                                            <p:strVal val="#ppt_h"/>
                                          </p:val>
                                        </p:tav>
                                      </p:tavLst>
                                    </p:anim>
                                    <p:animEffect transition="in" filter="fade">
                                      <p:cBhvr>
                                        <p:cTn id="9" dur="1000"/>
                                        <p:tgtEl>
                                          <p:spTgt spid="184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 calcmode="lin" valueType="num">
                                      <p:cBhvr>
                                        <p:cTn id="14" dur="500" fill="hold"/>
                                        <p:tgtEl>
                                          <p:spTgt spid="18435">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18435">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18435">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18435">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18435">
                                            <p:txEl>
                                              <p:pRg st="0" end="0"/>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18435">
                                            <p:txEl>
                                              <p:pRg st="1" end="1"/>
                                            </p:txEl>
                                          </p:spTgt>
                                        </p:tgtEl>
                                        <p:attrNameLst>
                                          <p:attrName>style.visibility</p:attrName>
                                        </p:attrNameLst>
                                      </p:cBhvr>
                                      <p:to>
                                        <p:strVal val="visible"/>
                                      </p:to>
                                    </p:set>
                                    <p:anim calcmode="lin" valueType="num">
                                      <p:cBhvr>
                                        <p:cTn id="21" dur="500" fill="hold"/>
                                        <p:tgtEl>
                                          <p:spTgt spid="18435">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18435">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18435">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18435">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18435">
                                            <p:txEl>
                                              <p:pRg st="1" end="1"/>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18435">
                                            <p:txEl>
                                              <p:pRg st="2" end="2"/>
                                            </p:txEl>
                                          </p:spTgt>
                                        </p:tgtEl>
                                        <p:attrNameLst>
                                          <p:attrName>style.visibility</p:attrName>
                                        </p:attrNameLst>
                                      </p:cBhvr>
                                      <p:to>
                                        <p:strVal val="visible"/>
                                      </p:to>
                                    </p:set>
                                    <p:anim calcmode="lin" valueType="num">
                                      <p:cBhvr>
                                        <p:cTn id="28" dur="500" fill="hold"/>
                                        <p:tgtEl>
                                          <p:spTgt spid="18435">
                                            <p:txEl>
                                              <p:pRg st="2" end="2"/>
                                            </p:txEl>
                                          </p:spTgt>
                                        </p:tgtEl>
                                        <p:attrNameLst>
                                          <p:attrName>ppt_w</p:attrName>
                                        </p:attrNameLst>
                                      </p:cBhvr>
                                      <p:tavLst>
                                        <p:tav tm="0">
                                          <p:val>
                                            <p:strVal val="#ppt_w*0.05"/>
                                          </p:val>
                                        </p:tav>
                                        <p:tav tm="100000">
                                          <p:val>
                                            <p:strVal val="#ppt_w"/>
                                          </p:val>
                                        </p:tav>
                                      </p:tavLst>
                                    </p:anim>
                                    <p:anim calcmode="lin" valueType="num">
                                      <p:cBhvr>
                                        <p:cTn id="29" dur="500" fill="hold"/>
                                        <p:tgtEl>
                                          <p:spTgt spid="18435">
                                            <p:txEl>
                                              <p:pRg st="2" end="2"/>
                                            </p:txEl>
                                          </p:spTgt>
                                        </p:tgtEl>
                                        <p:attrNameLst>
                                          <p:attrName>ppt_h</p:attrName>
                                        </p:attrNameLst>
                                      </p:cBhvr>
                                      <p:tavLst>
                                        <p:tav tm="0">
                                          <p:val>
                                            <p:strVal val="#ppt_h"/>
                                          </p:val>
                                        </p:tav>
                                        <p:tav tm="100000">
                                          <p:val>
                                            <p:strVal val="#ppt_h"/>
                                          </p:val>
                                        </p:tav>
                                      </p:tavLst>
                                    </p:anim>
                                    <p:anim calcmode="lin" valueType="num">
                                      <p:cBhvr>
                                        <p:cTn id="30" dur="500" fill="hold"/>
                                        <p:tgtEl>
                                          <p:spTgt spid="18435">
                                            <p:txEl>
                                              <p:pRg st="2" end="2"/>
                                            </p:txEl>
                                          </p:spTgt>
                                        </p:tgtEl>
                                        <p:attrNameLst>
                                          <p:attrName>ppt_x</p:attrName>
                                        </p:attrNameLst>
                                      </p:cBhvr>
                                      <p:tavLst>
                                        <p:tav tm="0">
                                          <p:val>
                                            <p:strVal val="#ppt_x-.2"/>
                                          </p:val>
                                        </p:tav>
                                        <p:tav tm="100000">
                                          <p:val>
                                            <p:strVal val="#ppt_x"/>
                                          </p:val>
                                        </p:tav>
                                      </p:tavLst>
                                    </p:anim>
                                    <p:anim calcmode="lin" valueType="num">
                                      <p:cBhvr>
                                        <p:cTn id="31" dur="500" fill="hold"/>
                                        <p:tgtEl>
                                          <p:spTgt spid="18435">
                                            <p:txEl>
                                              <p:pRg st="2" end="2"/>
                                            </p:txEl>
                                          </p:spTgt>
                                        </p:tgtEl>
                                        <p:attrNameLst>
                                          <p:attrName>ppt_y</p:attrName>
                                        </p:attrNameLst>
                                      </p:cBhvr>
                                      <p:tavLst>
                                        <p:tav tm="0">
                                          <p:val>
                                            <p:strVal val="#ppt_y"/>
                                          </p:val>
                                        </p:tav>
                                        <p:tav tm="100000">
                                          <p:val>
                                            <p:strVal val="#ppt_y"/>
                                          </p:val>
                                        </p:tav>
                                      </p:tavLst>
                                    </p:anim>
                                    <p:animEffect transition="in" filter="fade">
                                      <p:cBhvr>
                                        <p:cTn id="32"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F6BF513-7174-4874-9626-A2A710A474CB}"/>
              </a:ext>
            </a:extLst>
          </p:cNvPr>
          <p:cNvSpPr>
            <a:spLocks noGrp="1" noChangeArrowheads="1"/>
          </p:cNvSpPr>
          <p:nvPr>
            <p:ph type="title"/>
          </p:nvPr>
        </p:nvSpPr>
        <p:spPr/>
        <p:txBody>
          <a:bodyPr/>
          <a:lstStyle/>
          <a:p>
            <a:pPr eaLnBrk="1" hangingPunct="1"/>
            <a:r>
              <a:rPr lang="sl-SI" altLang="sl-SI" sz="2800"/>
              <a:t>Njegova najpomembnejša dela</a:t>
            </a:r>
          </a:p>
        </p:txBody>
      </p:sp>
      <p:sp>
        <p:nvSpPr>
          <p:cNvPr id="14339" name="Rectangle 3">
            <a:extLst>
              <a:ext uri="{FF2B5EF4-FFF2-40B4-BE49-F238E27FC236}">
                <a16:creationId xmlns:a16="http://schemas.microsoft.com/office/drawing/2014/main" id="{58F53475-EB43-48DC-9161-FB14DB78808F}"/>
              </a:ext>
            </a:extLst>
          </p:cNvPr>
          <p:cNvSpPr>
            <a:spLocks noGrp="1" noChangeArrowheads="1"/>
          </p:cNvSpPr>
          <p:nvPr>
            <p:ph type="body" idx="1"/>
          </p:nvPr>
        </p:nvSpPr>
        <p:spPr/>
        <p:txBody>
          <a:bodyPr/>
          <a:lstStyle/>
          <a:p>
            <a:pPr eaLnBrk="1" hangingPunct="1"/>
            <a:endParaRPr lang="sl-SI" altLang="sl-SI"/>
          </a:p>
        </p:txBody>
      </p:sp>
      <p:pic>
        <p:nvPicPr>
          <p:cNvPr id="19462" name="Picture 6" descr="sistine-chapel">
            <a:extLst>
              <a:ext uri="{FF2B5EF4-FFF2-40B4-BE49-F238E27FC236}">
                <a16:creationId xmlns:a16="http://schemas.microsoft.com/office/drawing/2014/main" id="{8C95E348-79DA-4D36-A1EF-9A0E2EF69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700213"/>
            <a:ext cx="5543550"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circle(in)">
                                      <p:cBhvr>
                                        <p:cTn id="7" dur="2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780616C-8424-4F24-8447-1F8EB1CB6C40}"/>
              </a:ext>
            </a:extLst>
          </p:cNvPr>
          <p:cNvSpPr>
            <a:spLocks noGrp="1" noChangeArrowheads="1"/>
          </p:cNvSpPr>
          <p:nvPr>
            <p:ph type="title"/>
          </p:nvPr>
        </p:nvSpPr>
        <p:spPr/>
        <p:txBody>
          <a:bodyPr/>
          <a:lstStyle/>
          <a:p>
            <a:pPr eaLnBrk="1" hangingPunct="1"/>
            <a:r>
              <a:rPr lang="sl-SI" altLang="sl-SI"/>
              <a:t>Pieta, 1498-1500  (marmor)</a:t>
            </a:r>
          </a:p>
        </p:txBody>
      </p:sp>
      <p:pic>
        <p:nvPicPr>
          <p:cNvPr id="15363" name="Picture 4" descr="pieta4">
            <a:extLst>
              <a:ext uri="{FF2B5EF4-FFF2-40B4-BE49-F238E27FC236}">
                <a16:creationId xmlns:a16="http://schemas.microsoft.com/office/drawing/2014/main" id="{AE36AABE-17F2-445D-8E39-EA73EC519316}"/>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843213" y="1484313"/>
            <a:ext cx="4679950" cy="466725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23E1644-FA45-4EFC-8311-97FBCF79D46C}"/>
              </a:ext>
            </a:extLst>
          </p:cNvPr>
          <p:cNvSpPr>
            <a:spLocks noGrp="1" noChangeArrowheads="1"/>
          </p:cNvSpPr>
          <p:nvPr>
            <p:ph type="title"/>
          </p:nvPr>
        </p:nvSpPr>
        <p:spPr/>
        <p:txBody>
          <a:bodyPr/>
          <a:lstStyle/>
          <a:p>
            <a:pPr eaLnBrk="1" hangingPunct="1"/>
            <a:r>
              <a:rPr lang="sl-SI" altLang="sl-SI"/>
              <a:t>David,1504  (marmor)</a:t>
            </a:r>
          </a:p>
        </p:txBody>
      </p:sp>
      <p:pic>
        <p:nvPicPr>
          <p:cNvPr id="16387" name="Picture 3">
            <a:extLst>
              <a:ext uri="{FF2B5EF4-FFF2-40B4-BE49-F238E27FC236}">
                <a16:creationId xmlns:a16="http://schemas.microsoft.com/office/drawing/2014/main" id="{3AAE9AB0-3873-4D92-B10C-B691B2FDF9C6}"/>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132138" y="1484313"/>
            <a:ext cx="3255962" cy="475138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EC07AD2-3087-49F9-9668-6FA93C4521B1}"/>
              </a:ext>
            </a:extLst>
          </p:cNvPr>
          <p:cNvSpPr>
            <a:spLocks noGrp="1" noChangeArrowheads="1"/>
          </p:cNvSpPr>
          <p:nvPr>
            <p:ph type="title"/>
          </p:nvPr>
        </p:nvSpPr>
        <p:spPr>
          <a:xfrm>
            <a:off x="1116013" y="762000"/>
            <a:ext cx="7110412" cy="914400"/>
          </a:xfrm>
        </p:spPr>
        <p:txBody>
          <a:bodyPr/>
          <a:lstStyle/>
          <a:p>
            <a:pPr eaLnBrk="1" hangingPunct="1"/>
            <a:r>
              <a:rPr lang="sl-SI" altLang="sl-SI"/>
              <a:t>Sikstinska kapela, 1508-1512  (freska)</a:t>
            </a:r>
          </a:p>
        </p:txBody>
      </p:sp>
      <p:pic>
        <p:nvPicPr>
          <p:cNvPr id="17411" name="Picture 4" descr="tavanica%20sikstinske%20kapele">
            <a:extLst>
              <a:ext uri="{FF2B5EF4-FFF2-40B4-BE49-F238E27FC236}">
                <a16:creationId xmlns:a16="http://schemas.microsoft.com/office/drawing/2014/main" id="{589216FA-0EF3-4670-917E-7951C9185BC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76375" y="1628775"/>
            <a:ext cx="6192838" cy="4478338"/>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B6D56E5-AFF3-4FE3-B197-440577C5AE1A}"/>
              </a:ext>
            </a:extLst>
          </p:cNvPr>
          <p:cNvSpPr>
            <a:spLocks noGrp="1" noChangeArrowheads="1"/>
          </p:cNvSpPr>
          <p:nvPr>
            <p:ph type="title"/>
          </p:nvPr>
        </p:nvSpPr>
        <p:spPr>
          <a:xfrm>
            <a:off x="1042988" y="762000"/>
            <a:ext cx="7183437" cy="914400"/>
          </a:xfrm>
        </p:spPr>
        <p:txBody>
          <a:bodyPr/>
          <a:lstStyle/>
          <a:p>
            <a:pPr eaLnBrk="1" hangingPunct="1"/>
            <a:r>
              <a:rPr lang="en-US" altLang="sl-SI" sz="2800"/>
              <a:t>Izgon iz raja, Sikstinska kapela, 1508-1512  (freska)</a:t>
            </a:r>
            <a:endParaRPr lang="sl-SI" altLang="sl-SI" sz="2800"/>
          </a:p>
        </p:txBody>
      </p:sp>
      <p:pic>
        <p:nvPicPr>
          <p:cNvPr id="18435" name="Picture 4" descr="Slika 007">
            <a:extLst>
              <a:ext uri="{FF2B5EF4-FFF2-40B4-BE49-F238E27FC236}">
                <a16:creationId xmlns:a16="http://schemas.microsoft.com/office/drawing/2014/main" id="{D6C7025E-8261-4F43-B7F0-96D6679966EF}"/>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2940" t="14633" r="34117" b="21873"/>
          <a:stretch>
            <a:fillRect/>
          </a:stretch>
        </p:blipFill>
        <p:spPr>
          <a:xfrm>
            <a:off x="1547813" y="1700213"/>
            <a:ext cx="6119812" cy="4449762"/>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C9662F5-ADFD-43DA-89B7-0869D836EEF4}"/>
              </a:ext>
            </a:extLst>
          </p:cNvPr>
          <p:cNvSpPr>
            <a:spLocks noGrp="1" noChangeArrowheads="1"/>
          </p:cNvSpPr>
          <p:nvPr>
            <p:ph type="title"/>
          </p:nvPr>
        </p:nvSpPr>
        <p:spPr>
          <a:xfrm>
            <a:off x="900113" y="762000"/>
            <a:ext cx="7326312" cy="914400"/>
          </a:xfrm>
        </p:spPr>
        <p:txBody>
          <a:bodyPr/>
          <a:lstStyle/>
          <a:p>
            <a:pPr eaLnBrk="1" hangingPunct="1"/>
            <a:r>
              <a:rPr lang="en-US" altLang="sl-SI" sz="2800"/>
              <a:t>Stvarjenje Adama, Sikstinska kapela, 1508-1512  (freska)</a:t>
            </a:r>
            <a:endParaRPr lang="sl-SI" altLang="sl-SI" sz="2800"/>
          </a:p>
        </p:txBody>
      </p:sp>
      <p:pic>
        <p:nvPicPr>
          <p:cNvPr id="19459" name="Picture 3">
            <a:extLst>
              <a:ext uri="{FF2B5EF4-FFF2-40B4-BE49-F238E27FC236}">
                <a16:creationId xmlns:a16="http://schemas.microsoft.com/office/drawing/2014/main" id="{AB8AF154-D326-491F-A237-46ECE8BF3513}"/>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71550" y="1844675"/>
            <a:ext cx="7272338" cy="40767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549ED45-DC91-48B2-92BC-A805E3DD5D72}"/>
              </a:ext>
            </a:extLst>
          </p:cNvPr>
          <p:cNvSpPr>
            <a:spLocks noGrp="1" noChangeArrowheads="1"/>
          </p:cNvSpPr>
          <p:nvPr>
            <p:ph type="title"/>
          </p:nvPr>
        </p:nvSpPr>
        <p:spPr/>
        <p:txBody>
          <a:bodyPr/>
          <a:lstStyle/>
          <a:p>
            <a:pPr eaLnBrk="1" hangingPunct="1"/>
            <a:r>
              <a:rPr lang="en-US" altLang="sl-SI" sz="2800"/>
              <a:t>Nagrobnik papeža Julija II., </a:t>
            </a:r>
            <a:br>
              <a:rPr lang="sl-SI" altLang="sl-SI" sz="2800"/>
            </a:br>
            <a:r>
              <a:rPr lang="en-US" altLang="sl-SI" sz="2800"/>
              <a:t>1505 – 1545  (marmor)</a:t>
            </a:r>
            <a:endParaRPr lang="sl-SI" altLang="sl-SI" sz="2800"/>
          </a:p>
        </p:txBody>
      </p:sp>
      <p:pic>
        <p:nvPicPr>
          <p:cNvPr id="20483" name="Picture 3">
            <a:extLst>
              <a:ext uri="{FF2B5EF4-FFF2-40B4-BE49-F238E27FC236}">
                <a16:creationId xmlns:a16="http://schemas.microsoft.com/office/drawing/2014/main" id="{2F47726C-0126-473B-8785-F9253A4612A6}"/>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843213" y="1773238"/>
            <a:ext cx="4244975" cy="4535487"/>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E131F6D-D593-44A7-BF1B-B53F4D8DC75E}"/>
              </a:ext>
            </a:extLst>
          </p:cNvPr>
          <p:cNvSpPr>
            <a:spLocks noGrp="1" noChangeArrowheads="1"/>
          </p:cNvSpPr>
          <p:nvPr>
            <p:ph type="title"/>
          </p:nvPr>
        </p:nvSpPr>
        <p:spPr>
          <a:xfrm>
            <a:off x="1042988" y="762000"/>
            <a:ext cx="7183437" cy="914400"/>
          </a:xfrm>
        </p:spPr>
        <p:txBody>
          <a:bodyPr/>
          <a:lstStyle/>
          <a:p>
            <a:pPr eaLnBrk="1" hangingPunct="1"/>
            <a:r>
              <a:rPr lang="sl-SI" altLang="sl-SI" sz="2800"/>
              <a:t>Mojzes, okoli 1515  (marmor)</a:t>
            </a:r>
          </a:p>
        </p:txBody>
      </p:sp>
      <p:pic>
        <p:nvPicPr>
          <p:cNvPr id="21507" name="Picture 4">
            <a:extLst>
              <a:ext uri="{FF2B5EF4-FFF2-40B4-BE49-F238E27FC236}">
                <a16:creationId xmlns:a16="http://schemas.microsoft.com/office/drawing/2014/main" id="{E13C70FF-E662-4A5A-BF6E-0337E5F41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628775"/>
            <a:ext cx="300196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7" descr="http://smarthistory.org/assets/images/New_Images/michelangelo_moses.jpg">
            <a:extLst>
              <a:ext uri="{FF2B5EF4-FFF2-40B4-BE49-F238E27FC236}">
                <a16:creationId xmlns:a16="http://schemas.microsoft.com/office/drawing/2014/main" id="{B7E96727-2601-4800-B342-9DCD712F52D5}"/>
              </a:ext>
            </a:extLst>
          </p:cNvPr>
          <p:cNvPicPr>
            <a:picLocks noGrp="1" noChangeAspect="1" noChangeArrowheads="1"/>
          </p:cNvPicPr>
          <p:nvPr>
            <p:ph type="body" idx="1"/>
          </p:nvPr>
        </p:nvPicPr>
        <p:blipFill>
          <a:blip r:embed="rId3" r:link="rId4">
            <a:extLst>
              <a:ext uri="{28A0092B-C50C-407E-A947-70E740481C1C}">
                <a14:useLocalDpi xmlns:a14="http://schemas.microsoft.com/office/drawing/2010/main" val="0"/>
              </a:ext>
            </a:extLst>
          </a:blip>
          <a:srcRect/>
          <a:stretch>
            <a:fillRect/>
          </a:stretch>
        </p:blipFill>
        <p:spPr>
          <a:xfrm>
            <a:off x="4356100" y="1628775"/>
            <a:ext cx="2814638" cy="424815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61F0AE5-DC59-450E-953D-923C7C78FB1A}"/>
              </a:ext>
            </a:extLst>
          </p:cNvPr>
          <p:cNvSpPr>
            <a:spLocks noGrp="1" noChangeArrowheads="1"/>
          </p:cNvSpPr>
          <p:nvPr>
            <p:ph type="title"/>
          </p:nvPr>
        </p:nvSpPr>
        <p:spPr/>
        <p:txBody>
          <a:bodyPr/>
          <a:lstStyle/>
          <a:p>
            <a:pPr eaLnBrk="1" hangingPunct="1"/>
            <a:r>
              <a:rPr lang="sl-SI" altLang="sl-SI"/>
              <a:t>Renesansa</a:t>
            </a:r>
          </a:p>
        </p:txBody>
      </p:sp>
      <p:sp>
        <p:nvSpPr>
          <p:cNvPr id="9219" name="Rectangle 3">
            <a:extLst>
              <a:ext uri="{FF2B5EF4-FFF2-40B4-BE49-F238E27FC236}">
                <a16:creationId xmlns:a16="http://schemas.microsoft.com/office/drawing/2014/main" id="{D049E47A-0257-401B-9704-30493E459A89}"/>
              </a:ext>
            </a:extLst>
          </p:cNvPr>
          <p:cNvSpPr>
            <a:spLocks noGrp="1" noChangeArrowheads="1"/>
          </p:cNvSpPr>
          <p:nvPr>
            <p:ph type="body" idx="1"/>
          </p:nvPr>
        </p:nvSpPr>
        <p:spPr>
          <a:xfrm>
            <a:off x="2700338" y="1828800"/>
            <a:ext cx="5526087" cy="4337050"/>
          </a:xfrm>
        </p:spPr>
        <p:txBody>
          <a:bodyPr/>
          <a:lstStyle/>
          <a:p>
            <a:pPr eaLnBrk="1" hangingPunct="1"/>
            <a:r>
              <a:rPr lang="sl-SI" altLang="sl-SI" sz="1800"/>
              <a:t>Renesansa je bilo pomembno kulturno gibanje, ki je v povojih sodobne evropske zgodovine postavilo temelje znanstveni revoluciji in preobrazilo umetnost. </a:t>
            </a:r>
          </a:p>
          <a:p>
            <a:pPr eaLnBrk="1" hangingPunct="1"/>
            <a:r>
              <a:rPr lang="sv-SE" altLang="sl-SI" sz="1800"/>
              <a:t>Označuje prehod med koncem srednjega veka in začetkom novega veka. </a:t>
            </a:r>
            <a:endParaRPr lang="sl-SI" altLang="sl-SI" sz="1800"/>
          </a:p>
          <a:p>
            <a:pPr eaLnBrk="1" hangingPunct="1"/>
            <a:r>
              <a:rPr lang="sl-SI" altLang="sl-SI" sz="1800"/>
              <a:t>Njen začetek povezujemo z umetniškimi deli Francesca Petrarce, Danteja Alighierija in seveda Michelangela Buonarrotija. </a:t>
            </a:r>
          </a:p>
          <a:p>
            <a:pPr eaLnBrk="1" hangingPunct="1"/>
            <a:r>
              <a:rPr lang="sl-SI" altLang="sl-SI" sz="1800"/>
              <a:t>V središču razmišljanja je bil sedaj človek in ne več bog. Kot zgled so si vzeli antiko, saj so jo pojmovali kot najbolj plodno obdobje zgodovine, oz. čas, ko je človek dosegel vrhunec ustvarjalnosti. </a:t>
            </a:r>
          </a:p>
          <a:p>
            <a:pPr eaLnBrk="1" hangingPunct="1"/>
            <a:endParaRPr lang="sl-SI" altLang="sl-SI" sz="180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898" decel="100000" fill="hold"/>
                                        <p:tgtEl>
                                          <p:spTgt spid="921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21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 calcmode="lin" valueType="num">
                                      <p:cBhvr>
                                        <p:cTn id="15" dur="500" fill="hold"/>
                                        <p:tgtEl>
                                          <p:spTgt spid="9219">
                                            <p:txEl>
                                              <p:pRg st="0" end="0"/>
                                            </p:txEl>
                                          </p:spTgt>
                                        </p:tgtEl>
                                        <p:attrNameLst>
                                          <p:attrName>ppt_w</p:attrName>
                                        </p:attrNameLst>
                                      </p:cBhvr>
                                      <p:tavLst>
                                        <p:tav tm="0">
                                          <p:val>
                                            <p:strVal val="#ppt_w*0.05"/>
                                          </p:val>
                                        </p:tav>
                                        <p:tav tm="100000">
                                          <p:val>
                                            <p:strVal val="#ppt_w"/>
                                          </p:val>
                                        </p:tav>
                                      </p:tavLst>
                                    </p:anim>
                                    <p:anim calcmode="lin" valueType="num">
                                      <p:cBhvr>
                                        <p:cTn id="16" dur="500" fill="hold"/>
                                        <p:tgtEl>
                                          <p:spTgt spid="9219">
                                            <p:txEl>
                                              <p:pRg st="0" end="0"/>
                                            </p:txEl>
                                          </p:spTgt>
                                        </p:tgtEl>
                                        <p:attrNameLst>
                                          <p:attrName>ppt_h</p:attrName>
                                        </p:attrNameLst>
                                      </p:cBhvr>
                                      <p:tavLst>
                                        <p:tav tm="0">
                                          <p:val>
                                            <p:strVal val="#ppt_h"/>
                                          </p:val>
                                        </p:tav>
                                        <p:tav tm="100000">
                                          <p:val>
                                            <p:strVal val="#ppt_h"/>
                                          </p:val>
                                        </p:tav>
                                      </p:tavLst>
                                    </p:anim>
                                    <p:anim calcmode="lin" valueType="num">
                                      <p:cBhvr>
                                        <p:cTn id="17" dur="500" fill="hold"/>
                                        <p:tgtEl>
                                          <p:spTgt spid="9219">
                                            <p:txEl>
                                              <p:pRg st="0" end="0"/>
                                            </p:txEl>
                                          </p:spTgt>
                                        </p:tgtEl>
                                        <p:attrNameLst>
                                          <p:attrName>ppt_x</p:attrName>
                                        </p:attrNameLst>
                                      </p:cBhvr>
                                      <p:tavLst>
                                        <p:tav tm="0">
                                          <p:val>
                                            <p:strVal val="#ppt_x-.2"/>
                                          </p:val>
                                        </p:tav>
                                        <p:tav tm="100000">
                                          <p:val>
                                            <p:strVal val="#ppt_x"/>
                                          </p:val>
                                        </p:tav>
                                      </p:tavLst>
                                    </p:anim>
                                    <p:anim calcmode="lin" valueType="num">
                                      <p:cBhvr>
                                        <p:cTn id="18" dur="500" fill="hold"/>
                                        <p:tgtEl>
                                          <p:spTgt spid="9219">
                                            <p:txEl>
                                              <p:pRg st="0" end="0"/>
                                            </p:txEl>
                                          </p:spTgt>
                                        </p:tgtEl>
                                        <p:attrNameLst>
                                          <p:attrName>ppt_y</p:attrName>
                                        </p:attrNameLst>
                                      </p:cBhvr>
                                      <p:tavLst>
                                        <p:tav tm="0">
                                          <p:val>
                                            <p:strVal val="#ppt_y"/>
                                          </p:val>
                                        </p:tav>
                                        <p:tav tm="100000">
                                          <p:val>
                                            <p:strVal val="#ppt_y"/>
                                          </p:val>
                                        </p:tav>
                                      </p:tavLst>
                                    </p:anim>
                                    <p:animEffect transition="in" filter="fade">
                                      <p:cBhvr>
                                        <p:cTn id="19" dur="500"/>
                                        <p:tgtEl>
                                          <p:spTgt spid="9219">
                                            <p:txEl>
                                              <p:pRg st="0" end="0"/>
                                            </p:txEl>
                                          </p:spTgt>
                                        </p:tgtEl>
                                      </p:cBhvr>
                                    </p:animEffect>
                                  </p:childTnLst>
                                </p:cTn>
                              </p:par>
                              <p:par>
                                <p:cTn id="20" presetID="54" presetClass="entr" presetSubtype="0" accel="100000" fill="hold" nodeType="withEffect">
                                  <p:stCondLst>
                                    <p:cond delay="0"/>
                                  </p:stCondLst>
                                  <p:childTnLst>
                                    <p:set>
                                      <p:cBhvr>
                                        <p:cTn id="21" dur="1" fill="hold">
                                          <p:stCondLst>
                                            <p:cond delay="0"/>
                                          </p:stCondLst>
                                        </p:cTn>
                                        <p:tgtEl>
                                          <p:spTgt spid="9219">
                                            <p:txEl>
                                              <p:pRg st="1" end="1"/>
                                            </p:txEl>
                                          </p:spTgt>
                                        </p:tgtEl>
                                        <p:attrNameLst>
                                          <p:attrName>style.visibility</p:attrName>
                                        </p:attrNameLst>
                                      </p:cBhvr>
                                      <p:to>
                                        <p:strVal val="visible"/>
                                      </p:to>
                                    </p:set>
                                    <p:anim calcmode="lin" valueType="num">
                                      <p:cBhvr>
                                        <p:cTn id="22" dur="500" fill="hold"/>
                                        <p:tgtEl>
                                          <p:spTgt spid="9219">
                                            <p:txEl>
                                              <p:pRg st="1" end="1"/>
                                            </p:txEl>
                                          </p:spTgt>
                                        </p:tgtEl>
                                        <p:attrNameLst>
                                          <p:attrName>ppt_w</p:attrName>
                                        </p:attrNameLst>
                                      </p:cBhvr>
                                      <p:tavLst>
                                        <p:tav tm="0">
                                          <p:val>
                                            <p:strVal val="#ppt_w*0.05"/>
                                          </p:val>
                                        </p:tav>
                                        <p:tav tm="100000">
                                          <p:val>
                                            <p:strVal val="#ppt_w"/>
                                          </p:val>
                                        </p:tav>
                                      </p:tavLst>
                                    </p:anim>
                                    <p:anim calcmode="lin" valueType="num">
                                      <p:cBhvr>
                                        <p:cTn id="23" dur="500" fill="hold"/>
                                        <p:tgtEl>
                                          <p:spTgt spid="9219">
                                            <p:txEl>
                                              <p:pRg st="1" end="1"/>
                                            </p:txEl>
                                          </p:spTgt>
                                        </p:tgtEl>
                                        <p:attrNameLst>
                                          <p:attrName>ppt_h</p:attrName>
                                        </p:attrNameLst>
                                      </p:cBhvr>
                                      <p:tavLst>
                                        <p:tav tm="0">
                                          <p:val>
                                            <p:strVal val="#ppt_h"/>
                                          </p:val>
                                        </p:tav>
                                        <p:tav tm="100000">
                                          <p:val>
                                            <p:strVal val="#ppt_h"/>
                                          </p:val>
                                        </p:tav>
                                      </p:tavLst>
                                    </p:anim>
                                    <p:anim calcmode="lin" valueType="num">
                                      <p:cBhvr>
                                        <p:cTn id="24" dur="500" fill="hold"/>
                                        <p:tgtEl>
                                          <p:spTgt spid="9219">
                                            <p:txEl>
                                              <p:pRg st="1" end="1"/>
                                            </p:txEl>
                                          </p:spTgt>
                                        </p:tgtEl>
                                        <p:attrNameLst>
                                          <p:attrName>ppt_x</p:attrName>
                                        </p:attrNameLst>
                                      </p:cBhvr>
                                      <p:tavLst>
                                        <p:tav tm="0">
                                          <p:val>
                                            <p:strVal val="#ppt_x-.2"/>
                                          </p:val>
                                        </p:tav>
                                        <p:tav tm="100000">
                                          <p:val>
                                            <p:strVal val="#ppt_x"/>
                                          </p:val>
                                        </p:tav>
                                      </p:tavLst>
                                    </p:anim>
                                    <p:anim calcmode="lin" valueType="num">
                                      <p:cBhvr>
                                        <p:cTn id="25" dur="500" fill="hold"/>
                                        <p:tgtEl>
                                          <p:spTgt spid="9219">
                                            <p:txEl>
                                              <p:pRg st="1" end="1"/>
                                            </p:txEl>
                                          </p:spTgt>
                                        </p:tgtEl>
                                        <p:attrNameLst>
                                          <p:attrName>ppt_y</p:attrName>
                                        </p:attrNameLst>
                                      </p:cBhvr>
                                      <p:tavLst>
                                        <p:tav tm="0">
                                          <p:val>
                                            <p:strVal val="#ppt_y"/>
                                          </p:val>
                                        </p:tav>
                                        <p:tav tm="100000">
                                          <p:val>
                                            <p:strVal val="#ppt_y"/>
                                          </p:val>
                                        </p:tav>
                                      </p:tavLst>
                                    </p:anim>
                                    <p:animEffect transition="in" filter="fade">
                                      <p:cBhvr>
                                        <p:cTn id="26" dur="500"/>
                                        <p:tgtEl>
                                          <p:spTgt spid="9219">
                                            <p:txEl>
                                              <p:pRg st="1" end="1"/>
                                            </p:txEl>
                                          </p:spTgt>
                                        </p:tgtEl>
                                      </p:cBhvr>
                                    </p:animEffect>
                                  </p:childTnLst>
                                </p:cTn>
                              </p:par>
                              <p:par>
                                <p:cTn id="27" presetID="54" presetClass="entr" presetSubtype="0" accel="100000" fill="hold" nodeType="withEffect">
                                  <p:stCondLst>
                                    <p:cond delay="0"/>
                                  </p:stCondLst>
                                  <p:childTnLst>
                                    <p:set>
                                      <p:cBhvr>
                                        <p:cTn id="28" dur="1" fill="hold">
                                          <p:stCondLst>
                                            <p:cond delay="0"/>
                                          </p:stCondLst>
                                        </p:cTn>
                                        <p:tgtEl>
                                          <p:spTgt spid="9219">
                                            <p:txEl>
                                              <p:pRg st="2" end="2"/>
                                            </p:txEl>
                                          </p:spTgt>
                                        </p:tgtEl>
                                        <p:attrNameLst>
                                          <p:attrName>style.visibility</p:attrName>
                                        </p:attrNameLst>
                                      </p:cBhvr>
                                      <p:to>
                                        <p:strVal val="visible"/>
                                      </p:to>
                                    </p:set>
                                    <p:anim calcmode="lin" valueType="num">
                                      <p:cBhvr>
                                        <p:cTn id="29" dur="500" fill="hold"/>
                                        <p:tgtEl>
                                          <p:spTgt spid="9219">
                                            <p:txEl>
                                              <p:pRg st="2" end="2"/>
                                            </p:txEl>
                                          </p:spTgt>
                                        </p:tgtEl>
                                        <p:attrNameLst>
                                          <p:attrName>ppt_w</p:attrName>
                                        </p:attrNameLst>
                                      </p:cBhvr>
                                      <p:tavLst>
                                        <p:tav tm="0">
                                          <p:val>
                                            <p:strVal val="#ppt_w*0.05"/>
                                          </p:val>
                                        </p:tav>
                                        <p:tav tm="100000">
                                          <p:val>
                                            <p:strVal val="#ppt_w"/>
                                          </p:val>
                                        </p:tav>
                                      </p:tavLst>
                                    </p:anim>
                                    <p:anim calcmode="lin" valueType="num">
                                      <p:cBhvr>
                                        <p:cTn id="30" dur="500" fill="hold"/>
                                        <p:tgtEl>
                                          <p:spTgt spid="9219">
                                            <p:txEl>
                                              <p:pRg st="2" end="2"/>
                                            </p:txEl>
                                          </p:spTgt>
                                        </p:tgtEl>
                                        <p:attrNameLst>
                                          <p:attrName>ppt_h</p:attrName>
                                        </p:attrNameLst>
                                      </p:cBhvr>
                                      <p:tavLst>
                                        <p:tav tm="0">
                                          <p:val>
                                            <p:strVal val="#ppt_h"/>
                                          </p:val>
                                        </p:tav>
                                        <p:tav tm="100000">
                                          <p:val>
                                            <p:strVal val="#ppt_h"/>
                                          </p:val>
                                        </p:tav>
                                      </p:tavLst>
                                    </p:anim>
                                    <p:anim calcmode="lin" valueType="num">
                                      <p:cBhvr>
                                        <p:cTn id="31" dur="500" fill="hold"/>
                                        <p:tgtEl>
                                          <p:spTgt spid="9219">
                                            <p:txEl>
                                              <p:pRg st="2" end="2"/>
                                            </p:txEl>
                                          </p:spTgt>
                                        </p:tgtEl>
                                        <p:attrNameLst>
                                          <p:attrName>ppt_x</p:attrName>
                                        </p:attrNameLst>
                                      </p:cBhvr>
                                      <p:tavLst>
                                        <p:tav tm="0">
                                          <p:val>
                                            <p:strVal val="#ppt_x-.2"/>
                                          </p:val>
                                        </p:tav>
                                        <p:tav tm="100000">
                                          <p:val>
                                            <p:strVal val="#ppt_x"/>
                                          </p:val>
                                        </p:tav>
                                      </p:tavLst>
                                    </p:anim>
                                    <p:anim calcmode="lin" valueType="num">
                                      <p:cBhvr>
                                        <p:cTn id="32" dur="500" fill="hold"/>
                                        <p:tgtEl>
                                          <p:spTgt spid="9219">
                                            <p:txEl>
                                              <p:pRg st="2" end="2"/>
                                            </p:txEl>
                                          </p:spTgt>
                                        </p:tgtEl>
                                        <p:attrNameLst>
                                          <p:attrName>ppt_y</p:attrName>
                                        </p:attrNameLst>
                                      </p:cBhvr>
                                      <p:tavLst>
                                        <p:tav tm="0">
                                          <p:val>
                                            <p:strVal val="#ppt_y"/>
                                          </p:val>
                                        </p:tav>
                                        <p:tav tm="100000">
                                          <p:val>
                                            <p:strVal val="#ppt_y"/>
                                          </p:val>
                                        </p:tav>
                                      </p:tavLst>
                                    </p:anim>
                                    <p:animEffect transition="in" filter="fade">
                                      <p:cBhvr>
                                        <p:cTn id="33" dur="500"/>
                                        <p:tgtEl>
                                          <p:spTgt spid="9219">
                                            <p:txEl>
                                              <p:pRg st="2" end="2"/>
                                            </p:txEl>
                                          </p:spTgt>
                                        </p:tgtEl>
                                      </p:cBhvr>
                                    </p:animEffect>
                                  </p:childTnLst>
                                </p:cTn>
                              </p:par>
                              <p:par>
                                <p:cTn id="34" presetID="54" presetClass="entr" presetSubtype="0" accel="100000" fill="hold" nodeType="withEffect">
                                  <p:stCondLst>
                                    <p:cond delay="0"/>
                                  </p:stCondLst>
                                  <p:childTnLst>
                                    <p:set>
                                      <p:cBhvr>
                                        <p:cTn id="35" dur="1" fill="hold">
                                          <p:stCondLst>
                                            <p:cond delay="0"/>
                                          </p:stCondLst>
                                        </p:cTn>
                                        <p:tgtEl>
                                          <p:spTgt spid="9219">
                                            <p:txEl>
                                              <p:pRg st="3" end="3"/>
                                            </p:txEl>
                                          </p:spTgt>
                                        </p:tgtEl>
                                        <p:attrNameLst>
                                          <p:attrName>style.visibility</p:attrName>
                                        </p:attrNameLst>
                                      </p:cBhvr>
                                      <p:to>
                                        <p:strVal val="visible"/>
                                      </p:to>
                                    </p:set>
                                    <p:anim calcmode="lin" valueType="num">
                                      <p:cBhvr>
                                        <p:cTn id="36" dur="500" fill="hold"/>
                                        <p:tgtEl>
                                          <p:spTgt spid="9219">
                                            <p:txEl>
                                              <p:pRg st="3" end="3"/>
                                            </p:txEl>
                                          </p:spTgt>
                                        </p:tgtEl>
                                        <p:attrNameLst>
                                          <p:attrName>ppt_w</p:attrName>
                                        </p:attrNameLst>
                                      </p:cBhvr>
                                      <p:tavLst>
                                        <p:tav tm="0">
                                          <p:val>
                                            <p:strVal val="#ppt_w*0.05"/>
                                          </p:val>
                                        </p:tav>
                                        <p:tav tm="100000">
                                          <p:val>
                                            <p:strVal val="#ppt_w"/>
                                          </p:val>
                                        </p:tav>
                                      </p:tavLst>
                                    </p:anim>
                                    <p:anim calcmode="lin" valueType="num">
                                      <p:cBhvr>
                                        <p:cTn id="37" dur="500" fill="hold"/>
                                        <p:tgtEl>
                                          <p:spTgt spid="9219">
                                            <p:txEl>
                                              <p:pRg st="3" end="3"/>
                                            </p:txEl>
                                          </p:spTgt>
                                        </p:tgtEl>
                                        <p:attrNameLst>
                                          <p:attrName>ppt_h</p:attrName>
                                        </p:attrNameLst>
                                      </p:cBhvr>
                                      <p:tavLst>
                                        <p:tav tm="0">
                                          <p:val>
                                            <p:strVal val="#ppt_h"/>
                                          </p:val>
                                        </p:tav>
                                        <p:tav tm="100000">
                                          <p:val>
                                            <p:strVal val="#ppt_h"/>
                                          </p:val>
                                        </p:tav>
                                      </p:tavLst>
                                    </p:anim>
                                    <p:anim calcmode="lin" valueType="num">
                                      <p:cBhvr>
                                        <p:cTn id="38" dur="500" fill="hold"/>
                                        <p:tgtEl>
                                          <p:spTgt spid="9219">
                                            <p:txEl>
                                              <p:pRg st="3" end="3"/>
                                            </p:txEl>
                                          </p:spTgt>
                                        </p:tgtEl>
                                        <p:attrNameLst>
                                          <p:attrName>ppt_x</p:attrName>
                                        </p:attrNameLst>
                                      </p:cBhvr>
                                      <p:tavLst>
                                        <p:tav tm="0">
                                          <p:val>
                                            <p:strVal val="#ppt_x-.2"/>
                                          </p:val>
                                        </p:tav>
                                        <p:tav tm="100000">
                                          <p:val>
                                            <p:strVal val="#ppt_x"/>
                                          </p:val>
                                        </p:tav>
                                      </p:tavLst>
                                    </p:anim>
                                    <p:anim calcmode="lin" valueType="num">
                                      <p:cBhvr>
                                        <p:cTn id="39" dur="500" fill="hold"/>
                                        <p:tgtEl>
                                          <p:spTgt spid="9219">
                                            <p:txEl>
                                              <p:pRg st="3" end="3"/>
                                            </p:txEl>
                                          </p:spTgt>
                                        </p:tgtEl>
                                        <p:attrNameLst>
                                          <p:attrName>ppt_y</p:attrName>
                                        </p:attrNameLst>
                                      </p:cBhvr>
                                      <p:tavLst>
                                        <p:tav tm="0">
                                          <p:val>
                                            <p:strVal val="#ppt_y"/>
                                          </p:val>
                                        </p:tav>
                                        <p:tav tm="100000">
                                          <p:val>
                                            <p:strVal val="#ppt_y"/>
                                          </p:val>
                                        </p:tav>
                                      </p:tavLst>
                                    </p:anim>
                                    <p:animEffect transition="in" filter="fade">
                                      <p:cBhvr>
                                        <p:cTn id="40"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4FC6101-F62F-43F7-ACC7-15B97B018AA0}"/>
              </a:ext>
            </a:extLst>
          </p:cNvPr>
          <p:cNvSpPr>
            <a:spLocks noGrp="1" noChangeArrowheads="1"/>
          </p:cNvSpPr>
          <p:nvPr>
            <p:ph type="title"/>
          </p:nvPr>
        </p:nvSpPr>
        <p:spPr>
          <a:xfrm>
            <a:off x="1116013" y="762000"/>
            <a:ext cx="7110412" cy="914400"/>
          </a:xfrm>
        </p:spPr>
        <p:txBody>
          <a:bodyPr/>
          <a:lstStyle/>
          <a:p>
            <a:pPr eaLnBrk="1" hangingPunct="1"/>
            <a:r>
              <a:rPr lang="en-US" altLang="sl-SI" sz="2800"/>
              <a:t>Zmaga, okoli 1530 – 1532  (marmor)</a:t>
            </a:r>
            <a:endParaRPr lang="sl-SI" altLang="sl-SI" sz="2800"/>
          </a:p>
        </p:txBody>
      </p:sp>
      <p:pic>
        <p:nvPicPr>
          <p:cNvPr id="22531" name="Picture 4" descr="http://www.art-prints-on-demand.com/kunst/michelangelo_caravaggio/genius_victory_hi.jpg">
            <a:extLst>
              <a:ext uri="{FF2B5EF4-FFF2-40B4-BE49-F238E27FC236}">
                <a16:creationId xmlns:a16="http://schemas.microsoft.com/office/drawing/2014/main" id="{BF6F7718-16CA-4D16-AD7D-FAABE2253506}"/>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58888" y="1557338"/>
            <a:ext cx="3516312" cy="4679950"/>
          </a:xfrm>
          <a:noFill/>
        </p:spPr>
      </p:pic>
      <p:pic>
        <p:nvPicPr>
          <p:cNvPr id="22532" name="Picture 5">
            <a:extLst>
              <a:ext uri="{FF2B5EF4-FFF2-40B4-BE49-F238E27FC236}">
                <a16:creationId xmlns:a16="http://schemas.microsoft.com/office/drawing/2014/main" id="{5C3182D6-2CE6-49D0-B512-9548075EC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557338"/>
            <a:ext cx="30099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AB08D97-743D-427C-840D-477BDD21D6B1}"/>
              </a:ext>
            </a:extLst>
          </p:cNvPr>
          <p:cNvSpPr>
            <a:spLocks noGrp="1" noChangeArrowheads="1"/>
          </p:cNvSpPr>
          <p:nvPr>
            <p:ph type="title"/>
          </p:nvPr>
        </p:nvSpPr>
        <p:spPr>
          <a:xfrm>
            <a:off x="971550" y="762000"/>
            <a:ext cx="7254875" cy="914400"/>
          </a:xfrm>
        </p:spPr>
        <p:txBody>
          <a:bodyPr/>
          <a:lstStyle/>
          <a:p>
            <a:pPr eaLnBrk="1" hangingPunct="1"/>
            <a:r>
              <a:rPr lang="sl-SI" altLang="sl-SI" sz="2800"/>
              <a:t>           </a:t>
            </a:r>
            <a:r>
              <a:rPr lang="en-US" altLang="sl-SI" sz="2800"/>
              <a:t>Petrova cerkev, Rim, 1546 – 1564</a:t>
            </a:r>
            <a:endParaRPr lang="sl-SI" altLang="sl-SI" sz="2800"/>
          </a:p>
        </p:txBody>
      </p:sp>
      <p:sp>
        <p:nvSpPr>
          <p:cNvPr id="23555" name="Rectangle 3">
            <a:extLst>
              <a:ext uri="{FF2B5EF4-FFF2-40B4-BE49-F238E27FC236}">
                <a16:creationId xmlns:a16="http://schemas.microsoft.com/office/drawing/2014/main" id="{11A618EF-7267-4238-87C7-7E2C95EF0BE7}"/>
              </a:ext>
            </a:extLst>
          </p:cNvPr>
          <p:cNvSpPr>
            <a:spLocks noGrp="1" noChangeArrowheads="1"/>
          </p:cNvSpPr>
          <p:nvPr>
            <p:ph type="body" idx="1"/>
          </p:nvPr>
        </p:nvSpPr>
        <p:spPr/>
        <p:txBody>
          <a:bodyPr/>
          <a:lstStyle/>
          <a:p>
            <a:pPr eaLnBrk="1" hangingPunct="1"/>
            <a:endParaRPr lang="sl-SI" altLang="sl-SI"/>
          </a:p>
        </p:txBody>
      </p:sp>
      <p:pic>
        <p:nvPicPr>
          <p:cNvPr id="23556" name="Picture 4" descr="http://toddweston.com/Personal/Images/St%20Peters%20Basilica%20--%20Vaticano.jpg">
            <a:extLst>
              <a:ext uri="{FF2B5EF4-FFF2-40B4-BE49-F238E27FC236}">
                <a16:creationId xmlns:a16="http://schemas.microsoft.com/office/drawing/2014/main" id="{29B32058-F7E0-44FF-9ABC-F9DC853B3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484313"/>
            <a:ext cx="65532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6F8E54C-9C14-41CA-B6DA-3FF4480CC531}"/>
              </a:ext>
            </a:extLst>
          </p:cNvPr>
          <p:cNvSpPr>
            <a:spLocks noGrp="1" noChangeArrowheads="1"/>
          </p:cNvSpPr>
          <p:nvPr>
            <p:ph type="title"/>
          </p:nvPr>
        </p:nvSpPr>
        <p:spPr/>
        <p:txBody>
          <a:bodyPr/>
          <a:lstStyle/>
          <a:p>
            <a:pPr eaLnBrk="1" hangingPunct="1"/>
            <a:r>
              <a:rPr lang="sl-SI" altLang="sl-SI"/>
              <a:t>Viri in literatura</a:t>
            </a:r>
          </a:p>
        </p:txBody>
      </p:sp>
      <p:sp>
        <p:nvSpPr>
          <p:cNvPr id="24579" name="Rectangle 3">
            <a:extLst>
              <a:ext uri="{FF2B5EF4-FFF2-40B4-BE49-F238E27FC236}">
                <a16:creationId xmlns:a16="http://schemas.microsoft.com/office/drawing/2014/main" id="{C62D290C-E528-44D1-8EE2-221962A6A0FC}"/>
              </a:ext>
            </a:extLst>
          </p:cNvPr>
          <p:cNvSpPr>
            <a:spLocks noGrp="1" noChangeArrowheads="1"/>
          </p:cNvSpPr>
          <p:nvPr>
            <p:ph type="body" idx="1"/>
          </p:nvPr>
        </p:nvSpPr>
        <p:spPr>
          <a:xfrm>
            <a:off x="2741613" y="1828800"/>
            <a:ext cx="5484812" cy="4337050"/>
          </a:xfrm>
        </p:spPr>
        <p:txBody>
          <a:bodyPr/>
          <a:lstStyle/>
          <a:p>
            <a:pPr eaLnBrk="1" hangingPunct="1">
              <a:lnSpc>
                <a:spcPct val="80000"/>
              </a:lnSpc>
            </a:pPr>
            <a:r>
              <a:rPr lang="sl-SI" altLang="sl-SI" sz="1800"/>
              <a:t>Slovenski veliki leksikon. Ljubljana: Mladinska Knjiga, 2004</a:t>
            </a:r>
          </a:p>
          <a:p>
            <a:pPr eaLnBrk="1" hangingPunct="1">
              <a:lnSpc>
                <a:spcPct val="80000"/>
              </a:lnSpc>
            </a:pPr>
            <a:r>
              <a:rPr lang="sl-SI" altLang="sl-SI" sz="1800"/>
              <a:t>Michelangelo. Ljubljana: Mladinska knjiga, 1997</a:t>
            </a:r>
          </a:p>
          <a:p>
            <a:pPr eaLnBrk="1" hangingPunct="1">
              <a:lnSpc>
                <a:spcPct val="80000"/>
              </a:lnSpc>
            </a:pPr>
            <a:r>
              <a:rPr lang="sl-SI" altLang="sl-SI" sz="1800"/>
              <a:t>Vrhunci likovne umetnosti (the art book). Ljubljana: Cankarjeva založba, 1994</a:t>
            </a:r>
          </a:p>
          <a:p>
            <a:pPr eaLnBrk="1" hangingPunct="1">
              <a:lnSpc>
                <a:spcPct val="80000"/>
              </a:lnSpc>
            </a:pPr>
            <a:r>
              <a:rPr lang="sl-SI" altLang="sl-SI" sz="1800"/>
              <a:t>http://sl.wikipedia.org/wiki/Michelangelo  (16:05, 22.4.2009)</a:t>
            </a:r>
          </a:p>
          <a:p>
            <a:pPr eaLnBrk="1" hangingPunct="1">
              <a:lnSpc>
                <a:spcPct val="80000"/>
              </a:lnSpc>
            </a:pPr>
            <a:r>
              <a:rPr lang="sl-SI" altLang="sl-SI" sz="1800"/>
              <a:t>Slike: Michelangelo. Ljubljana: Mladinska knjiga, 1997</a:t>
            </a:r>
          </a:p>
          <a:p>
            <a:pPr eaLnBrk="1" hangingPunct="1">
              <a:lnSpc>
                <a:spcPct val="80000"/>
              </a:lnSpc>
            </a:pPr>
            <a:endParaRPr lang="sl-SI" altLang="sl-SI" sz="1800"/>
          </a:p>
          <a:p>
            <a:pPr eaLnBrk="1" hangingPunct="1">
              <a:lnSpc>
                <a:spcPct val="80000"/>
              </a:lnSpc>
            </a:pPr>
            <a:endParaRPr lang="sl-SI" altLang="sl-SI"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767789F-A3F6-48A4-9AB4-50E31B1E5C4C}"/>
              </a:ext>
            </a:extLst>
          </p:cNvPr>
          <p:cNvSpPr>
            <a:spLocks noGrp="1" noChangeArrowheads="1"/>
          </p:cNvSpPr>
          <p:nvPr>
            <p:ph type="title"/>
          </p:nvPr>
        </p:nvSpPr>
        <p:spPr/>
        <p:txBody>
          <a:bodyPr/>
          <a:lstStyle/>
          <a:p>
            <a:pPr eaLnBrk="1" hangingPunct="1"/>
            <a:r>
              <a:rPr lang="sl-SI" altLang="sl-SI"/>
              <a:t>Kiparstvo</a:t>
            </a:r>
          </a:p>
        </p:txBody>
      </p:sp>
      <p:sp>
        <p:nvSpPr>
          <p:cNvPr id="10243" name="Rectangle 3">
            <a:extLst>
              <a:ext uri="{FF2B5EF4-FFF2-40B4-BE49-F238E27FC236}">
                <a16:creationId xmlns:a16="http://schemas.microsoft.com/office/drawing/2014/main" id="{4104507A-766C-4B6D-BAB7-95CA00FF00BA}"/>
              </a:ext>
            </a:extLst>
          </p:cNvPr>
          <p:cNvSpPr>
            <a:spLocks noGrp="1" noChangeArrowheads="1"/>
          </p:cNvSpPr>
          <p:nvPr>
            <p:ph type="body" idx="1"/>
          </p:nvPr>
        </p:nvSpPr>
        <p:spPr/>
        <p:txBody>
          <a:bodyPr/>
          <a:lstStyle/>
          <a:p>
            <a:pPr eaLnBrk="1" hangingPunct="1">
              <a:lnSpc>
                <a:spcPct val="90000"/>
              </a:lnSpc>
            </a:pPr>
            <a:r>
              <a:rPr lang="en-US" altLang="sl-SI" sz="1800"/>
              <a:t>Kiparstvo 15. </a:t>
            </a:r>
            <a:r>
              <a:rPr lang="sl-SI" altLang="sl-SI" sz="1800"/>
              <a:t>s</a:t>
            </a:r>
            <a:r>
              <a:rPr lang="en-US" altLang="sl-SI" sz="1800"/>
              <a:t>toletja, še posebej italijansko, predstavlja eno najboljših poglavij v zgodovini umetnosti. </a:t>
            </a:r>
            <a:endParaRPr lang="sl-SI" altLang="sl-SI" sz="1800"/>
          </a:p>
          <a:p>
            <a:pPr eaLnBrk="1" hangingPunct="1">
              <a:lnSpc>
                <a:spcPct val="90000"/>
              </a:lnSpc>
            </a:pPr>
            <a:r>
              <a:rPr lang="sl-SI" altLang="sl-SI" sz="1800"/>
              <a:t>Je precej povezano z arhitekturo, saj je bila večina stavb okrašena z mnogimi kipi. </a:t>
            </a:r>
          </a:p>
          <a:p>
            <a:pPr eaLnBrk="1" hangingPunct="1">
              <a:lnSpc>
                <a:spcPct val="90000"/>
              </a:lnSpc>
            </a:pPr>
            <a:r>
              <a:rPr lang="sl-SI" altLang="sl-SI" sz="1800"/>
              <a:t>Kiparstvo zasledimo tudi na renesančnih zvonikih, oltarjih, vodnjakih in celo na grobnicah. </a:t>
            </a:r>
          </a:p>
          <a:p>
            <a:pPr eaLnBrk="1" hangingPunct="1">
              <a:lnSpc>
                <a:spcPct val="90000"/>
              </a:lnSpc>
            </a:pPr>
            <a:r>
              <a:rPr lang="sl-SI" altLang="sl-SI" sz="1800"/>
              <a:t>Kot glavni material so uporabljali kamen, pogosto tudi bron, redkeje pa les. </a:t>
            </a:r>
          </a:p>
          <a:p>
            <a:pPr eaLnBrk="1" hangingPunct="1">
              <a:lnSpc>
                <a:spcPct val="90000"/>
              </a:lnSpc>
            </a:pPr>
            <a:r>
              <a:rPr lang="sl-SI" altLang="sl-SI" sz="1800"/>
              <a:t>Renesančni kiparji so začeli opazovati naravo, za vzor pa so si vzeli rimske reliefe in antične sarkofage. nasploh so si iz Antike pogosto "sposojali" figure in motive.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898" decel="100000" fill="hold"/>
                                        <p:tgtEl>
                                          <p:spTgt spid="1024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4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0243">
                                            <p:txEl>
                                              <p:pRg st="0" end="0"/>
                                            </p:txEl>
                                          </p:spTgt>
                                        </p:tgtEl>
                                        <p:attrNameLst>
                                          <p:attrName>style.visibility</p:attrName>
                                        </p:attrNameLst>
                                      </p:cBhvr>
                                      <p:to>
                                        <p:strVal val="visible"/>
                                      </p:to>
                                    </p:set>
                                    <p:animEffect transition="in" filter="dissolve">
                                      <p:cBhvr>
                                        <p:cTn id="15" dur="500"/>
                                        <p:tgtEl>
                                          <p:spTgt spid="10243">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Effect transition="in" filter="dissolve">
                                      <p:cBhvr>
                                        <p:cTn id="18" dur="500"/>
                                        <p:tgtEl>
                                          <p:spTgt spid="10243">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dissolve">
                                      <p:cBhvr>
                                        <p:cTn id="21" dur="500"/>
                                        <p:tgtEl>
                                          <p:spTgt spid="10243">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0243">
                                            <p:txEl>
                                              <p:pRg st="3" end="3"/>
                                            </p:txEl>
                                          </p:spTgt>
                                        </p:tgtEl>
                                        <p:attrNameLst>
                                          <p:attrName>style.visibility</p:attrName>
                                        </p:attrNameLst>
                                      </p:cBhvr>
                                      <p:to>
                                        <p:strVal val="visible"/>
                                      </p:to>
                                    </p:set>
                                    <p:animEffect transition="in" filter="dissolve">
                                      <p:cBhvr>
                                        <p:cTn id="24" dur="500"/>
                                        <p:tgtEl>
                                          <p:spTgt spid="10243">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dissolve">
                                      <p:cBhvr>
                                        <p:cTn id="2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F8D77DA-65D1-42B7-BAAB-A9D9AADE4459}"/>
              </a:ext>
            </a:extLst>
          </p:cNvPr>
          <p:cNvSpPr>
            <a:spLocks noGrp="1" noChangeArrowheads="1"/>
          </p:cNvSpPr>
          <p:nvPr>
            <p:ph type="title"/>
          </p:nvPr>
        </p:nvSpPr>
        <p:spPr/>
        <p:txBody>
          <a:bodyPr/>
          <a:lstStyle/>
          <a:p>
            <a:pPr eaLnBrk="1" hangingPunct="1"/>
            <a:r>
              <a:rPr lang="sl-SI" altLang="sl-SI"/>
              <a:t>Slikarstvo</a:t>
            </a:r>
          </a:p>
        </p:txBody>
      </p:sp>
      <p:sp>
        <p:nvSpPr>
          <p:cNvPr id="11267" name="Rectangle 3">
            <a:extLst>
              <a:ext uri="{FF2B5EF4-FFF2-40B4-BE49-F238E27FC236}">
                <a16:creationId xmlns:a16="http://schemas.microsoft.com/office/drawing/2014/main" id="{AEEE1D5B-1743-46B9-B66F-D031CD6A1247}"/>
              </a:ext>
            </a:extLst>
          </p:cNvPr>
          <p:cNvSpPr>
            <a:spLocks noGrp="1" noChangeArrowheads="1"/>
          </p:cNvSpPr>
          <p:nvPr>
            <p:ph type="body" idx="1"/>
          </p:nvPr>
        </p:nvSpPr>
        <p:spPr/>
        <p:txBody>
          <a:bodyPr/>
          <a:lstStyle/>
          <a:p>
            <a:pPr eaLnBrk="1" hangingPunct="1"/>
            <a:r>
              <a:rPr lang="en-US" altLang="sl-SI" sz="2000"/>
              <a:t>Slikarstvo v Firencah se ni moglo zgledovati po antičnem slikarstvu, je pa upoštevalo dognanja vrstnikov med kiparji. </a:t>
            </a:r>
            <a:endParaRPr lang="sl-SI" altLang="sl-SI" sz="2000"/>
          </a:p>
          <a:p>
            <a:pPr eaLnBrk="1" hangingPunct="1"/>
            <a:r>
              <a:rPr lang="en-US" altLang="sl-SI" sz="2000"/>
              <a:t>Figure so kot bi bile izklesane iz kamna, vendar se osebe zdaj gibljejo. </a:t>
            </a:r>
            <a:endParaRPr lang="sl-SI" altLang="sl-SI" sz="2000"/>
          </a:p>
          <a:p>
            <a:pPr eaLnBrk="1" hangingPunct="1"/>
            <a:r>
              <a:rPr lang="en-US" altLang="sl-SI" sz="2000"/>
              <a:t>Živijo v prostorih in pokrajinah, ki so v sorazmerju z velikostjo oseb.</a:t>
            </a:r>
            <a:endParaRPr lang="sl-SI" altLang="sl-SI" sz="2000"/>
          </a:p>
          <a:p>
            <a:pPr eaLnBrk="1" hangingPunct="1"/>
            <a:r>
              <a:rPr lang="en-US" altLang="sl-SI" sz="2000"/>
              <a:t>V zgodnji renesansi je zacvetelo predvsem  tabelno slikarstvo z oljnatimi barvami.</a:t>
            </a:r>
            <a:r>
              <a:rPr lang="sl-SI" altLang="sl-SI"/>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p:cTn id="12" dur="1000" fill="hold"/>
                                        <p:tgtEl>
                                          <p:spTgt spid="11267">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1126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1267">
                                            <p:txEl>
                                              <p:pRg st="0" end="0"/>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 calcmode="lin" valueType="num">
                                      <p:cBhvr>
                                        <p:cTn id="17" dur="1000" fill="hold"/>
                                        <p:tgtEl>
                                          <p:spTgt spid="11267">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11267">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11267">
                                            <p:txEl>
                                              <p:pRg st="1" end="1"/>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 calcmode="lin" valueType="num">
                                      <p:cBhvr>
                                        <p:cTn id="22" dur="1000" fill="hold"/>
                                        <p:tgtEl>
                                          <p:spTgt spid="11267">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11267">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11267">
                                            <p:txEl>
                                              <p:pRg st="2" end="2"/>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 calcmode="lin" valueType="num">
                                      <p:cBhvr>
                                        <p:cTn id="27" dur="1000" fill="hold"/>
                                        <p:tgtEl>
                                          <p:spTgt spid="11267">
                                            <p:txEl>
                                              <p:pRg st="3" end="3"/>
                                            </p:txEl>
                                          </p:spTgt>
                                        </p:tgtEl>
                                        <p:attrNameLst>
                                          <p:attrName>ppt_w</p:attrName>
                                        </p:attrNameLst>
                                      </p:cBhvr>
                                      <p:tavLst>
                                        <p:tav tm="0">
                                          <p:val>
                                            <p:strVal val="#ppt_w+.3"/>
                                          </p:val>
                                        </p:tav>
                                        <p:tav tm="100000">
                                          <p:val>
                                            <p:strVal val="#ppt_w"/>
                                          </p:val>
                                        </p:tav>
                                      </p:tavLst>
                                    </p:anim>
                                    <p:anim calcmode="lin" valueType="num">
                                      <p:cBhvr>
                                        <p:cTn id="28" dur="1000" fill="hold"/>
                                        <p:tgtEl>
                                          <p:spTgt spid="11267">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0322CE-878A-4F7D-8A37-81DEAEADCE04}"/>
              </a:ext>
            </a:extLst>
          </p:cNvPr>
          <p:cNvSpPr>
            <a:spLocks noGrp="1" noChangeArrowheads="1"/>
          </p:cNvSpPr>
          <p:nvPr>
            <p:ph type="title"/>
          </p:nvPr>
        </p:nvSpPr>
        <p:spPr/>
        <p:txBody>
          <a:bodyPr/>
          <a:lstStyle/>
          <a:p>
            <a:pPr marL="609600" indent="-609600" eaLnBrk="1" hangingPunct="1"/>
            <a:r>
              <a:rPr lang="sl-SI" altLang="sl-SI"/>
              <a:t>Michelangelovo življenje</a:t>
            </a:r>
          </a:p>
        </p:txBody>
      </p:sp>
      <p:pic>
        <p:nvPicPr>
          <p:cNvPr id="12292" name="Picture 4" descr="michelangeloxm1">
            <a:extLst>
              <a:ext uri="{FF2B5EF4-FFF2-40B4-BE49-F238E27FC236}">
                <a16:creationId xmlns:a16="http://schemas.microsoft.com/office/drawing/2014/main" id="{817B3698-2CFB-4A41-824D-8E422699FE4E}"/>
              </a:ext>
            </a:extLst>
          </p:cNvPr>
          <p:cNvPicPr>
            <a:picLocks noGrp="1" noChangeAspect="1" noChangeArrowheads="1"/>
          </p:cNvPicPr>
          <p:nvPr>
            <p:ph type="body" idx="1"/>
          </p:nvPr>
        </p:nvPicPr>
        <p:blipFill>
          <a:blip r:embed="rId2">
            <a:lum bright="12000"/>
            <a:extLst>
              <a:ext uri="{28A0092B-C50C-407E-A947-70E740481C1C}">
                <a14:useLocalDpi xmlns:a14="http://schemas.microsoft.com/office/drawing/2010/main" val="0"/>
              </a:ext>
            </a:extLst>
          </a:blip>
          <a:srcRect/>
          <a:stretch>
            <a:fillRect/>
          </a:stretch>
        </p:blipFill>
        <p:spPr>
          <a:xfrm>
            <a:off x="3708400" y="1844675"/>
            <a:ext cx="2774950" cy="3886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12292"/>
                                        </p:tgtEl>
                                        <p:attrNameLst>
                                          <p:attrName>style.visibility</p:attrName>
                                        </p:attrNameLst>
                                      </p:cBhvr>
                                      <p:to>
                                        <p:strVal val="visible"/>
                                      </p:to>
                                    </p:set>
                                    <p:anim calcmode="lin" valueType="num">
                                      <p:cBhvr>
                                        <p:cTn id="14" dur="500" fill="hold"/>
                                        <p:tgtEl>
                                          <p:spTgt spid="12292"/>
                                        </p:tgtEl>
                                        <p:attrNameLst>
                                          <p:attrName>ppt_w</p:attrName>
                                        </p:attrNameLst>
                                      </p:cBhvr>
                                      <p:tavLst>
                                        <p:tav tm="0">
                                          <p:val>
                                            <p:strVal val="#ppt_w*0.05"/>
                                          </p:val>
                                        </p:tav>
                                        <p:tav tm="100000">
                                          <p:val>
                                            <p:strVal val="#ppt_w"/>
                                          </p:val>
                                        </p:tav>
                                      </p:tavLst>
                                    </p:anim>
                                    <p:anim calcmode="lin" valueType="num">
                                      <p:cBhvr>
                                        <p:cTn id="15" dur="500" fill="hold"/>
                                        <p:tgtEl>
                                          <p:spTgt spid="12292"/>
                                        </p:tgtEl>
                                        <p:attrNameLst>
                                          <p:attrName>ppt_h</p:attrName>
                                        </p:attrNameLst>
                                      </p:cBhvr>
                                      <p:tavLst>
                                        <p:tav tm="0">
                                          <p:val>
                                            <p:strVal val="#ppt_h"/>
                                          </p:val>
                                        </p:tav>
                                        <p:tav tm="100000">
                                          <p:val>
                                            <p:strVal val="#ppt_h"/>
                                          </p:val>
                                        </p:tav>
                                      </p:tavLst>
                                    </p:anim>
                                    <p:anim calcmode="lin" valueType="num">
                                      <p:cBhvr>
                                        <p:cTn id="16" dur="500" fill="hold"/>
                                        <p:tgtEl>
                                          <p:spTgt spid="12292"/>
                                        </p:tgtEl>
                                        <p:attrNameLst>
                                          <p:attrName>ppt_x</p:attrName>
                                        </p:attrNameLst>
                                      </p:cBhvr>
                                      <p:tavLst>
                                        <p:tav tm="0">
                                          <p:val>
                                            <p:strVal val="#ppt_x-.2"/>
                                          </p:val>
                                        </p:tav>
                                        <p:tav tm="100000">
                                          <p:val>
                                            <p:strVal val="#ppt_x"/>
                                          </p:val>
                                        </p:tav>
                                      </p:tavLst>
                                    </p:anim>
                                    <p:anim calcmode="lin" valueType="num">
                                      <p:cBhvr>
                                        <p:cTn id="17" dur="500" fill="hold"/>
                                        <p:tgtEl>
                                          <p:spTgt spid="12292"/>
                                        </p:tgtEl>
                                        <p:attrNameLst>
                                          <p:attrName>ppt_y</p:attrName>
                                        </p:attrNameLst>
                                      </p:cBhvr>
                                      <p:tavLst>
                                        <p:tav tm="0">
                                          <p:val>
                                            <p:strVal val="#ppt_y"/>
                                          </p:val>
                                        </p:tav>
                                        <p:tav tm="100000">
                                          <p:val>
                                            <p:strVal val="#ppt_y"/>
                                          </p:val>
                                        </p:tav>
                                      </p:tavLst>
                                    </p:anim>
                                    <p:animEffect transition="in" filter="fade">
                                      <p:cBhvr>
                                        <p:cTn id="18"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634457A-0BC5-441C-AFE1-928C17042A79}"/>
              </a:ext>
            </a:extLst>
          </p:cNvPr>
          <p:cNvSpPr>
            <a:spLocks noGrp="1" noChangeArrowheads="1"/>
          </p:cNvSpPr>
          <p:nvPr>
            <p:ph type="title"/>
          </p:nvPr>
        </p:nvSpPr>
        <p:spPr/>
        <p:txBody>
          <a:bodyPr/>
          <a:lstStyle/>
          <a:p>
            <a:pPr eaLnBrk="1" hangingPunct="1"/>
            <a:r>
              <a:rPr lang="sl-SI" altLang="sl-SI"/>
              <a:t>Zgodnje življenje(1475-1502)</a:t>
            </a:r>
          </a:p>
        </p:txBody>
      </p:sp>
      <p:sp>
        <p:nvSpPr>
          <p:cNvPr id="13315" name="Rectangle 3">
            <a:extLst>
              <a:ext uri="{FF2B5EF4-FFF2-40B4-BE49-F238E27FC236}">
                <a16:creationId xmlns:a16="http://schemas.microsoft.com/office/drawing/2014/main" id="{F3549221-3FBA-43ED-A1E5-6469F9D46D3E}"/>
              </a:ext>
            </a:extLst>
          </p:cNvPr>
          <p:cNvSpPr>
            <a:spLocks noGrp="1" noChangeArrowheads="1"/>
          </p:cNvSpPr>
          <p:nvPr>
            <p:ph type="body" idx="1"/>
          </p:nvPr>
        </p:nvSpPr>
        <p:spPr>
          <a:xfrm>
            <a:off x="2741613" y="1828800"/>
            <a:ext cx="5484812" cy="4337050"/>
          </a:xfrm>
        </p:spPr>
        <p:txBody>
          <a:bodyPr/>
          <a:lstStyle/>
          <a:p>
            <a:pPr eaLnBrk="1" hangingPunct="1"/>
            <a:r>
              <a:rPr lang="sl-SI" altLang="sl-SI" sz="2000"/>
              <a:t>Rodil se je </a:t>
            </a:r>
            <a:r>
              <a:rPr lang="en-US" altLang="sl-SI" sz="2000"/>
              <a:t>v majhni vasici Capresu v Toscani</a:t>
            </a:r>
            <a:r>
              <a:rPr lang="sl-SI" altLang="sl-SI" sz="2000"/>
              <a:t> </a:t>
            </a:r>
          </a:p>
          <a:p>
            <a:pPr eaLnBrk="1" hangingPunct="1"/>
            <a:r>
              <a:rPr lang="sl-SI" altLang="sl-SI" sz="2000"/>
              <a:t>Ko je očetu omenil, da hoče postati umetnik, mu je ta odgovoril, da umetniki niso nič boljši od čevljarjev.</a:t>
            </a:r>
          </a:p>
          <a:p>
            <a:pPr eaLnBrk="1" hangingPunct="1"/>
            <a:r>
              <a:rPr lang="sl-SI" altLang="sl-SI" sz="2000"/>
              <a:t>Vendar ni trajalo dolgo, ko je oče spoznal otrokovo inteligentnost, ter ga poslal v šolo. </a:t>
            </a:r>
          </a:p>
          <a:p>
            <a:pPr eaLnBrk="1" hangingPunct="1"/>
            <a:r>
              <a:rPr lang="sl-SI" altLang="sl-SI" sz="2000"/>
              <a:t>Medtem, ko se je učil osnove latinščine, se je Michelangelo spoprijateljil s Francescom Granaccijem, ki se je učil osnove slikarstva.</a:t>
            </a:r>
          </a:p>
          <a:p>
            <a:pPr eaLnBrk="1" hangingPunct="1"/>
            <a:r>
              <a:rPr lang="sl-SI" altLang="sl-SI" sz="2000"/>
              <a:t>Pri trinajstih letih se je vpisal  k Domenicu Ghirlandaiou, kjer se je začel učiti o freskah.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ppt_x</p:attrName>
                                        </p:attrNameLst>
                                      </p:cBhvr>
                                      <p:tavLst>
                                        <p:tav tm="0">
                                          <p:val>
                                            <p:strVal val="#ppt_x-.2"/>
                                          </p:val>
                                        </p:tav>
                                        <p:tav tm="100000">
                                          <p:val>
                                            <p:strVal val="#ppt_x"/>
                                          </p:val>
                                        </p:tav>
                                      </p:tavLst>
                                    </p:anim>
                                    <p:anim calcmode="lin" valueType="num">
                                      <p:cBhvr>
                                        <p:cTn id="8" dur="1000" fill="hold"/>
                                        <p:tgtEl>
                                          <p:spTgt spid="13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nodeType="click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strips(downLeft)">
                                      <p:cBhvr>
                                        <p:cTn id="14" dur="500"/>
                                        <p:tgtEl>
                                          <p:spTgt spid="13315">
                                            <p:txEl>
                                              <p:pRg st="0" end="0"/>
                                            </p:txEl>
                                          </p:spTgt>
                                        </p:tgtEl>
                                      </p:cBhvr>
                                    </p:animEffect>
                                  </p:childTnLst>
                                </p:cTn>
                              </p:par>
                              <p:par>
                                <p:cTn id="15" presetID="18" presetClass="entr" presetSubtype="12" fill="hold" nodeType="with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strips(downLeft)">
                                      <p:cBhvr>
                                        <p:cTn id="17" dur="500"/>
                                        <p:tgtEl>
                                          <p:spTgt spid="13315">
                                            <p:txEl>
                                              <p:pRg st="1" end="1"/>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13315">
                                            <p:txEl>
                                              <p:pRg st="2" end="2"/>
                                            </p:txEl>
                                          </p:spTgt>
                                        </p:tgtEl>
                                        <p:attrNameLst>
                                          <p:attrName>style.visibility</p:attrName>
                                        </p:attrNameLst>
                                      </p:cBhvr>
                                      <p:to>
                                        <p:strVal val="visible"/>
                                      </p:to>
                                    </p:set>
                                    <p:animEffect transition="in" filter="strips(downLeft)">
                                      <p:cBhvr>
                                        <p:cTn id="20" dur="500"/>
                                        <p:tgtEl>
                                          <p:spTgt spid="13315">
                                            <p:txEl>
                                              <p:pRg st="2" end="2"/>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13315">
                                            <p:txEl>
                                              <p:pRg st="3" end="3"/>
                                            </p:txEl>
                                          </p:spTgt>
                                        </p:tgtEl>
                                        <p:attrNameLst>
                                          <p:attrName>style.visibility</p:attrName>
                                        </p:attrNameLst>
                                      </p:cBhvr>
                                      <p:to>
                                        <p:strVal val="visible"/>
                                      </p:to>
                                    </p:set>
                                    <p:animEffect transition="in" filter="strips(downLeft)">
                                      <p:cBhvr>
                                        <p:cTn id="23" dur="500"/>
                                        <p:tgtEl>
                                          <p:spTgt spid="13315">
                                            <p:txEl>
                                              <p:pRg st="3" end="3"/>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13315">
                                            <p:txEl>
                                              <p:pRg st="4" end="4"/>
                                            </p:txEl>
                                          </p:spTgt>
                                        </p:tgtEl>
                                        <p:attrNameLst>
                                          <p:attrName>style.visibility</p:attrName>
                                        </p:attrNameLst>
                                      </p:cBhvr>
                                      <p:to>
                                        <p:strVal val="visible"/>
                                      </p:to>
                                    </p:set>
                                    <p:animEffect transition="in" filter="strips(downLeft)">
                                      <p:cBhvr>
                                        <p:cTn id="26"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2FC5CD8-34FB-4650-B4AC-F9EA0B501486}"/>
              </a:ext>
            </a:extLst>
          </p:cNvPr>
          <p:cNvSpPr>
            <a:spLocks noGrp="1" noChangeArrowheads="1"/>
          </p:cNvSpPr>
          <p:nvPr>
            <p:ph type="title"/>
          </p:nvPr>
        </p:nvSpPr>
        <p:spPr/>
        <p:txBody>
          <a:bodyPr/>
          <a:lstStyle/>
          <a:p>
            <a:pPr eaLnBrk="1" hangingPunct="1"/>
            <a:endParaRPr lang="sl-SI" altLang="sl-SI"/>
          </a:p>
        </p:txBody>
      </p:sp>
      <p:sp>
        <p:nvSpPr>
          <p:cNvPr id="14339" name="Rectangle 3">
            <a:extLst>
              <a:ext uri="{FF2B5EF4-FFF2-40B4-BE49-F238E27FC236}">
                <a16:creationId xmlns:a16="http://schemas.microsoft.com/office/drawing/2014/main" id="{F9823184-8645-4AAB-A23E-8E4D0E402522}"/>
              </a:ext>
            </a:extLst>
          </p:cNvPr>
          <p:cNvSpPr>
            <a:spLocks noGrp="1" noChangeArrowheads="1"/>
          </p:cNvSpPr>
          <p:nvPr>
            <p:ph type="body" idx="1"/>
          </p:nvPr>
        </p:nvSpPr>
        <p:spPr>
          <a:xfrm>
            <a:off x="2741613" y="1828800"/>
            <a:ext cx="5484812" cy="4264025"/>
          </a:xfrm>
        </p:spPr>
        <p:txBody>
          <a:bodyPr/>
          <a:lstStyle/>
          <a:p>
            <a:pPr eaLnBrk="1" hangingPunct="1"/>
            <a:r>
              <a:rPr lang="pt-BR" altLang="sl-SI" sz="2000"/>
              <a:t>Učil se je </a:t>
            </a:r>
            <a:r>
              <a:rPr lang="sl-SI" altLang="sl-SI" sz="2000"/>
              <a:t>tudi </a:t>
            </a:r>
            <a:r>
              <a:rPr lang="pt-BR" altLang="sl-SI" sz="2000"/>
              <a:t>o kiparstvu</a:t>
            </a:r>
            <a:r>
              <a:rPr lang="sl-SI" altLang="sl-SI" sz="2000"/>
              <a:t> in do 16. leta ustvaril vsaj dva kipa: Madonna na stopnicah in Bitka med »centaurusi«.</a:t>
            </a:r>
          </a:p>
          <a:p>
            <a:pPr eaLnBrk="1" hangingPunct="1"/>
            <a:r>
              <a:rPr lang="it-IT" altLang="sl-SI" sz="2000"/>
              <a:t>4. avgusta, 1501, po večih letih političnega razkola, so se Firence spet združile v enotno republiko. </a:t>
            </a:r>
            <a:r>
              <a:rPr lang="en-US" altLang="sl-SI" sz="2000"/>
              <a:t>Michelangelo je podpiral novonastalo državo. Dvanajst dni po urtanovitvi republike, so Michelangelu naročili kip Davida.</a:t>
            </a:r>
            <a:endParaRPr lang="sl-SI" altLang="sl-SI" sz="2000"/>
          </a:p>
          <a:p>
            <a:pPr eaLnBrk="1" hangingPunct="1"/>
            <a:r>
              <a:rPr lang="sl-SI" altLang="sl-SI" sz="2000"/>
              <a:t>Med drugim je delal tudi za papeža Juliusa II., zelo znan je njegov spopad z Leonardom da Vincijem, ter njegov neukrotljiv in nesramen odnos.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ppt_x</p:attrName>
                                        </p:attrNameLst>
                                      </p:cBhvr>
                                      <p:tavLst>
                                        <p:tav tm="0">
                                          <p:val>
                                            <p:strVal val="#ppt_x-.2"/>
                                          </p:val>
                                        </p:tav>
                                        <p:tav tm="100000">
                                          <p:val>
                                            <p:strVal val="#ppt_x"/>
                                          </p:val>
                                        </p:tav>
                                      </p:tavLst>
                                    </p:anim>
                                    <p:anim calcmode="lin" valueType="num">
                                      <p:cBhvr>
                                        <p:cTn id="8" dur="1000" fill="hold"/>
                                        <p:tgtEl>
                                          <p:spTgt spid="143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Effect transition="in" filter="circle(in)">
                                      <p:cBhvr>
                                        <p:cTn id="14" dur="2000"/>
                                        <p:tgtEl>
                                          <p:spTgt spid="14339">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circle(in)">
                                      <p:cBhvr>
                                        <p:cTn id="17" dur="2000"/>
                                        <p:tgtEl>
                                          <p:spTgt spid="14339">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14339">
                                            <p:txEl>
                                              <p:pRg st="2" end="2"/>
                                            </p:txEl>
                                          </p:spTgt>
                                        </p:tgtEl>
                                        <p:attrNameLst>
                                          <p:attrName>style.visibility</p:attrName>
                                        </p:attrNameLst>
                                      </p:cBhvr>
                                      <p:to>
                                        <p:strVal val="visible"/>
                                      </p:to>
                                    </p:set>
                                    <p:animEffect transition="in" filter="circle(in)">
                                      <p:cBhvr>
                                        <p:cTn id="20" dur="2000"/>
                                        <p:tgtEl>
                                          <p:spTgt spid="1433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4339">
                                            <p:txEl>
                                              <p:pRg st="0" end="0"/>
                                            </p:txEl>
                                          </p:spTgt>
                                        </p:tgtEl>
                                        <p:attrNameLst>
                                          <p:attrName>style.visibility</p:attrName>
                                        </p:attrNameLst>
                                      </p:cBhvr>
                                      <p:to>
                                        <p:strVal val="visible"/>
                                      </p:to>
                                    </p:set>
                                    <p:anim calcmode="lin" valueType="num">
                                      <p:cBhvr>
                                        <p:cTn id="25" dur="500" fill="hold"/>
                                        <p:tgtEl>
                                          <p:spTgt spid="14339">
                                            <p:txEl>
                                              <p:pRg st="0" end="0"/>
                                            </p:txEl>
                                          </p:spTgt>
                                        </p:tgtEl>
                                        <p:attrNameLst>
                                          <p:attrName>ppt_w</p:attrName>
                                        </p:attrNameLst>
                                      </p:cBhvr>
                                      <p:tavLst>
                                        <p:tav tm="0">
                                          <p:val>
                                            <p:strVal val="#ppt_w*0.05"/>
                                          </p:val>
                                        </p:tav>
                                        <p:tav tm="100000">
                                          <p:val>
                                            <p:strVal val="#ppt_w"/>
                                          </p:val>
                                        </p:tav>
                                      </p:tavLst>
                                    </p:anim>
                                    <p:anim calcmode="lin" valueType="num">
                                      <p:cBhvr>
                                        <p:cTn id="26" dur="500" fill="hold"/>
                                        <p:tgtEl>
                                          <p:spTgt spid="14339">
                                            <p:txEl>
                                              <p:pRg st="0" end="0"/>
                                            </p:txEl>
                                          </p:spTgt>
                                        </p:tgtEl>
                                        <p:attrNameLst>
                                          <p:attrName>ppt_h</p:attrName>
                                        </p:attrNameLst>
                                      </p:cBhvr>
                                      <p:tavLst>
                                        <p:tav tm="0">
                                          <p:val>
                                            <p:strVal val="#ppt_h"/>
                                          </p:val>
                                        </p:tav>
                                        <p:tav tm="100000">
                                          <p:val>
                                            <p:strVal val="#ppt_h"/>
                                          </p:val>
                                        </p:tav>
                                      </p:tavLst>
                                    </p:anim>
                                    <p:anim calcmode="lin" valueType="num">
                                      <p:cBhvr>
                                        <p:cTn id="27" dur="500" fill="hold"/>
                                        <p:tgtEl>
                                          <p:spTgt spid="14339">
                                            <p:txEl>
                                              <p:pRg st="0" end="0"/>
                                            </p:txEl>
                                          </p:spTgt>
                                        </p:tgtEl>
                                        <p:attrNameLst>
                                          <p:attrName>ppt_x</p:attrName>
                                        </p:attrNameLst>
                                      </p:cBhvr>
                                      <p:tavLst>
                                        <p:tav tm="0">
                                          <p:val>
                                            <p:strVal val="#ppt_x-.2"/>
                                          </p:val>
                                        </p:tav>
                                        <p:tav tm="100000">
                                          <p:val>
                                            <p:strVal val="#ppt_x"/>
                                          </p:val>
                                        </p:tav>
                                      </p:tavLst>
                                    </p:anim>
                                    <p:anim calcmode="lin" valueType="num">
                                      <p:cBhvr>
                                        <p:cTn id="28" dur="500" fill="hold"/>
                                        <p:tgtEl>
                                          <p:spTgt spid="14339">
                                            <p:txEl>
                                              <p:pRg st="0" end="0"/>
                                            </p:txEl>
                                          </p:spTgt>
                                        </p:tgtEl>
                                        <p:attrNameLst>
                                          <p:attrName>ppt_y</p:attrName>
                                        </p:attrNameLst>
                                      </p:cBhvr>
                                      <p:tavLst>
                                        <p:tav tm="0">
                                          <p:val>
                                            <p:strVal val="#ppt_y"/>
                                          </p:val>
                                        </p:tav>
                                        <p:tav tm="100000">
                                          <p:val>
                                            <p:strVal val="#ppt_y"/>
                                          </p:val>
                                        </p:tav>
                                      </p:tavLst>
                                    </p:anim>
                                    <p:animEffect transition="in" filter="fade">
                                      <p:cBhvr>
                                        <p:cTn id="29" dur="500"/>
                                        <p:tgtEl>
                                          <p:spTgt spid="14339">
                                            <p:txEl>
                                              <p:pRg st="0" end="0"/>
                                            </p:txEl>
                                          </p:spTgt>
                                        </p:tgtEl>
                                      </p:cBhvr>
                                    </p:animEffect>
                                  </p:childTnLst>
                                </p:cTn>
                              </p:par>
                              <p:par>
                                <p:cTn id="30" presetID="54" presetClass="entr" presetSubtype="0" accel="100000" fill="hold" nodeType="withEffect">
                                  <p:stCondLst>
                                    <p:cond delay="0"/>
                                  </p:stCondLst>
                                  <p:childTnLst>
                                    <p:set>
                                      <p:cBhvr>
                                        <p:cTn id="31" dur="1" fill="hold">
                                          <p:stCondLst>
                                            <p:cond delay="0"/>
                                          </p:stCondLst>
                                        </p:cTn>
                                        <p:tgtEl>
                                          <p:spTgt spid="14339">
                                            <p:txEl>
                                              <p:pRg st="1" end="1"/>
                                            </p:txEl>
                                          </p:spTgt>
                                        </p:tgtEl>
                                        <p:attrNameLst>
                                          <p:attrName>style.visibility</p:attrName>
                                        </p:attrNameLst>
                                      </p:cBhvr>
                                      <p:to>
                                        <p:strVal val="visible"/>
                                      </p:to>
                                    </p:set>
                                    <p:anim calcmode="lin" valueType="num">
                                      <p:cBhvr>
                                        <p:cTn id="32" dur="500" fill="hold"/>
                                        <p:tgtEl>
                                          <p:spTgt spid="14339">
                                            <p:txEl>
                                              <p:pRg st="1" end="1"/>
                                            </p:txEl>
                                          </p:spTgt>
                                        </p:tgtEl>
                                        <p:attrNameLst>
                                          <p:attrName>ppt_w</p:attrName>
                                        </p:attrNameLst>
                                      </p:cBhvr>
                                      <p:tavLst>
                                        <p:tav tm="0">
                                          <p:val>
                                            <p:strVal val="#ppt_w*0.05"/>
                                          </p:val>
                                        </p:tav>
                                        <p:tav tm="100000">
                                          <p:val>
                                            <p:strVal val="#ppt_w"/>
                                          </p:val>
                                        </p:tav>
                                      </p:tavLst>
                                    </p:anim>
                                    <p:anim calcmode="lin" valueType="num">
                                      <p:cBhvr>
                                        <p:cTn id="33" dur="500" fill="hold"/>
                                        <p:tgtEl>
                                          <p:spTgt spid="14339">
                                            <p:txEl>
                                              <p:pRg st="1" end="1"/>
                                            </p:txEl>
                                          </p:spTgt>
                                        </p:tgtEl>
                                        <p:attrNameLst>
                                          <p:attrName>ppt_h</p:attrName>
                                        </p:attrNameLst>
                                      </p:cBhvr>
                                      <p:tavLst>
                                        <p:tav tm="0">
                                          <p:val>
                                            <p:strVal val="#ppt_h"/>
                                          </p:val>
                                        </p:tav>
                                        <p:tav tm="100000">
                                          <p:val>
                                            <p:strVal val="#ppt_h"/>
                                          </p:val>
                                        </p:tav>
                                      </p:tavLst>
                                    </p:anim>
                                    <p:anim calcmode="lin" valueType="num">
                                      <p:cBhvr>
                                        <p:cTn id="34" dur="500" fill="hold"/>
                                        <p:tgtEl>
                                          <p:spTgt spid="14339">
                                            <p:txEl>
                                              <p:pRg st="1" end="1"/>
                                            </p:txEl>
                                          </p:spTgt>
                                        </p:tgtEl>
                                        <p:attrNameLst>
                                          <p:attrName>ppt_x</p:attrName>
                                        </p:attrNameLst>
                                      </p:cBhvr>
                                      <p:tavLst>
                                        <p:tav tm="0">
                                          <p:val>
                                            <p:strVal val="#ppt_x-.2"/>
                                          </p:val>
                                        </p:tav>
                                        <p:tav tm="100000">
                                          <p:val>
                                            <p:strVal val="#ppt_x"/>
                                          </p:val>
                                        </p:tav>
                                      </p:tavLst>
                                    </p:anim>
                                    <p:anim calcmode="lin" valueType="num">
                                      <p:cBhvr>
                                        <p:cTn id="35" dur="500" fill="hold"/>
                                        <p:tgtEl>
                                          <p:spTgt spid="14339">
                                            <p:txEl>
                                              <p:pRg st="1" end="1"/>
                                            </p:txEl>
                                          </p:spTgt>
                                        </p:tgtEl>
                                        <p:attrNameLst>
                                          <p:attrName>ppt_y</p:attrName>
                                        </p:attrNameLst>
                                      </p:cBhvr>
                                      <p:tavLst>
                                        <p:tav tm="0">
                                          <p:val>
                                            <p:strVal val="#ppt_y"/>
                                          </p:val>
                                        </p:tav>
                                        <p:tav tm="100000">
                                          <p:val>
                                            <p:strVal val="#ppt_y"/>
                                          </p:val>
                                        </p:tav>
                                      </p:tavLst>
                                    </p:anim>
                                    <p:animEffect transition="in" filter="fade">
                                      <p:cBhvr>
                                        <p:cTn id="36" dur="500"/>
                                        <p:tgtEl>
                                          <p:spTgt spid="14339">
                                            <p:txEl>
                                              <p:pRg st="1" end="1"/>
                                            </p:txEl>
                                          </p:spTgt>
                                        </p:tgtEl>
                                      </p:cBhvr>
                                    </p:animEffect>
                                  </p:childTnLst>
                                </p:cTn>
                              </p:par>
                              <p:par>
                                <p:cTn id="37" presetID="54" presetClass="entr" presetSubtype="0" accel="100000" fill="hold" nodeType="withEffect">
                                  <p:stCondLst>
                                    <p:cond delay="0"/>
                                  </p:stCondLst>
                                  <p:childTnLst>
                                    <p:set>
                                      <p:cBhvr>
                                        <p:cTn id="38" dur="1" fill="hold">
                                          <p:stCondLst>
                                            <p:cond delay="0"/>
                                          </p:stCondLst>
                                        </p:cTn>
                                        <p:tgtEl>
                                          <p:spTgt spid="14339">
                                            <p:txEl>
                                              <p:pRg st="2" end="2"/>
                                            </p:txEl>
                                          </p:spTgt>
                                        </p:tgtEl>
                                        <p:attrNameLst>
                                          <p:attrName>style.visibility</p:attrName>
                                        </p:attrNameLst>
                                      </p:cBhvr>
                                      <p:to>
                                        <p:strVal val="visible"/>
                                      </p:to>
                                    </p:set>
                                    <p:anim calcmode="lin" valueType="num">
                                      <p:cBhvr>
                                        <p:cTn id="39" dur="500" fill="hold"/>
                                        <p:tgtEl>
                                          <p:spTgt spid="14339">
                                            <p:txEl>
                                              <p:pRg st="2" end="2"/>
                                            </p:txEl>
                                          </p:spTgt>
                                        </p:tgtEl>
                                        <p:attrNameLst>
                                          <p:attrName>ppt_w</p:attrName>
                                        </p:attrNameLst>
                                      </p:cBhvr>
                                      <p:tavLst>
                                        <p:tav tm="0">
                                          <p:val>
                                            <p:strVal val="#ppt_w*0.05"/>
                                          </p:val>
                                        </p:tav>
                                        <p:tav tm="100000">
                                          <p:val>
                                            <p:strVal val="#ppt_w"/>
                                          </p:val>
                                        </p:tav>
                                      </p:tavLst>
                                    </p:anim>
                                    <p:anim calcmode="lin" valueType="num">
                                      <p:cBhvr>
                                        <p:cTn id="40" dur="500" fill="hold"/>
                                        <p:tgtEl>
                                          <p:spTgt spid="14339">
                                            <p:txEl>
                                              <p:pRg st="2" end="2"/>
                                            </p:txEl>
                                          </p:spTgt>
                                        </p:tgtEl>
                                        <p:attrNameLst>
                                          <p:attrName>ppt_h</p:attrName>
                                        </p:attrNameLst>
                                      </p:cBhvr>
                                      <p:tavLst>
                                        <p:tav tm="0">
                                          <p:val>
                                            <p:strVal val="#ppt_h"/>
                                          </p:val>
                                        </p:tav>
                                        <p:tav tm="100000">
                                          <p:val>
                                            <p:strVal val="#ppt_h"/>
                                          </p:val>
                                        </p:tav>
                                      </p:tavLst>
                                    </p:anim>
                                    <p:anim calcmode="lin" valueType="num">
                                      <p:cBhvr>
                                        <p:cTn id="41" dur="500" fill="hold"/>
                                        <p:tgtEl>
                                          <p:spTgt spid="14339">
                                            <p:txEl>
                                              <p:pRg st="2" end="2"/>
                                            </p:txEl>
                                          </p:spTgt>
                                        </p:tgtEl>
                                        <p:attrNameLst>
                                          <p:attrName>ppt_x</p:attrName>
                                        </p:attrNameLst>
                                      </p:cBhvr>
                                      <p:tavLst>
                                        <p:tav tm="0">
                                          <p:val>
                                            <p:strVal val="#ppt_x-.2"/>
                                          </p:val>
                                        </p:tav>
                                        <p:tav tm="100000">
                                          <p:val>
                                            <p:strVal val="#ppt_x"/>
                                          </p:val>
                                        </p:tav>
                                      </p:tavLst>
                                    </p:anim>
                                    <p:anim calcmode="lin" valueType="num">
                                      <p:cBhvr>
                                        <p:cTn id="42" dur="500" fill="hold"/>
                                        <p:tgtEl>
                                          <p:spTgt spid="14339">
                                            <p:txEl>
                                              <p:pRg st="2" end="2"/>
                                            </p:txEl>
                                          </p:spTgt>
                                        </p:tgtEl>
                                        <p:attrNameLst>
                                          <p:attrName>ppt_y</p:attrName>
                                        </p:attrNameLst>
                                      </p:cBhvr>
                                      <p:tavLst>
                                        <p:tav tm="0">
                                          <p:val>
                                            <p:strVal val="#ppt_y"/>
                                          </p:val>
                                        </p:tav>
                                        <p:tav tm="100000">
                                          <p:val>
                                            <p:strVal val="#ppt_y"/>
                                          </p:val>
                                        </p:tav>
                                      </p:tavLst>
                                    </p:anim>
                                    <p:animEffect transition="in" filter="fade">
                                      <p:cBhvr>
                                        <p:cTn id="43"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F72EA82-15E1-4109-B0D0-E933DAC18BF6}"/>
              </a:ext>
            </a:extLst>
          </p:cNvPr>
          <p:cNvSpPr>
            <a:spLocks noGrp="1" noChangeArrowheads="1"/>
          </p:cNvSpPr>
          <p:nvPr>
            <p:ph type="title"/>
          </p:nvPr>
        </p:nvSpPr>
        <p:spPr/>
        <p:txBody>
          <a:bodyPr/>
          <a:lstStyle/>
          <a:p>
            <a:pPr eaLnBrk="1" hangingPunct="1"/>
            <a:r>
              <a:rPr lang="sl-SI" altLang="sl-SI"/>
              <a:t>Srednja leta(1505-1535)</a:t>
            </a:r>
          </a:p>
        </p:txBody>
      </p:sp>
      <p:sp>
        <p:nvSpPr>
          <p:cNvPr id="15363" name="Rectangle 3">
            <a:extLst>
              <a:ext uri="{FF2B5EF4-FFF2-40B4-BE49-F238E27FC236}">
                <a16:creationId xmlns:a16="http://schemas.microsoft.com/office/drawing/2014/main" id="{AF7E10C3-CF6B-4FB2-9648-2C9EB866D038}"/>
              </a:ext>
            </a:extLst>
          </p:cNvPr>
          <p:cNvSpPr>
            <a:spLocks noGrp="1" noChangeArrowheads="1"/>
          </p:cNvSpPr>
          <p:nvPr>
            <p:ph type="body" idx="1"/>
          </p:nvPr>
        </p:nvSpPr>
        <p:spPr>
          <a:xfrm>
            <a:off x="2771775" y="1844675"/>
            <a:ext cx="5472113" cy="4321175"/>
          </a:xfrm>
        </p:spPr>
        <p:txBody>
          <a:bodyPr/>
          <a:lstStyle/>
          <a:p>
            <a:pPr eaLnBrk="1" hangingPunct="1">
              <a:lnSpc>
                <a:spcPct val="90000"/>
              </a:lnSpc>
            </a:pPr>
            <a:r>
              <a:rPr lang="de-DE" altLang="sl-SI" sz="1800"/>
              <a:t>V aprilu 1508 </a:t>
            </a:r>
            <a:r>
              <a:rPr lang="sl-SI" altLang="sl-SI" sz="1800"/>
              <a:t>ko </a:t>
            </a:r>
            <a:r>
              <a:rPr lang="de-DE" altLang="sl-SI" sz="1800"/>
              <a:t>se je Michelangelo vrnil nazaj v Rim </a:t>
            </a:r>
            <a:r>
              <a:rPr lang="sl-SI" altLang="sl-SI" sz="1800"/>
              <a:t>je imel </a:t>
            </a:r>
            <a:r>
              <a:rPr lang="de-DE" altLang="sl-SI" sz="1800"/>
              <a:t>Julius II. </a:t>
            </a:r>
            <a:r>
              <a:rPr lang="pl-PL" altLang="sl-SI" sz="1800"/>
              <a:t>zanj posebno nalogo. Strop Sikstinske kapele, in sicer, naslikati je moral 12 apostolov.</a:t>
            </a:r>
          </a:p>
          <a:p>
            <a:pPr eaLnBrk="1" hangingPunct="1">
              <a:lnSpc>
                <a:spcPct val="90000"/>
              </a:lnSpc>
            </a:pPr>
            <a:r>
              <a:rPr lang="pl-PL" altLang="sl-SI" sz="1800"/>
              <a:t>Michelangelo, ki se je vedno imel za kiparja, se je sedaj moral soočiti s fresko. Hotel je zavrniti nalogo, a brez uspeha. Dobil je nalogo in jo tudi uspešno upravil Do 31. 10. 1512 je na kapelin strop naslikal preko 300 figur. </a:t>
            </a:r>
          </a:p>
          <a:p>
            <a:pPr eaLnBrk="1" hangingPunct="1">
              <a:lnSpc>
                <a:spcPct val="90000"/>
              </a:lnSpc>
            </a:pPr>
            <a:r>
              <a:rPr lang="pl-PL" altLang="sl-SI" sz="1800"/>
              <a:t>Freska je tako fizično, kot psihično pustila Michelangelu velike rane. Rekel je namreč, da se počuti kot starec, čeprav je star 37 let. </a:t>
            </a:r>
          </a:p>
          <a:p>
            <a:pPr eaLnBrk="1" hangingPunct="1">
              <a:lnSpc>
                <a:spcPct val="90000"/>
              </a:lnSpc>
            </a:pPr>
            <a:r>
              <a:rPr lang="pl-PL" altLang="sl-SI" sz="1800"/>
              <a:t>Pripomnil je tudi, da so bila ta štiri leta zelo mučna, saj je narisal več kot 400 nadpovprečno velikih figur. </a:t>
            </a:r>
          </a:p>
          <a:p>
            <a:pPr eaLnBrk="1" hangingPunct="1">
              <a:lnSpc>
                <a:spcPct val="90000"/>
              </a:lnSpc>
            </a:pPr>
            <a:endParaRPr lang="pl-PL" altLang="sl-SI" sz="1800"/>
          </a:p>
          <a:p>
            <a:pPr eaLnBrk="1" hangingPunct="1">
              <a:lnSpc>
                <a:spcPct val="90000"/>
              </a:lnSpc>
            </a:pPr>
            <a:endParaRPr lang="pl-PL" altLang="sl-SI" sz="1800"/>
          </a:p>
          <a:p>
            <a:pPr eaLnBrk="1" hangingPunct="1">
              <a:lnSpc>
                <a:spcPct val="90000"/>
              </a:lnSpc>
            </a:pPr>
            <a:endParaRPr lang="sl-SI" altLang="sl-SI"/>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30DDD35-1CB0-466D-AC26-367BED96D157}"/>
              </a:ext>
            </a:extLst>
          </p:cNvPr>
          <p:cNvSpPr>
            <a:spLocks noGrp="1" noChangeArrowheads="1"/>
          </p:cNvSpPr>
          <p:nvPr>
            <p:ph type="title"/>
          </p:nvPr>
        </p:nvSpPr>
        <p:spPr/>
        <p:txBody>
          <a:bodyPr/>
          <a:lstStyle/>
          <a:p>
            <a:pPr eaLnBrk="1" hangingPunct="1"/>
            <a:endParaRPr lang="sl-SI" altLang="sl-SI"/>
          </a:p>
        </p:txBody>
      </p:sp>
      <p:sp>
        <p:nvSpPr>
          <p:cNvPr id="16387" name="Rectangle 3">
            <a:extLst>
              <a:ext uri="{FF2B5EF4-FFF2-40B4-BE49-F238E27FC236}">
                <a16:creationId xmlns:a16="http://schemas.microsoft.com/office/drawing/2014/main" id="{F48126AA-8C4F-421F-9BA7-26BDCF0E5DE1}"/>
              </a:ext>
            </a:extLst>
          </p:cNvPr>
          <p:cNvSpPr>
            <a:spLocks noGrp="1" noChangeArrowheads="1"/>
          </p:cNvSpPr>
          <p:nvPr>
            <p:ph type="body" idx="1"/>
          </p:nvPr>
        </p:nvSpPr>
        <p:spPr>
          <a:xfrm>
            <a:off x="2741613" y="1828800"/>
            <a:ext cx="5484812" cy="4337050"/>
          </a:xfrm>
        </p:spPr>
        <p:txBody>
          <a:bodyPr/>
          <a:lstStyle/>
          <a:p>
            <a:pPr eaLnBrk="1" hangingPunct="1"/>
            <a:r>
              <a:rPr lang="sl-SI" altLang="sl-SI" sz="2000"/>
              <a:t>Med 1508 in 1512 je Michelangelo naslikal ene najlepših fresk. </a:t>
            </a:r>
          </a:p>
          <a:p>
            <a:pPr eaLnBrk="1" hangingPunct="1"/>
            <a:r>
              <a:rPr lang="sl-SI" altLang="sl-SI" sz="2000"/>
              <a:t>Med tem časom je papež Julius II naročil Michelangelu svojo grobnico, katera naj bi bila do tedaj najlepša. Na tej grobnici sta tudi ena njegovih najlepših kipov, Mojzes (1515) in umirjajoči suženj (1510-13). </a:t>
            </a:r>
          </a:p>
          <a:p>
            <a:pPr eaLnBrk="1" hangingPunct="1"/>
            <a:r>
              <a:rPr lang="sl-SI" altLang="sl-SI" sz="2000"/>
              <a:t>Z arhitekturo se je začel ukvarjati šele leta 1519, leto kasneje pa je naredil načrte za Laurentianovo knjižnjico, katera je bila zgrajena šele desetletja pozneje.</a:t>
            </a:r>
          </a:p>
          <a:p>
            <a:pPr eaLnBrk="1" hangingPunct="1"/>
            <a:r>
              <a:rPr lang="sl-SI" altLang="sl-SI" sz="2000"/>
              <a:t>Med leti 1519-1534 pa se je začel ukvarjati še z Medicijevima grobnicama</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nodePh="1">
                                  <p:stCondLst>
                                    <p:cond delay="0"/>
                                  </p:stCondLst>
                                  <p:endCondLst>
                                    <p:cond evt="begin" delay="0">
                                      <p:tn val="5"/>
                                    </p:cond>
                                  </p:end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800" decel="100000"/>
                                        <p:tgtEl>
                                          <p:spTgt spid="16386"/>
                                        </p:tgtEl>
                                      </p:cBhvr>
                                    </p:animEffect>
                                    <p:anim calcmode="lin" valueType="num">
                                      <p:cBhvr>
                                        <p:cTn id="8" dur="800" decel="100000" fill="hold"/>
                                        <p:tgtEl>
                                          <p:spTgt spid="16386"/>
                                        </p:tgtEl>
                                        <p:attrNameLst>
                                          <p:attrName>style.rotation</p:attrName>
                                        </p:attrNameLst>
                                      </p:cBhvr>
                                      <p:tavLst>
                                        <p:tav tm="0">
                                          <p:val>
                                            <p:fltVal val="-90"/>
                                          </p:val>
                                        </p:tav>
                                        <p:tav tm="100000">
                                          <p:val>
                                            <p:fltVal val="0"/>
                                          </p:val>
                                        </p:tav>
                                      </p:tavLst>
                                    </p:anim>
                                    <p:anim calcmode="lin" valueType="num">
                                      <p:cBhvr>
                                        <p:cTn id="9" dur="800" decel="100000" fill="hold"/>
                                        <p:tgtEl>
                                          <p:spTgt spid="16386"/>
                                        </p:tgtEl>
                                        <p:attrNameLst>
                                          <p:attrName>ppt_x</p:attrName>
                                        </p:attrNameLst>
                                      </p:cBhvr>
                                      <p:tavLst>
                                        <p:tav tm="0">
                                          <p:val>
                                            <p:strVal val="#ppt_x+0.4"/>
                                          </p:val>
                                        </p:tav>
                                        <p:tav tm="100000">
                                          <p:val>
                                            <p:strVal val="#ppt_x-0.05"/>
                                          </p:val>
                                        </p:tav>
                                      </p:tavLst>
                                    </p:anim>
                                    <p:anim calcmode="lin" valueType="num">
                                      <p:cBhvr>
                                        <p:cTn id="10" dur="800" decel="100000" fill="hold"/>
                                        <p:tgtEl>
                                          <p:spTgt spid="163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3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38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17" dur="500"/>
                                        <p:tgtEl>
                                          <p:spTgt spid="16387">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20" dur="500"/>
                                        <p:tgtEl>
                                          <p:spTgt spid="16387">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23" dur="500"/>
                                        <p:tgtEl>
                                          <p:spTgt spid="16387">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26"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theme/theme1.xml><?xml version="1.0" encoding="utf-8"?>
<a:theme xmlns:a="http://schemas.openxmlformats.org/drawingml/2006/main" name="Oblikovna predloga s korintskimi stebri">
  <a:themeElements>
    <a:clrScheme name="Oblikovna predloga s korintskimi stebr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Oblikovna predloga s korintskimi stebri">
      <a:majorFont>
        <a:latin typeface="Palatino Linotype"/>
        <a:ea typeface=""/>
        <a:cs typeface=""/>
      </a:majorFont>
      <a:minorFont>
        <a:latin typeface="Palatino Linotype"/>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blikovna predloga s korintskimi stebr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likovna predloga s korintskimi stebr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likovna predloga s korintskimi stebr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likovna predloga s korintskimi stebr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likovna predloga s korintskimi stebr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likovna predloga s korintskimi stebr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likovna predloga s korintskimi stebr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likovna predloga s korintskimi stebr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likovna predloga s korintskimi stebr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likovna predloga s korintskimi stebr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likovna predloga s korintskimi stebr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likovna predloga s korintskimi stebr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1024</Words>
  <Application>Microsoft Office PowerPoint</Application>
  <PresentationFormat>On-screen Show (4:3)</PresentationFormat>
  <Paragraphs>63</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Edwardian Script ITC</vt:lpstr>
      <vt:lpstr>Palatino Linotype</vt:lpstr>
      <vt:lpstr>Oblikovna predloga s korintskimi stebri</vt:lpstr>
      <vt:lpstr> </vt:lpstr>
      <vt:lpstr>Renesansa</vt:lpstr>
      <vt:lpstr>Kiparstvo</vt:lpstr>
      <vt:lpstr>Slikarstvo</vt:lpstr>
      <vt:lpstr>Michelangelovo življenje</vt:lpstr>
      <vt:lpstr>Zgodnje življenje(1475-1502)</vt:lpstr>
      <vt:lpstr>PowerPoint Presentation</vt:lpstr>
      <vt:lpstr>Srednja leta(1505-1535)</vt:lpstr>
      <vt:lpstr>PowerPoint Presentation</vt:lpstr>
      <vt:lpstr>Pozna leta(1536-1564)</vt:lpstr>
      <vt:lpstr>PowerPoint Presentation</vt:lpstr>
      <vt:lpstr>Njegova najpomembnejša dela</vt:lpstr>
      <vt:lpstr>Pieta, 1498-1500  (marmor)</vt:lpstr>
      <vt:lpstr>David,1504  (marmor)</vt:lpstr>
      <vt:lpstr>Sikstinska kapela, 1508-1512  (freska)</vt:lpstr>
      <vt:lpstr>Izgon iz raja, Sikstinska kapela, 1508-1512  (freska)</vt:lpstr>
      <vt:lpstr>Stvarjenje Adama, Sikstinska kapela, 1508-1512  (freska)</vt:lpstr>
      <vt:lpstr>Nagrobnik papeža Julija II.,  1505 – 1545  (marmor)</vt:lpstr>
      <vt:lpstr>Mojzes, okoli 1515  (marmor)</vt:lpstr>
      <vt:lpstr>Zmaga, okoli 1530 – 1532  (marmor)</vt:lpstr>
      <vt:lpstr>           Petrova cerkev, Rim, 1546 – 1564</vt:lpstr>
      <vt:lpstr>Viri in 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2019-06-03T09:12:50Z</dcterms:created>
  <dcterms:modified xsi:type="dcterms:W3CDTF">2019-06-03T09:12:51Z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