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5" r:id="rId3"/>
    <p:sldId id="267" r:id="rId4"/>
    <p:sldId id="257" r:id="rId5"/>
    <p:sldId id="264" r:id="rId6"/>
    <p:sldId id="268" r:id="rId7"/>
    <p:sldId id="258" r:id="rId8"/>
    <p:sldId id="259" r:id="rId9"/>
    <p:sldId id="269" r:id="rId10"/>
    <p:sldId id="260" r:id="rId11"/>
    <p:sldId id="270" r:id="rId12"/>
    <p:sldId id="261" r:id="rId13"/>
    <p:sldId id="271" r:id="rId14"/>
    <p:sldId id="262" r:id="rId15"/>
    <p:sldId id="272" r:id="rId16"/>
    <p:sldId id="263" r:id="rId17"/>
    <p:sldId id="273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75D61F30-7E7D-4F7A-B339-5D108A634881}"/>
              </a:ext>
            </a:extLst>
          </p:cNvPr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EC4486ED-4AC3-4359-82A2-B8D64AF8F2FA}"/>
              </a:ext>
            </a:extLst>
          </p:cNvPr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5126CE52-1543-4CD3-9E1D-975CACB383F4}"/>
              </a:ext>
            </a:extLst>
          </p:cNvPr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E3A6AE3-EAB1-4914-BA6A-164EB0F70981}"/>
              </a:ext>
            </a:extLst>
          </p:cNvPr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4C67C4D-643A-4A00-8912-62E2C027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A388BA5-2B8D-4142-98C6-06717336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B122AD-F008-4CA0-9448-3DA6D9E8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9C28B3-7E49-4F80-AF95-4D3EFD2EF30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245444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3E26456C-4AC7-4CBF-BEC4-0DCF864C3587}"/>
              </a:ext>
            </a:extLst>
          </p:cNvPr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BFE09B16-7131-4534-A22A-50899F0B0B4E}"/>
              </a:ext>
            </a:extLst>
          </p:cNvPr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09105ADD-C3CD-4EE3-8BF0-7F3F13C7418D}"/>
              </a:ext>
            </a:extLst>
          </p:cNvPr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7B40BEFB-24CF-4E06-BB88-228ADC5630A9}"/>
              </a:ext>
            </a:extLst>
          </p:cNvPr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679A19-8958-4195-AE84-7EE14B0A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EA5416-0FB5-4F79-987D-E97E1552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C34E9F-EA87-4D37-A02E-56A24FDB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fld id="{D9784428-B7F7-4C47-B911-5A90EF88F62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47148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845B45F5-EB1F-4A6F-B11C-F58D79877E03}"/>
              </a:ext>
            </a:extLst>
          </p:cNvPr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B5193372-ACFC-428A-BE61-F2CD65CF6C32}"/>
              </a:ext>
            </a:extLst>
          </p:cNvPr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4513EED6-02E8-43F6-A762-C098B07062B7}"/>
              </a:ext>
            </a:extLst>
          </p:cNvPr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5A7DA614-5205-437E-B9E9-65217F9CC128}"/>
              </a:ext>
            </a:extLst>
          </p:cNvPr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2CF3B7-2DFB-4ADF-A287-AA4DA6F3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DA9A27A-2C22-4B72-9F64-7C8A862F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1BB3F7-0FDA-4742-A00A-B19E1B87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ADF3B92E-A53E-4696-A119-2E82805B72C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504359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0F4B9C6-450B-45B5-9C3F-7275F859B31F}"/>
              </a:ext>
            </a:extLst>
          </p:cNvPr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1F8416F4-ADA8-426C-8E60-47506B7B329A}"/>
              </a:ext>
            </a:extLst>
          </p:cNvPr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0F943F7-0E16-4010-B485-CF862B0BC910}"/>
              </a:ext>
            </a:extLst>
          </p:cNvPr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1372F3DC-163E-4937-9863-8E612FD8D0DD}"/>
              </a:ext>
            </a:extLst>
          </p:cNvPr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3E49CC7-4F7B-47F3-B065-5B51E368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EEAFD23-FF39-4E5F-AAD9-C1857974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822916F-2668-4E61-892F-62C0BF10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fld id="{0902652A-140C-4830-86C5-745E7867617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81301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0CE23D8D-4FE3-4329-91CF-9202730A23A8}"/>
              </a:ext>
            </a:extLst>
          </p:cNvPr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7B415243-CC32-4208-B2FA-356D5C6278FA}"/>
              </a:ext>
            </a:extLst>
          </p:cNvPr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CC6FDAA7-EDD8-46C5-AFF7-C2A3E977D326}"/>
              </a:ext>
            </a:extLst>
          </p:cNvPr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FE59E472-85ED-4857-BF58-533294F72BDF}"/>
              </a:ext>
            </a:extLst>
          </p:cNvPr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75B8424-F233-44EE-B89C-6EBDB395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940632-0D53-41DF-B62C-4E95DCB6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EF5765F-422C-4FE9-8085-9FFA53D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fld id="{1C6B990E-CF0A-4A7E-A715-4D24281EAE6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998393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DD9509CA-4539-4512-87C4-3C8D11CE2A93}"/>
              </a:ext>
            </a:extLst>
          </p:cNvPr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7E5737DD-11B0-4180-AF7E-74C1643AA9DA}"/>
              </a:ext>
            </a:extLst>
          </p:cNvPr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3902EA93-B142-4035-9B18-37C3B5E48C5F}"/>
              </a:ext>
            </a:extLst>
          </p:cNvPr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D1930274-E7C4-43B8-A81D-BDFDA4E57F8F}"/>
              </a:ext>
            </a:extLst>
          </p:cNvPr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4797B87-0CC0-4424-AFCA-78BC0D99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97A5698-80ED-4FA9-90E7-B57DE246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1760026-97EB-4AF9-8DA9-7040AE4E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fld id="{8535066D-1407-49E8-B833-2B444D7E5B2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79146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>
            <a:extLst>
              <a:ext uri="{FF2B5EF4-FFF2-40B4-BE49-F238E27FC236}">
                <a16:creationId xmlns:a16="http://schemas.microsoft.com/office/drawing/2014/main" id="{50BEC15B-425D-4D8E-A37C-2486D873430B}"/>
              </a:ext>
            </a:extLst>
          </p:cNvPr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53">
            <a:extLst>
              <a:ext uri="{FF2B5EF4-FFF2-40B4-BE49-F238E27FC236}">
                <a16:creationId xmlns:a16="http://schemas.microsoft.com/office/drawing/2014/main" id="{2C7E3B3A-FEA8-46ED-A82F-B198F1D6AF09}"/>
              </a:ext>
            </a:extLst>
          </p:cNvPr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54">
            <a:extLst>
              <a:ext uri="{FF2B5EF4-FFF2-40B4-BE49-F238E27FC236}">
                <a16:creationId xmlns:a16="http://schemas.microsoft.com/office/drawing/2014/main" id="{81489327-8E41-44EF-B53A-9674C8804E9A}"/>
              </a:ext>
            </a:extLst>
          </p:cNvPr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55">
            <a:extLst>
              <a:ext uri="{FF2B5EF4-FFF2-40B4-BE49-F238E27FC236}">
                <a16:creationId xmlns:a16="http://schemas.microsoft.com/office/drawing/2014/main" id="{4DA1F2D3-7C68-4F6C-A0B3-ADD7E23B03F2}"/>
              </a:ext>
            </a:extLst>
          </p:cNvPr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591B1799-C4D2-4C38-B2D5-27C6CBFF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69930B0E-8F0E-4E90-B8D8-87F0CD09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B46E68B-0D46-4DA1-9E10-00E33492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E8B5BE4A-00EE-46E9-A460-F7F2EC70B6D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806984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B209A06E-8366-49D3-B990-CBC54A09D7CB}"/>
              </a:ext>
            </a:extLst>
          </p:cNvPr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A35C61EB-7DBE-4017-A55E-4824AEC2972C}"/>
              </a:ext>
            </a:extLst>
          </p:cNvPr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22">
            <a:extLst>
              <a:ext uri="{FF2B5EF4-FFF2-40B4-BE49-F238E27FC236}">
                <a16:creationId xmlns:a16="http://schemas.microsoft.com/office/drawing/2014/main" id="{F892663A-F206-4E2A-A171-A8DCB3D0AF2F}"/>
              </a:ext>
            </a:extLst>
          </p:cNvPr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325CEE26-7048-4F87-AB00-60BDB1E91EEC}"/>
              </a:ext>
            </a:extLst>
          </p:cNvPr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E0BD0F3-2296-494B-AC74-25DFE4AF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BCE4FD0-D37A-4813-800A-1C1A92DF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5A934C6-11D4-48B3-8BB4-1C38DBCF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fld id="{966D7C6D-D2C3-4451-BA88-C72DD834915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964145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2832D651-4E9C-47DD-BB07-3E79D7B5F218}"/>
              </a:ext>
            </a:extLst>
          </p:cNvPr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8766579E-9B78-4E02-9CB0-71185570A5B2}"/>
              </a:ext>
            </a:extLst>
          </p:cNvPr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A6F86B13-077A-4DF1-9AE7-FB6239A2AB14}"/>
              </a:ext>
            </a:extLst>
          </p:cNvPr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6729990-2DF5-451F-9DE8-D1108C9FA45E}"/>
              </a:ext>
            </a:extLst>
          </p:cNvPr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A28CC02-6C3D-4356-9184-CBC8CDCF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F788AED-63E9-4309-A924-3EC49209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4E1ED3B-F349-4447-8D4F-DC0835DE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fld id="{9ABC0488-3744-4526-AF3E-7E54ADF47C4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783828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30D7F9B6-998C-4C8B-A9C2-58D08387B3DE}"/>
              </a:ext>
            </a:extLst>
          </p:cNvPr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B802899C-BFC7-4755-82DF-63081867927A}"/>
              </a:ext>
            </a:extLst>
          </p:cNvPr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6CB584CF-7B4E-4AC7-8505-48496FC38295}"/>
              </a:ext>
            </a:extLst>
          </p:cNvPr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75B9F1B9-1CA5-4419-87E3-ADFA6C3CDE8E}"/>
              </a:ext>
            </a:extLst>
          </p:cNvPr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C6236F0-3A4D-4660-9B75-97704F43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A3E56B8-440A-4632-9F83-1004AD5D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1D0ED3C-6E29-4DA8-AE4A-C0224A3E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E95C3CC6-5331-4CAF-B8E5-C900AA1012C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891878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ACAD5DF8-8A96-4881-8891-03EFFDC42219}"/>
              </a:ext>
            </a:extLst>
          </p:cNvPr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6683D525-5B47-41AE-B21D-B9081EA109DD}"/>
              </a:ext>
            </a:extLst>
          </p:cNvPr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4425D6A9-DC07-4B81-92AC-4225EBA1AFFA}"/>
              </a:ext>
            </a:extLst>
          </p:cNvPr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855ADA8B-040E-4D69-9948-BD992F8BA87D}"/>
              </a:ext>
            </a:extLst>
          </p:cNvPr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107B996-AE66-4EA2-8E33-2F95697F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00C7E07-D7FE-49D3-8660-20042C3B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7E246CC-4B78-46F2-B067-4FA7F05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fld id="{52E00808-F55A-483F-93CB-B405FC25C7B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820375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>
            <a:extLst>
              <a:ext uri="{FF2B5EF4-FFF2-40B4-BE49-F238E27FC236}">
                <a16:creationId xmlns:a16="http://schemas.microsoft.com/office/drawing/2014/main" id="{E38A802F-6D47-407E-856C-EC5E8B28009A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848B32-C3BA-425E-BEF9-E14395CD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E5E98-A48F-46A0-A064-320F1CDB0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66DAA-EEFC-4CE3-AB35-4374E3A12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CEE1-A738-4F63-8DA6-86E5F8931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FBF97-3FC4-40E4-9347-1E9946951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fld id="{39ACFE74-A4A4-4015-BA02-EDBB3872FB0A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i/imgres?q=picasso&amp;um=1&amp;hl=sl&amp;client=firefox-a&amp;hs=8o4&amp;sa=N&amp;rls=org.mozilla:sl:official&amp;biw=1280&amp;bih=857&amp;tbm=isch&amp;tbnid=ibP4sPL97VxvoM:&amp;imgrefurl=http://www.lateralthinking.biz/picasso%25C2%25B4s-vision.html&amp;docid=muA0dnF0pAp66M&amp;imgurl=http://www.lateralthinking.biz/wp-content/uploads/2009/03/picasso340.jpg&amp;w=340&amp;h=284&amp;ei=-RCYT4-xN8yL4gTXm5nFBg&amp;zoom=1&amp;iact=hc&amp;vpx=651&amp;vpy=234&amp;dur=1487&amp;hovh=205&amp;hovw=246&amp;tx=160&amp;ty=111&amp;sig=111869301123749304087&amp;page=2&amp;tbnh=143&amp;tbnw=205&amp;start=27&amp;ndsp=33&amp;ved=1t:429,r:30,s:27,i:216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google.si/imgres?q=picasso&amp;start=347&amp;um=1&amp;hl=sl&amp;client=firefox-a&amp;hs=LBk&amp;sa=N&amp;rls=org.mozilla:sl:official&amp;biw=1280&amp;bih=857&amp;addh=36&amp;tbm=isch&amp;tbnid=z1uBsh4uvnXvsM:&amp;imgrefurl=http://dribbble.com/shots/344648-Picasso&amp;docid=cGM6NjCLt_fMKM&amp;imgurl=http://dribbble.com/system/users/4385/screenshots/344648/picasso_icon.jpg%253F1323275950&amp;w=400&amp;h=300&amp;ei=VxGYT5b-M-fm4QTp2pzFBg&amp;zoom=1&amp;iact=hc&amp;vpx=561&amp;vpy=464&amp;dur=569&amp;hovh=194&amp;hovw=259&amp;tx=190&amp;ty=99&amp;sig=111869301123749304087&amp;page=12&amp;tbnh=142&amp;tbnw=186&amp;ndsp=28&amp;ved=1t:429,r:14,s:347,i:161" TargetMode="External"/><Relationship Id="rId2" Type="http://schemas.openxmlformats.org/officeDocument/2006/relationships/hyperlink" Target="http://www.google.si/imgres?q=picasso&amp;um=1&amp;hl=sl&amp;client=firefox-a&amp;hs=8o4&amp;sa=N&amp;rls=org.mozilla:sl:official&amp;biw=1280&amp;bih=857&amp;tbm=isch&amp;tbnid=lkCRyf1rN4nMaM:&amp;imgrefurl=http://www.balletcreole.org/index.cfm%3FPAGEPATH%3D%26ID%3D37631&amp;docid=cBeP58IUrYKRZM&amp;imgurl=http://www.balletcreole.org/site/ywd_balletcreole/assets/images/pablo-picasso-picture.jpg&amp;w=460&amp;h=300&amp;ei=-RCYT4-xN8yL4gTXm5nFBg&amp;zoo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i/imgres?q=picasso&amp;start=95&amp;um=1&amp;hl=sl&amp;client=firefox-a&amp;hs=KAk&amp;sa=N&amp;rls=org.mozilla:sl:official&amp;biw=1280&amp;bih=857&amp;addh=36&amp;tbm=isch&amp;tbnid=elPLITKNcf7zAM:&amp;imgrefurl=http://newstijl.tumblr.com/post/5180504278/picasso-blue-period&amp;docid=ZDVPu5x2eLTOTM&amp;imgurl=http://26.media.tumblr.com/tumblr_lkni2q4Gqv1qe8vgro1_500.jpg&amp;w=413&amp;h=550&amp;ei=GBGYT5a6JpPE4gST4o3FBg&amp;zoom=1&amp;iact=hc&amp;vpx=774&amp;vpy=240&amp;dur=155&amp;hovh=259&amp;hovw=194&amp;tx=115&amp;ty=117&amp;sig=111869301123749304087&amp;page=4&amp;tbnh=160&amp;tbnw=123&amp;ndsp=32&amp;ved=1t:429,r:29,s:95,i:67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si/imgres?q=picasso&amp;start=192&amp;um=1&amp;hl=sl&amp;client=firefox-a&amp;hs=3Ak&amp;sa=N&amp;rls=org.mozilla:sl:official&amp;biw=1280&amp;bih=857&amp;addh=36&amp;tbm=isch&amp;tbnid=hMwEVDSk_QxIMM:&amp;imgrefurl=http://ppaintinga.com/paintings-picaso/&amp;docid=lDLTZb_hMY7IOM&amp;imgurl=http://www.liveindia.com/art/Pablo_PICASSO.jpg&amp;w=645&amp;h=690&amp;ei=RRGYT7OYKueG4gS2vJnFBg&amp;zoom=1&amp;iact=hc&amp;vpx=185&amp;vpy=313&amp;dur=144&amp;hovh=232&amp;hovw=217&amp;tx=112&amp;ty=118&amp;sig=111869301123749304087&amp;page=7&amp;tbnh=156&amp;tbnw=146&amp;ndsp=34&amp;ved=1t:429,r:13,s:192,i:33" TargetMode="External"/><Relationship Id="rId4" Type="http://schemas.openxmlformats.org/officeDocument/2006/relationships/hyperlink" Target="http://www.google.si/imgres?q=picasso&amp;um=1&amp;hl=sl&amp;client=firefox-a&amp;hs=8o4&amp;sa=N&amp;rls=org.mozilla:sl:official&amp;biw=1280&amp;bih=857&amp;tbm=isch&amp;tbnid=yKaTq66F7iwapM:&amp;imgrefurl=http://yareah.com/%3Fp%3D2067&amp;docid=VLOFRjh2AU_pzM&amp;imgurl=http://yareah.com/wp-content/uploads/2012/03/picasso.jpg&amp;w=340&amp;h=306&amp;ei=-RCYT4-xN8yL4gTXm5nFBg&amp;zoom=1&amp;iact=hc&amp;vpx=469&amp;vpy=417&amp;dur=314&amp;hovh=213&amp;hovw=237&amp;tx=124&amp;ty=96&amp;sig=111869301123749304087&amp;page=2&amp;tbnh=164&amp;tbnw=182&amp;start=27&amp;ndsp=33&amp;ved=1t:429,r:8,s:27,i:169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imgres?q=spanish+civil+war&amp;um=1&amp;hl=sl&amp;client=firefox-a&amp;hs=4t4&amp;sa=X&amp;rls=org.mozilla:sl:official&amp;biw=1280&amp;bih=857&amp;tbs=isz:l&amp;tbm=isch&amp;tbnid=QWlDWl-E0GOM1M:&amp;imgrefurl=http://dingeengoete.blogspot.com/2012/03/spanish-civil-war-1936-39.html&amp;docid=xAyeUW0Qpg6QQM&amp;imgurl=http://3.bp.blogspot.com/-2v-CwNFZDLA/T3Kl2tLt1jI/AAAAAAAADeg/EJ5-jz9-9_g/s1600/guernica_aerial.jpg&amp;w=1065&amp;h=777&amp;ei=KxKYT9OnCOjb4QTU6ujEBg&amp;zoom=1&amp;iact=hc&amp;vpx=882&amp;vpy=194&amp;dur=903&amp;hovh=192&amp;hovw=263&amp;tx=79&amp;ty=81&amp;sig=111869301123749304087&amp;page=1&amp;tbnh=154&amp;tbnw=205&amp;start=0&amp;ndsp=26&amp;ved=1t:429,r:5,s:0,i:73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google.si/imgres?q=guernica&amp;um=1&amp;hl=sl&amp;client=firefox-a&amp;hs=4Ck&amp;sa=X&amp;rls=org.mozilla:sl:official&amp;biw=1280&amp;bih=857&amp;tbm=isch&amp;tbnid=fyUvHnkztUadTM:&amp;imgrefurl=http://www.brandonbird.com/guernica.html&amp;docid=C3h5L6nMGZnDAM&amp;imgurl=http://www.brandonbird.com/guernica.jpg&amp;w=1000&amp;h=499&amp;ei=whGYT9nCJMjP4QS-tbjFBg&amp;zoom=1&amp;iact=hc&amp;vpx=389&amp;vpy=351&amp;dur=364&amp;hovh=102&amp;hovw=205&amp;tx=210&amp;ty=56&amp;sig=111869301123749304087&amp;page=1&amp;tbnh=102&amp;tbnw=205&amp;start=0&amp;ndsp=20&amp;ved=1t:429,r:6,s:0,i: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>
            <a:extLst>
              <a:ext uri="{FF2B5EF4-FFF2-40B4-BE49-F238E27FC236}">
                <a16:creationId xmlns:a16="http://schemas.microsoft.com/office/drawing/2014/main" id="{73DF4575-AF31-4B42-94FA-CBC29498A7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0486" y="1295400"/>
            <a:ext cx="5867400" cy="2028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sl-SI" sz="5400" kern="10" dirty="0">
                <a:solidFill>
                  <a:srgbClr val="000099">
                    <a:alpha val="69000"/>
                  </a:srgb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PABLO PICASSO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5FD1601-A983-4FA3-A3FF-2944D8D6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3"/>
          <a:stretch>
            <a:fillRect/>
          </a:stretch>
        </p:blipFill>
        <p:spPr bwMode="auto">
          <a:xfrm>
            <a:off x="7010400" y="533400"/>
            <a:ext cx="1905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EDF0173E-5760-4CCC-ACA6-ECBC2F67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"/>
          <a:stretch>
            <a:fillRect/>
          </a:stretch>
        </p:blipFill>
        <p:spPr bwMode="auto">
          <a:xfrm>
            <a:off x="533400" y="3733800"/>
            <a:ext cx="46482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1115D89-CBE4-43E7-90F5-02329A3F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20288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E45BF2B-8920-47E1-9D23-6DC127812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Castellar" pitchFamily="18" charset="0"/>
              </a:rPr>
              <a:t>ROŽNATO OBDOBJE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E6F9C51-9293-4720-870E-B35CE2C459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>
            <a:normAutofit fontScale="92500" lnSpcReduction="20000"/>
          </a:bodyPr>
          <a:lstStyle/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Je trajalo od 1905 do 1907.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V tem obdobju je imel stil slikanja z rožnato in oranžno barvo. 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V tem obdobju zanimal za prostornino in njen simboličen pomen. 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Iz tega obdobja so Picassovi prvi kipi, predvsem »ženska glava«.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7CE8388-D2EE-45DD-B54B-B58AFBE93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6677686-C62B-4121-A3FA-349479755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fontAlgn="auto">
              <a:defRPr/>
            </a:pPr>
            <a:endParaRPr lang="sl-SI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2C3777C2-FF0C-4352-A5DB-9BA04C70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EFA67A95-AFEA-4032-A708-7E875B50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42EE9B03-EE47-454B-AE3E-14DFDDE7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5896CF1A-3682-46B1-A59C-F1420422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0EA3FEE0-0982-4E6C-AED9-1CE3B246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19431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105974F4-4668-4E9C-BF9F-AE472C1B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FED8BC3-4E1F-4E04-84E2-DA0743126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Castellar" pitchFamily="18" charset="0"/>
              </a:rPr>
              <a:t>AFRIŠKO OBDOBJE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98445F3-59DE-4D2B-8C90-17719F08A5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Je trajalo od 1908 do 1909.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V tem obdobju je nastala slika »Les Demaiselles d'Avignon«. 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Ta slika je resnični začetek kubizma.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92F66DB-06EF-4BB2-AFD4-27F087603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094823-031C-47A0-BC3F-943D2182DB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fontAlgn="auto">
              <a:defRPr/>
            </a:pPr>
            <a:endParaRPr lang="sl-SI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EA7659AA-6720-4564-A3F7-B9B45E97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429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50234B7F-AD44-4C7A-916A-0007A533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638175"/>
            <a:ext cx="1582737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22CEC58-CDED-48BE-9F78-88E89E8C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AE57A655-EC96-44BF-8A37-B9610655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C5BD0E49-BACF-4C3E-A306-E3AC9A6C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5EF8987-5E14-4868-91E6-C01B65C3D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Castellar" pitchFamily="18" charset="0"/>
              </a:rPr>
              <a:t>ANALITIČNI KUBIZEM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3D1AE49-BDDE-48A3-A01B-20376717F1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sl-SI" altLang="sl-SI" sz="20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Trajalo je od 1909 od 1912.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Idealna struktura tega obdobja je kristal. 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Ime analitični kubizem izvira in tega, da je Picasso v svojih delih risal različne osnovne geometriske like. 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Ta stil sta razvila skupaj z Braque-om.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Uporabljala sta predvsem odtenke rjave barve. </a:t>
            </a:r>
          </a:p>
          <a:p>
            <a:pPr>
              <a:lnSpc>
                <a:spcPct val="80000"/>
              </a:lnSpc>
            </a:pPr>
            <a:r>
              <a:rPr lang="sl-SI" altLang="sl-SI" sz="20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Dela Picassa in Braquea tega obdobja so si močno podobna. </a:t>
            </a:r>
            <a:endParaRPr lang="en-US" altLang="sl-SI" sz="2000">
              <a:effectLst>
                <a:outerShdw blurRad="38100" dist="38100" dir="2700000" algn="tl">
                  <a:srgbClr val="318FC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31E3E16-CD9E-481E-870F-E971BC7CF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E6A266F-957E-49E4-BE36-894E4A622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fontAlgn="auto">
              <a:defRPr/>
            </a:pPr>
            <a:endParaRPr lang="sl-SI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DB601323-51BA-4EBC-AC5F-30823E49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08413118-63CF-4525-9147-3BE7C6D0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4FD46E17-48AE-47DD-BB57-BF6CC051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381000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F7387ACE-0ECA-4922-9DDE-6F69602F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876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49DBD315-B134-49D6-92D7-F53C8D178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>
            <a:extLst>
              <a:ext uri="{FF2B5EF4-FFF2-40B4-BE49-F238E27FC236}">
                <a16:creationId xmlns:a16="http://schemas.microsoft.com/office/drawing/2014/main" id="{7244E88B-1896-4A56-8BC9-AC663AB5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5EE9A59-C557-44E9-9176-B566F08B8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Castellar" pitchFamily="18" charset="0"/>
              </a:rPr>
              <a:t>SINTETIČNI KUBIZEM</a:t>
            </a:r>
            <a:r>
              <a:rPr lang="sl-SI" dirty="0">
                <a:latin typeface="Castellar" pitchFamily="18" charset="0"/>
              </a:rPr>
              <a:t> 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C46DE6D-682A-4764-A3E9-02AE456CFA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Trajalo je od 1912 do 1919.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V tem obdobju se je začele uporaba kolaža in tudi izrezanega papirja.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Picasso je v tem obdobju risal izmišljene stvari, ki ne obstajajo.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C319C45F-576D-4FDE-8EAA-48836A36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048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1BD9C0C1-9271-4A77-B0C8-33B07EDF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19240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9D52D423-F27D-4319-B5FD-F83FA891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17907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id="{48671D8D-63D2-4A1A-A4E5-6C16B7367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19575"/>
            <a:ext cx="13620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7C8F6D2B-DBF1-4D56-A3EE-75EADC78A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657600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>
            <a:extLst>
              <a:ext uri="{FF2B5EF4-FFF2-40B4-BE49-F238E27FC236}">
                <a16:creationId xmlns:a16="http://schemas.microsoft.com/office/drawing/2014/main" id="{B655BA06-EFAC-4351-B5AA-80E72C9C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WordArt 10">
            <a:extLst>
              <a:ext uri="{FF2B5EF4-FFF2-40B4-BE49-F238E27FC236}">
                <a16:creationId xmlns:a16="http://schemas.microsoft.com/office/drawing/2014/main" id="{6429C899-D2B6-4FE5-9A7B-26A23831A2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381000" cy="6477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sl-S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</a:p>
        </p:txBody>
      </p:sp>
      <p:sp>
        <p:nvSpPr>
          <p:cNvPr id="14347" name="WordArt 11">
            <a:extLst>
              <a:ext uri="{FF2B5EF4-FFF2-40B4-BE49-F238E27FC236}">
                <a16:creationId xmlns:a16="http://schemas.microsoft.com/office/drawing/2014/main" id="{D4B15026-74AF-4484-B114-25D61FDA68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609600" cy="1314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14349" name="WordArt 13">
            <a:extLst>
              <a:ext uri="{FF2B5EF4-FFF2-40B4-BE49-F238E27FC236}">
                <a16:creationId xmlns:a16="http://schemas.microsoft.com/office/drawing/2014/main" id="{3B128C5B-6DB3-4951-B3D0-F04071B4E9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3238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50" name="WordArt 14">
            <a:extLst>
              <a:ext uri="{FF2B5EF4-FFF2-40B4-BE49-F238E27FC236}">
                <a16:creationId xmlns:a16="http://schemas.microsoft.com/office/drawing/2014/main" id="{DB96EE28-D11F-4426-989D-DEB9984A37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685800"/>
            <a:ext cx="381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4351" name="WordArt 15">
            <a:extLst>
              <a:ext uri="{FF2B5EF4-FFF2-40B4-BE49-F238E27FC236}">
                <a16:creationId xmlns:a16="http://schemas.microsoft.com/office/drawing/2014/main" id="{F1902D3B-FCEA-4541-986C-2E3D4A339D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685800"/>
            <a:ext cx="3524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4352" name="WordArt 16">
            <a:extLst>
              <a:ext uri="{FF2B5EF4-FFF2-40B4-BE49-F238E27FC236}">
                <a16:creationId xmlns:a16="http://schemas.microsoft.com/office/drawing/2014/main" id="{4B4D4754-6843-4DD5-8EAB-261A24ADC0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1219200"/>
            <a:ext cx="381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Z</a:t>
            </a:r>
          </a:p>
        </p:txBody>
      </p:sp>
      <p:sp>
        <p:nvSpPr>
          <p:cNvPr id="14353" name="WordArt 17">
            <a:extLst>
              <a:ext uri="{FF2B5EF4-FFF2-40B4-BE49-F238E27FC236}">
                <a16:creationId xmlns:a16="http://schemas.microsoft.com/office/drawing/2014/main" id="{FA44B08B-0483-4188-AB8C-0EF3E49B4B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228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A</a:t>
            </a:r>
          </a:p>
        </p:txBody>
      </p:sp>
      <p:sp>
        <p:nvSpPr>
          <p:cNvPr id="14354" name="WordArt 18">
            <a:extLst>
              <a:ext uri="{FF2B5EF4-FFF2-40B4-BE49-F238E27FC236}">
                <a16:creationId xmlns:a16="http://schemas.microsoft.com/office/drawing/2014/main" id="{4CB148B0-98BC-46EC-9EE6-FDFF6C2B7E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381000" cy="1057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</a:t>
            </a:r>
          </a:p>
        </p:txBody>
      </p:sp>
      <p:sp>
        <p:nvSpPr>
          <p:cNvPr id="14356" name="WordArt 20">
            <a:extLst>
              <a:ext uri="{FF2B5EF4-FFF2-40B4-BE49-F238E27FC236}">
                <a16:creationId xmlns:a16="http://schemas.microsoft.com/office/drawing/2014/main" id="{E901F43C-156C-4CC1-9E83-92939C8CA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3048000"/>
            <a:ext cx="3810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Š</a:t>
            </a:r>
          </a:p>
        </p:txBody>
      </p:sp>
      <p:sp>
        <p:nvSpPr>
          <p:cNvPr id="14357" name="WordArt 21">
            <a:extLst>
              <a:ext uri="{FF2B5EF4-FFF2-40B4-BE49-F238E27FC236}">
                <a16:creationId xmlns:a16="http://schemas.microsoft.com/office/drawing/2014/main" id="{7127A2AF-80DC-456B-9BF4-8CC6499D40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914400"/>
            <a:ext cx="5334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l-SI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58" name="WordArt 22" descr="Bel marmor">
            <a:extLst>
              <a:ext uri="{FF2B5EF4-FFF2-40B4-BE49-F238E27FC236}">
                <a16:creationId xmlns:a16="http://schemas.microsoft.com/office/drawing/2014/main" id="{E8056F86-B3D7-4256-98DB-26981B7813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590800"/>
            <a:ext cx="533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4359" name="WordArt 23">
            <a:extLst>
              <a:ext uri="{FF2B5EF4-FFF2-40B4-BE49-F238E27FC236}">
                <a16:creationId xmlns:a16="http://schemas.microsoft.com/office/drawing/2014/main" id="{676D414B-2FD1-435A-9CE8-03613325CF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2038" y="4714875"/>
            <a:ext cx="304800" cy="622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360" name="WordArt 24">
            <a:extLst>
              <a:ext uri="{FF2B5EF4-FFF2-40B4-BE49-F238E27FC236}">
                <a16:creationId xmlns:a16="http://schemas.microsoft.com/office/drawing/2014/main" id="{F1E8B855-B90C-42AE-AF30-BC605593B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4495800"/>
            <a:ext cx="381000" cy="7239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4361" name="WordArt 25">
            <a:extLst>
              <a:ext uri="{FF2B5EF4-FFF2-40B4-BE49-F238E27FC236}">
                <a16:creationId xmlns:a16="http://schemas.microsoft.com/office/drawing/2014/main" id="{49E02E13-D20B-4B82-8E0C-97F1C73AF2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228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sl-SI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Z</a:t>
            </a:r>
          </a:p>
        </p:txBody>
      </p:sp>
      <p:sp>
        <p:nvSpPr>
          <p:cNvPr id="14362" name="WordArt 26" descr="Tesne navpične črte">
            <a:extLst>
              <a:ext uri="{FF2B5EF4-FFF2-40B4-BE49-F238E27FC236}">
                <a16:creationId xmlns:a16="http://schemas.microsoft.com/office/drawing/2014/main" id="{3FA2F58D-4CDF-4C82-B651-D977994401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3886200"/>
            <a:ext cx="609600" cy="1160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4363" name="WordArt 27">
            <a:extLst>
              <a:ext uri="{FF2B5EF4-FFF2-40B4-BE49-F238E27FC236}">
                <a16:creationId xmlns:a16="http://schemas.microsoft.com/office/drawing/2014/main" id="{7627DC4A-6F1C-431E-A708-906865BA65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24400" y="4419600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4364" name="WordArt 28" descr="Papirnata vreča">
            <a:extLst>
              <a:ext uri="{FF2B5EF4-FFF2-40B4-BE49-F238E27FC236}">
                <a16:creationId xmlns:a16="http://schemas.microsoft.com/office/drawing/2014/main" id="{899A09EE-AA94-46C9-A711-E2E9726585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4419600"/>
            <a:ext cx="381000" cy="992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4365" name="WordArt 29">
            <a:extLst>
              <a:ext uri="{FF2B5EF4-FFF2-40B4-BE49-F238E27FC236}">
                <a16:creationId xmlns:a16="http://schemas.microsoft.com/office/drawing/2014/main" id="{663956DC-C9DD-4A23-B294-36209C71AC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4343400"/>
            <a:ext cx="685800" cy="685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O</a:t>
            </a:r>
          </a:p>
        </p:txBody>
      </p:sp>
      <p:sp>
        <p:nvSpPr>
          <p:cNvPr id="14366" name="WordArt 30">
            <a:extLst>
              <a:ext uri="{FF2B5EF4-FFF2-40B4-BE49-F238E27FC236}">
                <a16:creationId xmlns:a16="http://schemas.microsoft.com/office/drawing/2014/main" id="{D5B22027-505D-4DA3-9E69-C65E256B3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0" y="4038600"/>
            <a:ext cx="2381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14367" name="WordArt 31">
            <a:extLst>
              <a:ext uri="{FF2B5EF4-FFF2-40B4-BE49-F238E27FC236}">
                <a16:creationId xmlns:a16="http://schemas.microsoft.com/office/drawing/2014/main" id="{7B5B0F4B-8E61-4A52-A0B9-28C990ED50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4495800"/>
            <a:ext cx="333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14372" name="WordArt 36">
            <a:extLst>
              <a:ext uri="{FF2B5EF4-FFF2-40B4-BE49-F238E27FC236}">
                <a16:creationId xmlns:a16="http://schemas.microsoft.com/office/drawing/2014/main" id="{399EE05F-D766-4F82-AFD6-AFDE5D73EA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2895600"/>
            <a:ext cx="6096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14373" name="Picture 37">
            <a:extLst>
              <a:ext uri="{FF2B5EF4-FFF2-40B4-BE49-F238E27FC236}">
                <a16:creationId xmlns:a16="http://schemas.microsoft.com/office/drawing/2014/main" id="{E49C7690-E88E-4921-B631-78446271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76275"/>
            <a:ext cx="16002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4" name="Picture 38">
            <a:extLst>
              <a:ext uri="{FF2B5EF4-FFF2-40B4-BE49-F238E27FC236}">
                <a16:creationId xmlns:a16="http://schemas.microsoft.com/office/drawing/2014/main" id="{4F69DA67-D727-4D01-98AF-112A5375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1630363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21E2974-01B0-4FB7-A67B-5FC09AF5B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42143" y="2990056"/>
            <a:ext cx="4984750" cy="16176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astellar" pitchFamily="18" charset="0"/>
                <a:cs typeface="Aparajita" pitchFamily="34" charset="0"/>
              </a:rPr>
              <a:t>Picassovo polno ime:</a:t>
            </a:r>
            <a:endParaRPr lang="en-US" dirty="0">
              <a:latin typeface="Castellar" pitchFamily="18" charset="0"/>
              <a:cs typeface="Aparajita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22C89DF-2AED-4CB2-B207-616E15073F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549650" y="1049338"/>
            <a:ext cx="4659313" cy="5078412"/>
          </a:xfrm>
        </p:spPr>
        <p:txBody>
          <a:bodyPr>
            <a:normAutofit fontScale="77500" lnSpcReduction="20000"/>
          </a:bodyPr>
          <a:lstStyle/>
          <a:p>
            <a:pPr marL="365760" indent="-365760" fontAlgn="auto">
              <a:buFontTx/>
              <a:buNone/>
              <a:defRPr/>
            </a:pPr>
            <a:r>
              <a:rPr lang="en-US" sz="4400" dirty="0">
                <a:latin typeface="Courier New" pitchFamily="49" charset="0"/>
                <a:cs typeface="Courier New" pitchFamily="49" charset="0"/>
              </a:rPr>
              <a:t>Pablo Diego José Santiago Francisco de Paula Juan </a:t>
            </a:r>
            <a:r>
              <a:rPr lang="en-US" sz="4400" dirty="0" err="1">
                <a:latin typeface="Courier New" pitchFamily="49" charset="0"/>
                <a:cs typeface="Courier New" pitchFamily="49" charset="0"/>
              </a:rPr>
              <a:t>Nepomuceno</a:t>
            </a:r>
            <a:r>
              <a:rPr lang="en-US" sz="4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400" dirty="0" err="1">
                <a:latin typeface="Courier New" pitchFamily="49" charset="0"/>
                <a:cs typeface="Courier New" pitchFamily="49" charset="0"/>
              </a:rPr>
              <a:t>Crispín</a:t>
            </a:r>
            <a:r>
              <a:rPr lang="en-US" sz="4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400" dirty="0" err="1">
                <a:latin typeface="Courier New" pitchFamily="49" charset="0"/>
                <a:cs typeface="Courier New" pitchFamily="49" charset="0"/>
              </a:rPr>
              <a:t>Crispiniano</a:t>
            </a:r>
            <a:r>
              <a:rPr lang="en-US" sz="4400" dirty="0">
                <a:latin typeface="Courier New" pitchFamily="49" charset="0"/>
                <a:cs typeface="Courier New" pitchFamily="49" charset="0"/>
              </a:rPr>
              <a:t> de los </a:t>
            </a:r>
            <a:r>
              <a:rPr lang="en-US" sz="4400" dirty="0" err="1">
                <a:latin typeface="Courier New" pitchFamily="49" charset="0"/>
                <a:cs typeface="Courier New" pitchFamily="49" charset="0"/>
              </a:rPr>
              <a:t>Remedios</a:t>
            </a:r>
            <a:r>
              <a:rPr lang="en-US" sz="4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400" dirty="0" err="1">
                <a:latin typeface="Courier New" pitchFamily="49" charset="0"/>
                <a:cs typeface="Courier New" pitchFamily="49" charset="0"/>
              </a:rPr>
              <a:t>Cipriano</a:t>
            </a:r>
            <a:r>
              <a:rPr lang="en-US" sz="4400" dirty="0">
                <a:latin typeface="Courier New" pitchFamily="49" charset="0"/>
                <a:cs typeface="Courier New" pitchFamily="49" charset="0"/>
              </a:rPr>
              <a:t> de la </a:t>
            </a:r>
            <a:r>
              <a:rPr lang="en-US" sz="4400" dirty="0" err="1">
                <a:latin typeface="Courier New" pitchFamily="49" charset="0"/>
                <a:cs typeface="Courier New" pitchFamily="49" charset="0"/>
              </a:rPr>
              <a:t>Santísima</a:t>
            </a:r>
            <a:r>
              <a:rPr lang="en-US" sz="4400" dirty="0">
                <a:latin typeface="Courier New" pitchFamily="49" charset="0"/>
                <a:cs typeface="Courier New" pitchFamily="49" charset="0"/>
              </a:rPr>
              <a:t> Trinidad Ruiz Picasso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F8077FC-37C8-444F-B08C-64ADFC9D7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970B8DD-C527-4B46-BACE-9023ADE018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fontAlgn="auto">
              <a:buFontTx/>
              <a:buNone/>
              <a:defRPr/>
            </a:pPr>
            <a:endParaRPr lang="sl-SI"/>
          </a:p>
        </p:txBody>
      </p:sp>
      <p:pic>
        <p:nvPicPr>
          <p:cNvPr id="16389" name="Picture 5" descr="ANd9GcT8TKNSXbtMkgn8j47dKqskwq-PBRGmt9ZcaJngIsfnFcbNaPEW">
            <a:hlinkClick r:id="rId2"/>
            <a:extLst>
              <a:ext uri="{FF2B5EF4-FFF2-40B4-BE49-F238E27FC236}">
                <a16:creationId xmlns:a16="http://schemas.microsoft.com/office/drawing/2014/main" id="{05A3F974-D587-4831-AB0F-3F703B0C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21907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ANd9GcSSUYU0dKjrnu9nJpJzz8q7Zn3HQ8sQ7z5mVEb4PHI9FWWDmDhutg">
            <a:hlinkClick r:id="rId4"/>
            <a:extLst>
              <a:ext uri="{FF2B5EF4-FFF2-40B4-BE49-F238E27FC236}">
                <a16:creationId xmlns:a16="http://schemas.microsoft.com/office/drawing/2014/main" id="{07959D32-7002-44D7-90EF-A01C504D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2257425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ANd9GcRigY5n5slNe0qAVmNy5w6Ya7iavuai5_szTKHtz9FNw0-zwVaX_A">
            <a:hlinkClick r:id="rId6"/>
            <a:extLst>
              <a:ext uri="{FF2B5EF4-FFF2-40B4-BE49-F238E27FC236}">
                <a16:creationId xmlns:a16="http://schemas.microsoft.com/office/drawing/2014/main" id="{4AF870B7-0151-4EF2-9799-E9297700E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ANd9GcRVgJdiJGYmB795dACg7HemrCWL1VFDaOC8AsyOOWzj00mAn5uOnw">
            <a:hlinkClick r:id="rId8"/>
            <a:extLst>
              <a:ext uri="{FF2B5EF4-FFF2-40B4-BE49-F238E27FC236}">
                <a16:creationId xmlns:a16="http://schemas.microsoft.com/office/drawing/2014/main" id="{07D1C969-2F35-478E-9175-96DF675E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ANd9GcS12fRjSN9enrhpQfmeZ3FmOhgT1d8UCM1rcRNWuRc4lJIMt977VQ">
            <a:hlinkClick r:id="rId10"/>
            <a:extLst>
              <a:ext uri="{FF2B5EF4-FFF2-40B4-BE49-F238E27FC236}">
                <a16:creationId xmlns:a16="http://schemas.microsoft.com/office/drawing/2014/main" id="{F138ADF7-745E-4B23-9CCD-6848A57D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066925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ANd9GcQQqGEfQ9AnCu98MT-0-pRStVjJ3siQadJtm9JDP5-ObAaLihKysg">
            <a:hlinkClick r:id="rId12"/>
            <a:extLst>
              <a:ext uri="{FF2B5EF4-FFF2-40B4-BE49-F238E27FC236}">
                <a16:creationId xmlns:a16="http://schemas.microsoft.com/office/drawing/2014/main" id="{206DF275-DFC6-4BE1-AE62-F5606369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D5A1375-DF88-4E92-9018-15E39686F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astellar" pitchFamily="18" charset="0"/>
              </a:rPr>
              <a:t>Življenjepis: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95FAA3D-C3BB-4009-8D18-A3953D07E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60000"/>
              </a:lnSpc>
            </a:pPr>
            <a:endParaRPr lang="sl-SI" altLang="sl-SI" sz="2200">
              <a:effectLst>
                <a:outerShdw blurRad="38100" dist="38100" dir="2700000" algn="tl">
                  <a:srgbClr val="318FC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60000"/>
              </a:lnSpc>
            </a:pPr>
            <a:r>
              <a:rPr lang="sl-SI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Pablo Picasso, najslavnejši in najbolj vsestranski umetnik 20 stoletja</a:t>
            </a:r>
          </a:p>
          <a:p>
            <a:pPr>
              <a:lnSpc>
                <a:spcPct val="60000"/>
              </a:lnSpc>
            </a:pPr>
            <a:r>
              <a:rPr lang="sl-SI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Rodil 25. oktobra 1881 v Málagi na jugu Španije. </a:t>
            </a:r>
          </a:p>
          <a:p>
            <a:pPr>
              <a:lnSpc>
                <a:spcPct val="60000"/>
              </a:lnSpc>
            </a:pPr>
            <a:r>
              <a:rPr lang="sl-SI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Picassov oče je bil učitelj risanja, zato je kmalu spoznal očitno sinovo nadarjenost in pri petnajstih letih je imel Pablo že svoje risbe. </a:t>
            </a:r>
          </a:p>
          <a:p>
            <a:pPr>
              <a:lnSpc>
                <a:spcPct val="60000"/>
              </a:lnSpc>
            </a:pPr>
            <a:r>
              <a:rPr lang="sl-SI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Imel je več slikarskih obdobji.</a:t>
            </a:r>
          </a:p>
          <a:p>
            <a:pPr>
              <a:lnSpc>
                <a:spcPct val="60000"/>
              </a:lnSpc>
            </a:pPr>
            <a:r>
              <a:rPr lang="sl-SI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Prvič se je poročil z Olgo Kohlovo drugič pa s Jacqueline Roque  </a:t>
            </a:r>
          </a:p>
          <a:p>
            <a:pPr>
              <a:lnSpc>
                <a:spcPct val="60000"/>
              </a:lnSpc>
            </a:pPr>
            <a:r>
              <a:rPr lang="sl-SI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Umrl je </a:t>
            </a:r>
            <a:r>
              <a:rPr lang="en-US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8. april 1973 </a:t>
            </a:r>
            <a:r>
              <a:rPr lang="sl-SI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 </a:t>
            </a:r>
            <a:r>
              <a:rPr lang="en-US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Mougins</a:t>
            </a:r>
            <a:r>
              <a:rPr lang="sl-SI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Francija</a:t>
            </a:r>
            <a:r>
              <a:rPr lang="sl-SI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sl-SI" sz="2200">
                <a:effectLst>
                  <a:outerShdw blurRad="38100" dist="38100" dir="2700000" algn="tl">
                    <a:srgbClr val="318FC5"/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sl-SI" altLang="sl-SI" sz="2200">
              <a:effectLst>
                <a:outerShdw blurRad="38100" dist="38100" dir="2700000" algn="tl">
                  <a:srgbClr val="318FC5"/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BC00225-C87F-4410-83CA-DB0F9711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8575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1A04B07-A1D8-4791-BA51-4A196BF45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astellar" pitchFamily="18" charset="0"/>
              </a:rPr>
              <a:t>Guvernica: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641B757-2003-4CDA-A5B3-CBB9502F05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>
            <a:normAutofit fontScale="70000" lnSpcReduction="20000"/>
          </a:bodyPr>
          <a:lstStyle/>
          <a:p>
            <a:pPr marL="365760" indent="-365760" fontAlgn="auto"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Guernica je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bila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naslikana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kot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odgovor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uničenje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baskovskega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mesta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Guernica,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zbombardirala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nacističnaletala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365760" indent="-365760" fontAlgn="auto"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 tem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ogromnem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platnu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je Picasso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zajel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trpljenje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grozo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žalost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vojne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bolečine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in žrtve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aslikana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je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povsem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v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črni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beli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odtenkih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barve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  <a:p>
            <a:pPr marL="365760" indent="-365760" fontAlgn="auto"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To 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je postala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najbolj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znan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izraz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španskega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trpljenja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med špansko državljansko vojno</a:t>
            </a:r>
          </a:p>
          <a:p>
            <a:pPr marL="365760" indent="-365760" fontAlgn="auto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 descr="Z">
            <a:hlinkClick r:id="rId2"/>
            <a:extLst>
              <a:ext uri="{FF2B5EF4-FFF2-40B4-BE49-F238E27FC236}">
                <a16:creationId xmlns:a16="http://schemas.microsoft.com/office/drawing/2014/main" id="{FEA9CDDC-73FD-4AC1-AF59-E76B9FD7E4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89560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8443" name="AutoShape 11" descr="9k=">
            <a:hlinkClick r:id="rId3"/>
            <a:extLst>
              <a:ext uri="{FF2B5EF4-FFF2-40B4-BE49-F238E27FC236}">
                <a16:creationId xmlns:a16="http://schemas.microsoft.com/office/drawing/2014/main" id="{83E6EA9D-A688-4F7D-B0D7-CECC364EDB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65888" y="1139825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18445" name="Picture 13">
            <a:extLst>
              <a:ext uri="{FF2B5EF4-FFF2-40B4-BE49-F238E27FC236}">
                <a16:creationId xmlns:a16="http://schemas.microsoft.com/office/drawing/2014/main" id="{98CBE691-F162-44CA-8E5B-2D6056F70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4384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>
            <a:extLst>
              <a:ext uri="{FF2B5EF4-FFF2-40B4-BE49-F238E27FC236}">
                <a16:creationId xmlns:a16="http://schemas.microsoft.com/office/drawing/2014/main" id="{BAF4A5B0-4F56-47AC-818F-1F0FBB9F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4000"/>
            <a:ext cx="2286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15">
            <a:extLst>
              <a:ext uri="{FF2B5EF4-FFF2-40B4-BE49-F238E27FC236}">
                <a16:creationId xmlns:a16="http://schemas.microsoft.com/office/drawing/2014/main" id="{C40D3563-C169-4EF6-8378-12141E5F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8913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3" name="Picture 21">
            <a:extLst>
              <a:ext uri="{FF2B5EF4-FFF2-40B4-BE49-F238E27FC236}">
                <a16:creationId xmlns:a16="http://schemas.microsoft.com/office/drawing/2014/main" id="{99DDEFBE-FF28-452F-BE74-32921E5E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0866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8811C95-321D-4680-B720-6A1EFE7B8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1057275" y="3265488"/>
            <a:ext cx="5064125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astellar" pitchFamily="18" charset="0"/>
              </a:rPr>
              <a:t>Slikarska obdobja: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DFD74AE-AB0D-4EAC-BDBF-EE63783BF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/>
          <a:lstStyle/>
          <a:p>
            <a:pPr marL="365760" indent="-365760" fontAlgn="auto">
              <a:defRPr/>
            </a:pPr>
            <a:r>
              <a:rPr lang="sl-SI" b="1" dirty="0">
                <a:latin typeface="Courier New" pitchFamily="49" charset="0"/>
                <a:cs typeface="Courier New" pitchFamily="49" charset="0"/>
              </a:rPr>
              <a:t>MODRO OBDOBJE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(1901-1904)</a:t>
            </a:r>
            <a:endParaRPr lang="sl-SI" b="1" dirty="0">
              <a:latin typeface="Courier New" pitchFamily="49" charset="0"/>
              <a:cs typeface="Courier New" pitchFamily="49" charset="0"/>
            </a:endParaRPr>
          </a:p>
          <a:p>
            <a:pPr marL="365760" indent="-365760" fontAlgn="auto">
              <a:defRPr/>
            </a:pPr>
            <a:r>
              <a:rPr lang="sl-SI" b="1" dirty="0">
                <a:latin typeface="Courier New" pitchFamily="49" charset="0"/>
                <a:cs typeface="Courier New" pitchFamily="49" charset="0"/>
              </a:rPr>
              <a:t>ROŽNATO OBDOBJE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(1905-1907)</a:t>
            </a:r>
          </a:p>
          <a:p>
            <a:pPr marL="365760" indent="-365760" fontAlgn="auto">
              <a:defRPr/>
            </a:pPr>
            <a:r>
              <a:rPr lang="sl-SI" b="1" dirty="0">
                <a:latin typeface="Courier New" pitchFamily="49" charset="0"/>
                <a:cs typeface="Courier New" pitchFamily="49" charset="0"/>
              </a:rPr>
              <a:t>AFRIŠKO OBDOBJE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(1908-1909)</a:t>
            </a:r>
            <a:endParaRPr lang="sl-SI" b="1" dirty="0">
              <a:latin typeface="Courier New" pitchFamily="49" charset="0"/>
              <a:cs typeface="Courier New" pitchFamily="49" charset="0"/>
            </a:endParaRPr>
          </a:p>
          <a:p>
            <a:pPr marL="365760" indent="-365760" fontAlgn="auto">
              <a:defRPr/>
            </a:pPr>
            <a:r>
              <a:rPr lang="sl-SI" b="1" dirty="0">
                <a:latin typeface="Courier New" pitchFamily="49" charset="0"/>
                <a:cs typeface="Courier New" pitchFamily="49" charset="0"/>
              </a:rPr>
              <a:t>ANALITIČNI KUBIZEM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(1909-1912) </a:t>
            </a:r>
            <a:endParaRPr lang="sl-SI" b="1" dirty="0">
              <a:latin typeface="Courier New" pitchFamily="49" charset="0"/>
              <a:cs typeface="Courier New" pitchFamily="49" charset="0"/>
            </a:endParaRPr>
          </a:p>
          <a:p>
            <a:pPr marL="365760" indent="-365760" fontAlgn="auto">
              <a:defRPr/>
            </a:pPr>
            <a:r>
              <a:rPr lang="sl-SI" b="1" dirty="0">
                <a:latin typeface="Courier New" pitchFamily="49" charset="0"/>
                <a:cs typeface="Courier New" pitchFamily="49" charset="0"/>
              </a:rPr>
              <a:t>SINTETIČNI KUBIZEM</a:t>
            </a:r>
            <a:r>
              <a:rPr lang="sl-SI" dirty="0">
                <a:latin typeface="Courier New" pitchFamily="49" charset="0"/>
                <a:cs typeface="Courier New" pitchFamily="49" charset="0"/>
              </a:rPr>
              <a:t> (1912-1919)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B932E83-D342-4A7C-B34B-091BC7EE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1004888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C94EADA3-E069-4360-8361-FEB83653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0"/>
          <a:stretch>
            <a:fillRect/>
          </a:stretch>
        </p:blipFill>
        <p:spPr bwMode="auto">
          <a:xfrm>
            <a:off x="8001000" y="195263"/>
            <a:ext cx="106521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FD3BA7B-D592-4140-9EFD-D22DFF24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"/>
          <a:stretch>
            <a:fillRect/>
          </a:stretch>
        </p:blipFill>
        <p:spPr bwMode="auto">
          <a:xfrm>
            <a:off x="7789863" y="5181600"/>
            <a:ext cx="12763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43107A47-B03E-4E72-A552-068F18E0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68" y="182562"/>
            <a:ext cx="1135063" cy="158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C7044908-2F99-4797-84D4-ECFCE518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06583"/>
            <a:ext cx="1488291" cy="1132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1FA49CA-B786-4893-A0D8-3B337E992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7100000">
            <a:off x="-634206" y="2921794"/>
            <a:ext cx="5065712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Castellar" pitchFamily="18" charset="0"/>
              </a:rPr>
              <a:t>MODRO OBDOBJE</a:t>
            </a:r>
            <a:endParaRPr lang="en-US" dirty="0">
              <a:latin typeface="Castellar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A04C4AD-CF00-45BA-B6F9-6DF5E3066B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rot="900000">
            <a:off x="3479800" y="960438"/>
            <a:ext cx="4657725" cy="5076825"/>
          </a:xfrm>
        </p:spPr>
        <p:txBody>
          <a:bodyPr>
            <a:normAutofit fontScale="92500" lnSpcReduction="20000"/>
          </a:bodyPr>
          <a:lstStyle/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Je trajalo od 1901 do 1904.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Na vseh platnih, ki jih je Picasso poslikal prevladuje modra barva. 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Nastale bi naj pod vplivom potovanja v Španijo in prijateljeve smrti. </a:t>
            </a:r>
          </a:p>
          <a:p>
            <a:pPr marL="365760" indent="-365760" fontAlgn="auto">
              <a:defRPr/>
            </a:pPr>
            <a:r>
              <a:rPr lang="sl-SI" dirty="0">
                <a:latin typeface="Courier New" pitchFamily="49" charset="0"/>
                <a:cs typeface="Courier New" pitchFamily="49" charset="0"/>
              </a:rPr>
              <a:t>Na teh slikah so pogosto uporabljeni akrobati, berači, umetniki…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BBE94004-2959-4B88-915F-C04CB229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9FDBFC8C-8AAF-4CC9-8D9A-9C2EC331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6D1A9618-0094-431F-8188-AE5E7560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28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59FD59E5-5EAD-4DB8-8237-6A96B1B5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1905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CA746A58-D67C-4000-8F26-4D1CC86D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2DCD9844-F3F1-4FA3-9D47-9DE977D9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0</TotalTime>
  <Words>432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Castellar</vt:lpstr>
      <vt:lpstr>Courier New</vt:lpstr>
      <vt:lpstr>Impact</vt:lpstr>
      <vt:lpstr>Rockwell</vt:lpstr>
      <vt:lpstr>Times New Roman</vt:lpstr>
      <vt:lpstr>Wingdings</vt:lpstr>
      <vt:lpstr>Kilter</vt:lpstr>
      <vt:lpstr>PowerPoint Presentation</vt:lpstr>
      <vt:lpstr>Picassovo polno ime:</vt:lpstr>
      <vt:lpstr>PowerPoint Presentation</vt:lpstr>
      <vt:lpstr>Življenjepis:</vt:lpstr>
      <vt:lpstr>Guvernica:</vt:lpstr>
      <vt:lpstr>PowerPoint Presentation</vt:lpstr>
      <vt:lpstr>Slikarska obdobja:</vt:lpstr>
      <vt:lpstr>MODRO OBDOBJE</vt:lpstr>
      <vt:lpstr>PowerPoint Presentation</vt:lpstr>
      <vt:lpstr>ROŽNATO OBDOBJE</vt:lpstr>
      <vt:lpstr>PowerPoint Presentation</vt:lpstr>
      <vt:lpstr>AFRIŠKO OBDOBJE</vt:lpstr>
      <vt:lpstr>PowerPoint Presentation</vt:lpstr>
      <vt:lpstr>ANALITIČNI KUBIZEM</vt:lpstr>
      <vt:lpstr>PowerPoint Presentation</vt:lpstr>
      <vt:lpstr>SINTETIČNI KUBIZEM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2019-06-03T09:12:53Z</dcterms:created>
  <dcterms:modified xsi:type="dcterms:W3CDTF">2019-06-03T09:12:53Z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