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  <p:sldId id="274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4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0FA555CE-DC42-41A6-A9E6-189F4B84EC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80B28210-9B81-42F8-AB27-6916D03495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3CCCD9-4138-4CC3-81AA-F33C9E6B068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6D290991-3BE1-4DEE-B538-EE26675C92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616BB265-A430-4091-BD71-8A9752EEE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F02C6887-73AA-425A-BD1B-D03FCB2969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DF3038F7-DF5C-47D8-9BCF-9AD2BA31A4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359232-BC6E-4F10-8707-B67262DEDD0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>
            <a:extLst>
              <a:ext uri="{FF2B5EF4-FFF2-40B4-BE49-F238E27FC236}">
                <a16:creationId xmlns:a16="http://schemas.microsoft.com/office/drawing/2014/main" id="{36156B88-76CB-4D42-9611-2A38EA764C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grada opomb 2">
            <a:extLst>
              <a:ext uri="{FF2B5EF4-FFF2-40B4-BE49-F238E27FC236}">
                <a16:creationId xmlns:a16="http://schemas.microsoft.com/office/drawing/2014/main" id="{1E7E7272-41FD-4B27-9F47-695051B9E4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Ograda številke diapozitiva 3">
            <a:extLst>
              <a:ext uri="{FF2B5EF4-FFF2-40B4-BE49-F238E27FC236}">
                <a16:creationId xmlns:a16="http://schemas.microsoft.com/office/drawing/2014/main" id="{4E1EC5BF-1CD4-42BA-B15C-CF8CFC8F9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C42BA4-DBAB-40F4-9EB4-F0D783019F9C}" type="slidenum">
              <a:rPr lang="sl-SI" altLang="sl-SI"/>
              <a:pPr/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stranske slike 1">
            <a:extLst>
              <a:ext uri="{FF2B5EF4-FFF2-40B4-BE49-F238E27FC236}">
                <a16:creationId xmlns:a16="http://schemas.microsoft.com/office/drawing/2014/main" id="{DCD649E5-0CDF-41A7-88DF-48CA61E414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Ograda opomb 2">
            <a:extLst>
              <a:ext uri="{FF2B5EF4-FFF2-40B4-BE49-F238E27FC236}">
                <a16:creationId xmlns:a16="http://schemas.microsoft.com/office/drawing/2014/main" id="{7BFB7C34-3F0B-4335-9BA3-46F576F9AE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3556" name="Ograda številke diapozitiva 3">
            <a:extLst>
              <a:ext uri="{FF2B5EF4-FFF2-40B4-BE49-F238E27FC236}">
                <a16:creationId xmlns:a16="http://schemas.microsoft.com/office/drawing/2014/main" id="{4AF489FB-D5D6-4A49-BFD0-A8B23B7F8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203CAB-151A-4E78-825F-76ECE4D06584}" type="slidenum">
              <a:rPr lang="sl-SI" altLang="sl-SI"/>
              <a:pPr/>
              <a:t>2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stranske slike 1">
            <a:extLst>
              <a:ext uri="{FF2B5EF4-FFF2-40B4-BE49-F238E27FC236}">
                <a16:creationId xmlns:a16="http://schemas.microsoft.com/office/drawing/2014/main" id="{F0926D20-6D52-467F-AB79-369A23EBD4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Ograda opomb 2">
            <a:extLst>
              <a:ext uri="{FF2B5EF4-FFF2-40B4-BE49-F238E27FC236}">
                <a16:creationId xmlns:a16="http://schemas.microsoft.com/office/drawing/2014/main" id="{042318C6-4284-436F-AA64-2B1DA4DB72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4580" name="Ograda številke diapozitiva 3">
            <a:extLst>
              <a:ext uri="{FF2B5EF4-FFF2-40B4-BE49-F238E27FC236}">
                <a16:creationId xmlns:a16="http://schemas.microsoft.com/office/drawing/2014/main" id="{F55AD978-E3F6-4109-8389-07C2C2F79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0AAE02-CD1C-4A1A-B71D-4B6B4F341367}" type="slidenum">
              <a:rPr lang="sl-SI" altLang="sl-SI"/>
              <a:pPr/>
              <a:t>9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9B9FD6A-769B-42E6-BA9C-73E876A9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3CF48-EEBC-44A2-B0FD-5EF478D6A96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77224E7-D363-42D7-90AA-01BB10F63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460133B-9D52-4A0A-92A1-1942AB6C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350B1-4033-4259-9152-561EA3B60C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993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9B6FEEF-6C49-4364-A731-4A910F72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07DB-1EBB-467B-A49D-054F714D146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64843F8-E169-4693-8251-50FB0610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472B57A-38B0-423E-AE5F-2F50694D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69DC5-5745-452E-BEBD-83792DBF16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2911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6959049-C7D9-4A13-B449-85BAF4D5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6907C-5753-4276-8575-81927E5D59D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7AECD3C-39E5-400D-BD45-47E94DAF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3CE9123-E85F-4F4B-A186-6FFFF5C8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BB19B-582C-40CB-BC15-CA6FC9502C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826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3F88919-3515-4897-9ACA-9A95143B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3BE8-00C7-4CE2-93C0-62CEED5A983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CCDC12F-F748-4F1A-A48D-317101D7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089BEF1-0376-4F0B-9A78-B6A85E9D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D8465-4C92-4201-B3A5-49F7C695E5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31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31BE731-4E89-47D4-9BF6-46998037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9E14-FC4D-4106-B062-E059B8056F5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D20F403-DADB-4549-BF22-2E90672C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2F0457D-D7C6-425D-9C58-A999B541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2317D-989D-435B-8195-E39A62E968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9071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C2CB93B-A2EB-4289-A9C8-9B4B7BB8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5542-C5B1-4F59-84A9-07A025DB630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1DD7CC4-608D-41D7-BEC1-43962D48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F566FED-B9BA-4924-B635-9CE31461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8AD88-173D-4CCC-9DE8-EFD0A64C5B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865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BED26598-9C8D-465D-9535-A6C5FD827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75142-800D-46FD-926F-3C3CDAD1D79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30D55938-A173-4BF6-BED9-6F6AD84A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DF129295-5617-47E2-A4DF-67FA05A0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8541F-9A8D-4F35-82B8-1EBCEADF4C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7260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BE64A4EE-D033-47F6-BD36-344B6708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6C999-15B2-4B21-A82A-935709E58FF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CE77A11E-FE52-4BA5-B896-235F6502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1E59D1F1-0A49-4061-BF2D-6FEBA56F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C08A9-1B4D-47A3-B10A-B74E71916B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933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95214773-893E-4B6E-815B-F6ED6195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4136C-4681-41E1-87FF-FF08567E4DA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866F6469-99EE-4CB8-A170-3A9DCE34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4851C432-F8AD-423E-A658-7B8D4402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46421-6B6A-42B1-8618-B13D0BF5FE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863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003FE4D-06BC-401A-8C79-B6D1546B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BAAF3-1488-4830-8E4A-2FA898632CC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165EECC-AB9B-4837-94E8-6DB542A1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8F40FBE-2EBC-43E2-8E6A-BE805B86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67595-03DB-40EE-B30F-3C87C62C45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796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1BDC7E8-22B9-438E-B7AD-EF3A0287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2866E-F1CA-40C2-818F-A9EF912FDDD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9CCB507-80C8-4630-8C4B-076C71F4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B9AED7E-A8F2-4E98-8224-A98FFB6D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971A1-B74D-4556-B294-4B94D159E4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097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3478202B-C177-483B-AAD4-D06C6A138D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C1128A44-7C4D-46C6-A1DF-BA218ECB37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1B47750-5878-49F2-BC34-6D6C93D5E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390D9-413C-436C-9AC9-8DC3F3A72B6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811F756-C75E-44C0-A5EA-06A1C2DE5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45FCDC8-2382-41D4-B6C8-B02FFB86D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07FD369-16A4-4540-99B7-9B3F4FE547A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sa.si/aktualno/pablo-picasso-umetnik-ki-je-v-svoji-slavi-in-bogastvu-lahko-tudi-uzival/" TargetMode="External"/><Relationship Id="rId2" Type="http://schemas.openxmlformats.org/officeDocument/2006/relationships/hyperlink" Target="http://www.zurnal24.si/zaradi-pabla-picassa-v-smrt-clanek-15626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24ur.com/ekskluziv/zanimivosti/foto-naslikal-skoraj-toliko-slik-kot-zamenjal-zensk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pablopicasso.org/images/paintings/the-weeping-woman.jpg">
            <a:extLst>
              <a:ext uri="{FF2B5EF4-FFF2-40B4-BE49-F238E27FC236}">
                <a16:creationId xmlns:a16="http://schemas.microsoft.com/office/drawing/2014/main" id="{DE421BAD-D1D6-4794-8AD1-722543596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9248"/>
            <a:ext cx="2321871" cy="283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CA88B87F-2D6A-4657-8EAF-71B4942BE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838" y="6091238"/>
            <a:ext cx="4856162" cy="76676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sl-SI" sz="1600"/>
              <a:t> </a:t>
            </a:r>
            <a:endParaRPr lang="sl-SI" sz="1600" dirty="0"/>
          </a:p>
        </p:txBody>
      </p:sp>
      <p:pic>
        <p:nvPicPr>
          <p:cNvPr id="7170" name="Picture 2" descr="http://www.biography.com/imported/images/Biography/Images/Profiles/P/Pablo-Picasso-9440021-1-402.jpg">
            <a:extLst>
              <a:ext uri="{FF2B5EF4-FFF2-40B4-BE49-F238E27FC236}">
                <a16:creationId xmlns:a16="http://schemas.microsoft.com/office/drawing/2014/main" id="{1C06C01D-3070-4F71-B991-CF4106BB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4623"/>
            <a:ext cx="2952328" cy="2952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Naslov 1">
            <a:extLst>
              <a:ext uri="{FF2B5EF4-FFF2-40B4-BE49-F238E27FC236}">
                <a16:creationId xmlns:a16="http://schemas.microsoft.com/office/drawing/2014/main" id="{F70B8480-B150-43A6-B94E-854D98F11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6875" y="2535238"/>
            <a:ext cx="9937750" cy="1470025"/>
          </a:xfrm>
        </p:spPr>
        <p:txBody>
          <a:bodyPr/>
          <a:lstStyle/>
          <a:p>
            <a:r>
              <a:rPr lang="sl-SI" altLang="sl-SI" sz="9600"/>
              <a:t>Pablo Ruiz Picasso</a:t>
            </a:r>
          </a:p>
        </p:txBody>
      </p:sp>
      <p:pic>
        <p:nvPicPr>
          <p:cNvPr id="7174" name="Picture 6" descr="http://2.bp.blogspot.com/-GT-giB-5fos/UYNL_2WNHDI/AAAAAAAAB1I/y-tvmLnf3YU/s400/La+Muse+by+Pablo+Picasso+OSA283.jpg">
            <a:extLst>
              <a:ext uri="{FF2B5EF4-FFF2-40B4-BE49-F238E27FC236}">
                <a16:creationId xmlns:a16="http://schemas.microsoft.com/office/drawing/2014/main" id="{A2558B5C-9CE3-49DD-9217-522EFED8F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3641550"/>
            <a:ext cx="3810000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8" descr="http://www.gifs.net/Animation11/Everything_Else/Paint_and_Brushes/Pallete.gif">
            <a:extLst>
              <a:ext uri="{FF2B5EF4-FFF2-40B4-BE49-F238E27FC236}">
                <a16:creationId xmlns:a16="http://schemas.microsoft.com/office/drawing/2014/main" id="{A8B28275-0F50-485A-B3E8-472D11186A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0"/>
            <a:ext cx="1095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http://cjmagowan.com/blog/wp-content/uploads/2013/09/spain.jpg">
            <a:extLst>
              <a:ext uri="{FF2B5EF4-FFF2-40B4-BE49-F238E27FC236}">
                <a16:creationId xmlns:a16="http://schemas.microsoft.com/office/drawing/2014/main" id="{D4C7209D-88AB-407D-9FF2-2FA79B46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077072"/>
            <a:ext cx="3240360" cy="202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BB118301-43D1-4A8F-A8D9-0AD897C2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Olga Hohlova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ECB70615-61A9-489E-B593-D4D6C87F9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313"/>
            <a:ext cx="6732588" cy="1873250"/>
          </a:xfrm>
        </p:spPr>
        <p:txBody>
          <a:bodyPr/>
          <a:lstStyle/>
          <a:p>
            <a:r>
              <a:rPr lang="sl-SI" altLang="sl-SI"/>
              <a:t> Ni delila njegove strasti do umetnosti, </a:t>
            </a:r>
          </a:p>
          <a:p>
            <a:r>
              <a:rPr lang="sl-SI" altLang="sl-SI"/>
              <a:t>pri 47 letih prevaral s 17-letnico. </a:t>
            </a:r>
          </a:p>
        </p:txBody>
      </p:sp>
      <p:pic>
        <p:nvPicPr>
          <p:cNvPr id="11268" name="Picture 8" descr="Фотография Ольга Хохлова (photo Olga Hohlova)">
            <a:extLst>
              <a:ext uri="{FF2B5EF4-FFF2-40B4-BE49-F238E27FC236}">
                <a16:creationId xmlns:a16="http://schemas.microsoft.com/office/drawing/2014/main" id="{858E3C54-504C-4B20-9E75-A47AC6113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3625"/>
          <a:stretch>
            <a:fillRect/>
          </a:stretch>
        </p:blipFill>
        <p:spPr bwMode="auto">
          <a:xfrm>
            <a:off x="323850" y="3357563"/>
            <a:ext cx="2265363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 descr="Pablo Picasso. Portrait d`Olga. 1919 year">
            <a:extLst>
              <a:ext uri="{FF2B5EF4-FFF2-40B4-BE49-F238E27FC236}">
                <a16:creationId xmlns:a16="http://schemas.microsoft.com/office/drawing/2014/main" id="{7715C772-E684-4439-8339-D7DAFDA45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1438"/>
            <a:ext cx="31337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Pablo Picasso. Portrait d`Olga1. 1919 year">
            <a:extLst>
              <a:ext uri="{FF2B5EF4-FFF2-40B4-BE49-F238E27FC236}">
                <a16:creationId xmlns:a16="http://schemas.microsoft.com/office/drawing/2014/main" id="{DDC86DD9-CD3D-4365-BE39-CD81C898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84538"/>
            <a:ext cx="26638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ttp://www.mapsofworld.com/images/world-countries-flags/ukraine-flag.gif">
            <a:extLst>
              <a:ext uri="{FF2B5EF4-FFF2-40B4-BE49-F238E27FC236}">
                <a16:creationId xmlns:a16="http://schemas.microsoft.com/office/drawing/2014/main" id="{5852AC7B-C691-4906-BD3C-250B4302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6632"/>
            <a:ext cx="190753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54B0AEE1-6689-44D0-908C-DA2ADF08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7C0242E9-9AF2-45AF-BFC3-36E9CA659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-3771900"/>
            <a:ext cx="8229600" cy="4525963"/>
          </a:xfrm>
        </p:spPr>
        <p:txBody>
          <a:bodyPr/>
          <a:lstStyle/>
          <a:p>
            <a:r>
              <a:rPr lang="sl-SI" altLang="sl-SI"/>
              <a:t>sliki, ki govorita o njunem zakonu, nosita naslov </a:t>
            </a:r>
            <a:r>
              <a:rPr lang="sl-SI" altLang="sl-SI" i="1"/>
              <a:t>Three Dancers</a:t>
            </a:r>
            <a:r>
              <a:rPr lang="sl-SI" altLang="sl-SI"/>
              <a:t> in </a:t>
            </a:r>
            <a:r>
              <a:rPr lang="sl-SI" altLang="sl-SI" i="1"/>
              <a:t>Woman's Head with Self-Portrait</a:t>
            </a:r>
            <a:r>
              <a:rPr lang="sl-SI" altLang="sl-SI"/>
              <a:t>.</a:t>
            </a:r>
          </a:p>
          <a:p>
            <a:endParaRPr lang="sl-SI" altLang="sl-SI"/>
          </a:p>
        </p:txBody>
      </p:sp>
      <p:pic>
        <p:nvPicPr>
          <p:cNvPr id="12292" name="Picture 2" descr="http://www.tate.org.uk/art/images/work/T/T00/T00729_10.jpg">
            <a:extLst>
              <a:ext uri="{FF2B5EF4-FFF2-40B4-BE49-F238E27FC236}">
                <a16:creationId xmlns:a16="http://schemas.microsoft.com/office/drawing/2014/main" id="{184EF8C9-B69C-412C-8826-17D9DADA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57663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www.book530.com/paintingpic/0920a2/head-of-a-woman-with-self.jpg">
            <a:extLst>
              <a:ext uri="{FF2B5EF4-FFF2-40B4-BE49-F238E27FC236}">
                <a16:creationId xmlns:a16="http://schemas.microsoft.com/office/drawing/2014/main" id="{32B943E0-1C9B-4740-AF21-E3687E91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0"/>
            <a:ext cx="497205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PoljeZBesedilom 5">
            <a:extLst>
              <a:ext uri="{FF2B5EF4-FFF2-40B4-BE49-F238E27FC236}">
                <a16:creationId xmlns:a16="http://schemas.microsoft.com/office/drawing/2014/main" id="{1871A71C-B678-4F50-AA02-B3235C5D1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237288"/>
            <a:ext cx="3995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/>
              <a:t>Tri plesalke 1925</a:t>
            </a:r>
          </a:p>
        </p:txBody>
      </p:sp>
      <p:sp>
        <p:nvSpPr>
          <p:cNvPr id="12295" name="PoljeZBesedilom 6">
            <a:extLst>
              <a:ext uri="{FF2B5EF4-FFF2-40B4-BE49-F238E27FC236}">
                <a16:creationId xmlns:a16="http://schemas.microsoft.com/office/drawing/2014/main" id="{73758A35-E8F6-4CC5-97B0-A2B203B19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6092825"/>
            <a:ext cx="46085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/>
              <a:t>“Woman’s Head with Self-Portrait” 1929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0C76A970-8A1C-44F8-BDAF-3400FED2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Marie-Therese Walter</a:t>
            </a:r>
            <a:endParaRPr lang="sl-SI" altLang="sl-SI"/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2712E756-872E-485D-837A-9BBA68558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63625"/>
            <a:ext cx="8229600" cy="4525963"/>
          </a:xfrm>
        </p:spPr>
        <p:txBody>
          <a:bodyPr/>
          <a:lstStyle/>
          <a:p>
            <a:r>
              <a:rPr lang="sl-SI" altLang="sl-SI"/>
              <a:t>Sedemnajstletna </a:t>
            </a:r>
            <a:r>
              <a:rPr lang="sl-SI" altLang="sl-SI" b="1"/>
              <a:t>Marie-Therese Walter</a:t>
            </a:r>
            <a:r>
              <a:rPr lang="sl-SI" altLang="sl-SI"/>
              <a:t> naj bi bila slikarjeva največja muza. Posvetil ji je delo </a:t>
            </a:r>
            <a:r>
              <a:rPr lang="sl-SI" altLang="sl-SI" i="1"/>
              <a:t>Vollard Suite</a:t>
            </a:r>
            <a:r>
              <a:rPr lang="sl-SI" altLang="sl-SI"/>
              <a:t>. Štiri leta po njegovi smrti se je Marie obesila v svoji garaži.</a:t>
            </a:r>
          </a:p>
          <a:p>
            <a:endParaRPr lang="sl-SI" altLang="sl-SI"/>
          </a:p>
        </p:txBody>
      </p:sp>
      <p:sp>
        <p:nvSpPr>
          <p:cNvPr id="13316" name="AutoShape 2" descr="data:image/jpeg;base64,/9j/4AAQSkZJRgABAQAAAQABAAD/2wCEAAkGBhQSEBQUExQVFRQUFhgYFRgYFRgdFxgXGBwVFBwXFxgYHCYeFxkjGhYVHy8gIycpLCwsFx4xNTAqNSYrLCkBCQoKDgwOGg8PGiwkHCQsLCkpKSwsKSksKikqLCksKSwsLSwsLCksLS0pLCwsKS0sLCksKSksLCwsKSksKSwpKf/AABEIALkBEAMBIgACEQEDEQH/xAAcAAABBAMBAAAAAAAAAAAAAAAHAgQFBgABAwj/xABUEAACAAMEBQcDDwgIBQUAAAABAgADEQQSITEFBkFRYQcTInGBkaEIMlIUGCNCYnJ0gpOxs8HR0vAkNDVUlKLh4xczc5KywtPxQ1Nkg6QVFiWjw//EABsBAAIDAQEBAAAAAAAAAAAAAAIDAAEEBQYH/8QANhEAAgECAwUGBQQBBQEAAAAAAAECAxEEITEFEkFR8BNhcYGhsRQiMsHRIzOR4UIVNEOy8Qb/2gAMAwEAAhEDEQA/AB1qfyZ2rSUp5lnMoLLe419yprQNhRThQxP+t/0j6Vm+Vb7kXTydfzG0/CB9GsFgGAcrMh5z9b9pLfZvlT9yM9b9pL0rN8qfuR6MJjKxN4h5z9b9pLfZvlT9yNet+0lvs3yp+5Ho4GNExN5kPOXrf9I+lZvlT9yM9b9pLfZvlT9yDLrLyh2WxVVn52dslS6M9fdbE7TFXPKJpOdTmLAEBPRv3ySMNvRES7Bckihet+0j6Vm+VP3Iz+gDSPpWb5U/cgiWPTGnWpWVIxO1MuODjCHH/unS0r+ssMqbj/w3ZDT414Rd2S4M/wCgDSPpWb5U/cjX9AGkfSs3yp+5Bg0Vr8Jn9fZrRZ+LLeTf5y4+EWKwaRlzkDynV1O0Gv8AtFXZdzz9/QBpH0rN8qfuRo8gOkfSs3yp+5HosRoxW8yzzp/QHpHfZ/lT9yNjkA0j6Vm+VP3I9FQtYveZDyNrfqbP0bOWTaChd0Di4xYXSWXMgY1Uw3Orkzm795KXQ2ZrQgHdxi/eUP8ApGR8FX6SdENNX8kP9iP8IgKk3G1uIitUcLW4sr41Um37l5K0vZtSlQvo7zHaz6lTnW8Gl0xzZthK+jwi0y3/AClf7Nv8aQ+0MRzC13uP/seM0sRNLrvM/wARK3XeUa1amzpdLxl41pRm2fF4wzGgn6OK9IkDE5iueHuTF807Mwl7qsO26T9UQEvHm+E1x3ibBwrSau+tQ1Wk+vEhZ2rkxVJJSgBOBOyp3cI4TdDsuZXzb2Zyy3RZ7eTzT7Og3zGI63ShewGco/V9sHCq3qFCrJrMhl0axyINQTt2Cp2boUdEtQGqkHbXDxEPWWiy3U44DtIr9VI0QSQoJunEbhv7oPfZ18LTp1IXknfQZLosmnSUAmgJJ+zKFHRDAkEqG3Y1PVQdsPlS+SRQKtFFd2Pz0hcmcHUKxAYf1bE/uMfmMTfZrWEpPL+O/n66EauiWvEVXo1JNcKDsjSaMYmgIrQkZ402DDOJXmjdCZM/SbHJBkD4mFzZdCrLTosNpqcabRicxFdow/gadr2eWv48l65EONGm7evLjxx+bCFy9DuVvVULWgJJx6sMYlZ1kVWJbzK9FRmxNGAO4CsYZZmYswrkq5LTDLvzG6J2jehfwEE7NZ8r+v4Wr94ptDsCwYqCu8nHqwxrshtPshUAnI1p2Ur84iwBL64mjIBRzkVJpQ8d2+IzTWaihAWoAOYpTPic+0QUZtuxnxGFp04OcfL+ePhn1obPJ0H5DafhA+jWCvSBT5On5jafhA+jWCxFy1OWJMYDGzGqwJBM6cFUsxCqoJYk0AAxJJ2ACArrdykWnSE42bRwdZWRdah5nGv/AA5fDM7d0T/LTp9xLk2KTUvaTVwvnFAQqp8ZvBYleTfUn1FIBm4znxYUHR4VGZgkA83ZEfqLyVpZqTbR7JOONPart7Txgjoo2bIwCFBYphJW0NGkRWsGkuZs8yYq3igrTfSJYrDTSNhWahU5EEREWAXTnKraZxooEsD0Sa9sOtV9JzpcwTZhpdo15VoGvZLXANWtIY69aiTZE8lVJVzhTaTU5eEWrU7R0yaglzhjLC3BSgAAKmo2tShBhglb29mFLR1uWagZdoFRtFRWhEOaRQNKaYaxNLmLUrUBwcruRruP2Re7PPDorKcGFR1HGAaHHQQsQkCFiBIee/KI/SMj4Kv0k6IqalLGd5kr/hWJXyiP0lI+Cr9JOinHTkzmghKXbgXzDWlAM68IGpByUbGevBytbgy0FPykf2TeLpGtETzzC0x6T/43iuDWdr98iWTQr7cYEg8d0bsms5lqFCoRVj5xHnEtu4wh0ZWt1xMzoztbw+5Y9JWeZM5tEUs7OQqriSbr938I5nUe1pzYKKC003fZZdcpjU87A3a5bo56u6781aFmPIdkoykpVqBqC8OiAxwyrtMWW36/2WasoXpqFbVLmktJfoy0a+T0QakgXKD091Y0UaKUPm1NdGhHd+fUhbbqfbFltWSWF1sEKtsOxSSYrtpkGq1BrzLVqMj0K1GyCwnKPo40HqinXLmgd5TCOmseqEm2LzikLNK9GYuKsGoelTzgaDpDHryhjw6X0Mb8MkvkYGJtn9hB2BVbtwr4Ew1kKGreJAOAIyBO8bjE3b9GTZFZE2U4dUuEgKVIpQMprip2H/aIoTQZNMMNmFcN4+uE5rJmzAK6knwztzEoSvRK5Gpo1Kimz7eEd0BFWpV3BKj0VyL9ZGXbCJFnxlhyMSaKSagZhSdgJpHeXOFWL1WZeN7PLAADYFph3RGzsUlzfhpy97PK/e8mhBBmCprzqChGRdRtA9IYxosahjUscJYp+9QdZhd4XjMGCp0UpQFmOO3PPGNtMq6OalXFajMFc1w3NjFDbZa59JS61yfjpgUxcMUYUftyao2iM5twTLwYml2u1cekOFM91IxzXBKlnY4FcN+excAadcOZpQUlXiLq3C+FAc6Hb19kVcPcTvnl48Xqvvno/EbTRUFExRcWNaXzkT1DAAfZEbpWaSEqMVqK7SBSgPEY4xJXbhKumNN+z3O/8CIvSxFRTKpphTdsqaQyGpz8ZdU3/FuVnlw4dcQ4eTp+Y2n4QPo1grEQJ/J1/MbT8IH0awWIOWpxDDCCYVWEHMdcUQDsi1+qNZpr+cJJKJwuAS8PjXz2wW0eADqlp1bPpWY8wgX50wEnYS7Y17YOsi2Ky84DUAfxggIcSRU4QpGgd6T5ZrNLa5JSZPetMOitcvObPui86NtZmykdlClgCVrWldlYpoJNPQfVjVY0IxoEsZW+zI1L4BAO2GlokBVZlADAdVaCkOdK1udEY/j8dsR1nt3OHD0fHIjGDRCmayzDMRlpQEEg0zNRty2kRI8k+mi8qZZmNWkNhU1N0/NT64VpbRd6XUGlGvUG7b2LjhwiK1KAlW8ha0dCxOV4hiCTvND4cILVAvUKcbBjI2BCwjz55Q/6RkfBV+knRTlrdXPzR8wi4+UP+kpHwZfpJ0URXe6PPyHtARlFy0QitHeSJTRuj5k+asqWLzuaAeNSdgAFSdwgz6q8ndnkKL6ibNGLOwqAd0tTgo40rx2CscjmhSVm2lxiDzUuq0OQLn95R3wU7JnGaUvnSelw6NHdi5PU7+aABgMAAPmAjb/jGNuuK8Knwp8xMMNHTmaZaaklVnBU4UkyCwHC+zdpMbQ+Aq3SwUKlbwcMpwqMVbMbRhTtgSaEt1r0XSzWlecSShmVRrxWU7KuAIHmkMwBpgWHUZysN3sS1c0xe7eNfRFBTh9p3xY2lUUHdq+vqVDWbVeXbJdGUGYmMpjnX0fet4Gh2QCZMwqSAlSCaE5DE4kb49LaUuyJLTSTRBUjadwHEmg7YC7Ek1OZxPWcYViZpZo7+x8B8bOUoy3bd2vXMq/qBitcy2dRjtxr2ZcRHT1O00LVWVxRSxU9JccTh5w8YsRMZGPtWemWwYL/ADfflr63KzNkszABSqKCEvAgAbz7onGF2JbweXheHTSmPSXAgHccO+LHWEGUCa0Fd9Me/OL7XuAew3GW8p353VstPLu8uRD3uaW8cJjjoj0V/GPdCfU4ulQARneNK1qophU1xzr7aHVp0YAuFSudM2U70Jz4qc4YGzthLAre80gdEgmta7BXMZwSaZzMRSqUpbs48LLvb97vu5LIcWXpqUetFFQ21OBO3LuiL08ABLC+bQkHfW70q7a/VEk5BIlp5oqSa0vsMyeAp4cIitNzD0VNOiW8aGnfU9sMgvmOdjZLsGnwyvzzWXguf2sGrydPzG0/CB9GsFeBR5Ov5jafhA+jWCu0NlqedEkwkHGMYxzLxEQ828pWhjZdJ2hQKK7c6nvZlW8GvDsgs8jE9pmjSXJN2a6gnaoCnwqYhOXHREtpcm0CvPXubwrQpQtjuocvfRdOTrRfqfRtnlkUa7eb3zksfnp2ReolK0wd8qfJ48t2tdmX2OoLotbyH0gPRyyiZ5MNKWy0SyrGQiogEtirNMZvdDnBhTGvEQTJ0sOpVsQYb2LR0qSKS0RK53VAr10ziB7md0d7HIZVAZrx2nEDsBJI7zDhoSDGi0CGRU7TcsT/AFM5pMdS0quTgZhTtYbohXcypz0pkTjsw28MoheWmWyybNPTovKndFhmCaEeIES6KZwDEAOUUuNhYZ9n2waBvnYyzz+cDAY9N1O+hANBjn0h3RFyzzekrLldmqw24VAaneR3RMaAsIQspwowJ21JFKxw0xo69a7LcIBRwTXaKUFOPR8IsjLrLOELjmhwhQhYR5+8of8ASMj4Mv0k6KpKWqrT0V+aLV5Q/wCkpHwZfpJ0VOwtzlxVBqaKBxABPUKY1PGKnojPXhKdlFXzDbyayrujZfF5rHrvkfMoi1Sz+OqKpycVFiVCQSjvWmWJD0HfFqQV/H43jvjlYqTjBtPvOlGjKl+nNWayaHizA3WNn42RxsVj5pAtbxqzMxzZ2JdmPWxJ4Cg2QkStsNbdolZpBLTVIy5ubMTjkjAHtrG3BVMRVgnUhbvva/kBKnFPUlCOuIPSWuFmkm5znOTP+XK6b/GobsvrcrFX1i5M2mqTJtEwnE83PmOyEkg4EEUOBFCCMTWmcRWrS+yNKeUJUyVW/LugBaFgCACcDRe8ZihjZJyTSS1AnRaV4u/2LHaZsy1YzhcShuSga0qCt52wvvQnYAtSADUkji1yCjspzUkHrGEE1R3RXtbNBlvZUFSB0wM6DJhvpt/hDqtDepuK11O7sbERwVdSlo8mUyNxu7Go4zVsmfSY1Iy0ZlIykZGVi0GapEdbGEs06QWZeLEHzailQOvExJViP0wBdGFTUgeHhBR1OXtSF6DktV015jEyihKkCmF4b19zsoREVpuZeukVoKjgMsB2174lrOwaWwcMUQ9Fhmdpl7yOOyI3TzkhKigF4Ko81R0cBvO8xpp/UeGxiXYOzyyy8+vHkGfydfzG0/CB9GsFcwJ/J2/MbT8IH0awVi0NlqefEvHBmjq7QxtDHfti0QGvK7pPm51jJrcDMW6wUO3bSLenKLYESXW0SxeAoMcOugwpFN5TbG0+yOxrekOXC+581j3GueyB9qbq01sn3byiXLutNvOASl6hCVzJx6ouwqTaeR6Ok6VSYoeS6zE2lWBFN+HzQ6lzK4iGWgtG2aRKuWVUWWTU3MQTvJFanth9LWmWUUNR0vQlnjZhEUiFV5TLLzlgcUqbyU6ywA+cQ+Vbr3aAALnxqy+NPGGWstq520SLMMemJs3DASpRDknrYKoBzrDHSGmQzOiMDMdgBjldvGo+OfCCB4nbQU8tMmPXoqxPC6Ayim/HHthEm389pGTnRb1NxoAacaBq9sV/TGsIstiEuWSZk9gtdoliisQOIGe9juie1B0TMd/VE1bpF66NovUWnYqj+9Fsq/AvqmFVjUZCwzz75Q36SkfBV+knRB6oWMCW0w5sbq9QpXvJA+LE55Q36RkfBV+knRG6rtWyoNxYHvr9cLxD/TyO3sGnGeMjvcE35l91E0jcmtKJ8/FffL/D5oIEpfx9UBqzTijBwaFTeB4jGDTYTWWjZXlDd4Bp4xipUe2qRvote/l6nQ2/h1SrKqv8vdf1Y60jLsdAI0wjunmzndija+2ISZsm2oPNYS5+APsbYXqZkhQ4w3rgaYXoiIzWHRYtFmmyvTWgqKioIYVB2VUQMtBlN2kr6ENLbCFOYrOgdOqktZM+sqbLovsgZbw6NCC+PthgdgrWmIdzNPidMEizDnXYVcrgqJUAktQkGhFMKY1rDe1i473oaJQlG90Is2iktVocoFWWlLzKJZLODUFaVKOrocTSu7DGTtGo0h1p01NB0gy3qLUKOkpwFcsvGszonR3MylStSMWO9iBU5DdnSu/GHhWEqkn801mxKqSVmnpoDDTOolpk1aTdtCD2o6E7sBJR+oEHhFZkWgNWlQVNGVgQyncynEGDrdita26kJaxziESrSo6MymDD0JoHnLxzGzdCamFi1eOTO7gtu4ijJKq96PG+vk/yDOGelJd5VqboqancoFTTeaDxh88tlZ0mLcmS2uzFJrdbgRmCKEHaIaaQYC4TkCQ3vWBU+DV7I5yVpWZ63GVoVsG6kHdNL3ItpxoGVSFWt1MaXaUINM2ZSanOIzTqXborUYkcQQpB7RTuiUY3R0qEoSp2AnAXiNpocKcIi9NKQsuuB6VAcwtQRXdmeykaqep4XGO9J+XuuvIM/k7j8htPwgfRrBWaBT5O5/IbT8IH0awVGaHPU4RymNDG1nD7fqh3NmUpnj3DbjEdpBqLh/DbEIVTWe1C4ytkVK9YYEEYdcArmgswqxIAJBIGPCnXhBb1rtNFI6yOGyBJbpt6YTBiJsLeoepVjnylmyp9pVh59ybcqexQaQStFaFl2YESjMo2JvzHep9KrkkE7aRW9QdHyBZpcySRiovUpiRnXjFxdxSBGxWRsTsYidOawS7PLZ5jBQBthhrJrbKsqkswvbBWAprfrfMtr5UQEkCp74oqU1EuWnNfLOkiZMkTb9pnUvEA4YUCiordU9Liadg/0Tp1kcszG9QgMScK4GlNprnsxiK5s0rSOSoYIQ5OWYaNStUVtbLPtXsqgKZQDdHA1qRuwAA3DGCxKlhRQDCBnyL2SaLJfqCjE0XHDE4g761wgmgwLHw0ubMajV6NiBDPP3lDfpGR8FX6SdEHqsSqlN6q47eiR3hYm/KF/SMj4Mv0k6IOwtcaS2wqEPx1BH7wXvgK2cLG7ZuJ+HxlJ8G7fzkWWw2UzZsuVtmTETsYgMexbx7IN8sYfjCBVqHZ71ulmmCJMcnd0bg8XgsBRty3bTAYaW5Btas7H/0FVzxW7wil65icTlUx0WzttNIULQBsPdHdWriI0J77s5eSy/s8+20cVso21PWYULOvojujrWNiC7KC4A3ZGaS1bs1oFJ0iW/EqL2G5h0h3wymaKSR0ZaKiEk0VQoqc8AAKxYY4Wyl2jbcP4w2NolqbRCpLJyFY6+pW9ExJJLAFBgBHVTDHINyIQrGARI26QKXhmM4YRady07lH5R9Xbyeq5YrMkrSaozmSBifjJiw4Xhugc6RPQAHSDGgptrlTsg/kVH47oCOuGhfU02ZISoQFWl4n+pmXqLWmStfTDYq74xYmndqa8zubMxkoU54dvJpteK1/lFdf2pWhcdFnrWjAYUGVSBS97kxEadWgUUxqxJxxrTac8ImBLAIqCqsAh3bSGpmKEBu+IjT0tgEvAgValaY4gk0GyphNP6kJxl+yldcvt78+IZPJ4/MbT8IH0awVHgV+TwfyG0/CB9GsFMmND1OAcZkRWl7SqS2ZmCqNrGgiB1x5T7PZL0uWeenjC6p6Cn3bjduGPVAT07rFPtUwtOmFq5LXoLwC5fXEFyqJZFm1t1wksSsr2TPHJa45b4ok2YWJOA4QoJGOMIIQ5XJHQus8+zYSphArUrsrE3N5ULYy3b4HZ4xTwsbRcaRRLvgPtIaWmT3vTGLHZ/tF71a1FE2WpocQC2H28YzUPk7M27NmigrUAjYN8GGwaMlylugCkUMhDiyivycoVN1aZYd+JrkOqK7pPUIL5q4DYM93zQYp70iOXR4mE1rx3jhF3GOKIfkmXm7NMkUoZMwg8Q/TU06iR2ReYiNGaPWVaXKinOSkruqjOKddHHdEsYB6hJWVivaP14sk52QTlWYrlCj9B7ykg0DZ5RPo0ALlrlhdKkhbt6TKYn0j0he8APixBav692yxkc1Oa76D9JP7py7KRdhTqWdmTflC/pGR8FX6SdFensVkS2HteaPddjjyh63tpGfKmugRkkiW10kgkM7XhXEedljlHe2r+S/9pD3BTAVOAFWe7KnJcwn8n8wI1ofNgqInFne6B/eC90EpBhnX64FGpRPqxJWy8ZjZ/wDCR6fvOvhBTBgsJG8LnqNtW+Kb5pP0R0jg1rMudLBPRmkpTdMCmYprxVJg/uwusQ+sNoutY8cTbZAHGomA+BPdGqSyucVss5mgf7H6owTAdsII40jnM9+O26fsihd7DqsMdJtUAcY5lqej8VyPCGpJ/GMCwJO6sdUtpXMVHXj/ABjodIY4A08e/u8YbDq+eNkH8fxiK4O9JaM6zrazAgLSu81htcO1gO37IUxpu7qxG/8Aq7TJjSZCc46mjtlKln3bjMj0VqcKYYwMpWLhTqVXaOdteCS7x604jbXsilcodlS0yQ0t5Zmy1cFecS8yEXqAEg1DIpAzxNBWLzZ9VkI/KGM8nG6ejKHVLBo3xyxh+NCyAKCTKAGVJSfUIHdnJZmulu0ndybfcsvXP0R5flqCQ2JVcgSSGc4gUPeYjtYTW42xr3WCKAr1A5cCIKHK1quLLNSfIFEm3qKFF1JgqzUX3YoacGpugYafWiyzvLGnDorWmytD3QiKtPM6NaoqmHbj07oIvJXrKth0NbJxIv8APgSlJ85zLWgA3DM8BFctvKLpCaHDWlwszMLRcNykCqjqMVTR7G4RXC9gOJAx8B4Q6YY0h3E87Uk72Nyx+Ptjs8vAGlK5bjswhc4KrC7lTMY4048Yz1aeauE4Bqj6/wAdcWKGpArCWjtKl1OdI42giu3PbFkOJzEGteR4LLsk6Vd5xZSc/LbJ3wYspOAIrSmRoIG/J5owWjSdmQqHW/eYHK6gL48MBHp9BQUgZOw+Eb6kLo6WFlgBbtBjhTshXq9Q1MiYlXlAxwawLugbjjhMStK7YcyZAUYCkLSV4R1CxLkEhYysLrCGEUQ8+cs6ONLPeIIMuUZdNiUIoeN4Oe2KOBF65ZrQG0q4AZbkuUpJ9saFry8KMB2GKKDjDDLP6mMdIecOr7Ys9sb8mH9mn+WK/pqzFGSvtkDDqNfsictU38lHvF+qF1OAFb/j8Qparp/8uTsEu0f45I+2COIG2rs+mll92s5e0gTf/wAzBIrBYJ/pI9LtX/cvwj/1RkUvlSmtLkWa0AVWzWuVMfPACuOHEAfGEXSscp8hXVlcBlYEMrAFSDgQQcCI1NXVjm2uSEq0BlDJRlYVVlIIIORB2iEzJyjzhTiVw74q9i1WWzfmc2bZlJvGUCJkgk5+xTK3fiMsS8vSk5f62WHGFWlE14nmmxA4BmPXA2YDix80moJUqc8lXHtER3PCgrWHlleTNF6XdappVag13EChB4HGG1qS61KAjMQLyFTulcTzo2VjYxzhCEe5Fd8dFlFtopwEUrsXaUiJ1r0iZNkmMho7FJaH0WmMssN8UMW6wIsmhtEpZpKSpYoqCnWdrHeTFH5TujYlIJ6NokH967/mr2RfrJPvS0b0lVv7wB+uKt8/kbYwcaCfOTv5JW92dxGGNXo4WqdQcYYJeRTeVKQJthauFyZLKkZgklK9zGPPWsL1u7KFhTDIXQBX8b9seh+UGZd0dPyxuf40NPDwjztp0YJszw4UUg4cKD4sZX+513m2k28LLx/Bx0aOiev6ocFcY5aKHRPX9UOmThDDj1H8zNKkZc2Rs7I22VIgs6XwvmnGg2bfxWG7KXbHMnxMKB/H47Yl9XJI55Sy1N4Addd0QJahZ5JNTVsyCewPPzENa+1QlSAvWMTBHEQ2reTHIe13U/3iagXqa0rGCMjI2IEs0RGRhjKRCGCEmFEQ00nZOckzJfpo6033lK/XEIee+VPTy2vSLmWysksCWrBQK3a1xqb4DFgG3RTwIWyFTQ4EYHrGFIxUgzHJ3dxrpa0FilfaoFHUCftiZtWNm+IvzL9kQWkB0h1fWYWbe927ewpSlBl3RUlew10nNRa4ZhTW381Pstp9qvMzTxRkAmfuO8GAPXEGo3jbxgN6JQztGWeYKEoplN1y2IFfiXe8RZNSNbBKUWW0NdC0EiYxwu5CVMJ80rkrHAigwIFc2CrJN03wbPWY+i8RQp4qmr2ilLutxCBWNVjV6MrHUOEjZjITWMrFkI7TOrkm0jpr0vSGBrjQnfSu3EbKRGtY7fJUKk2XaEHm87eEwDcWr0sN7ExY70bYVEVfmVuxepQtKaR0pLFbktV3y5V+g41mNTrpEJK5QbcmImymxxDWdad6MpgnWmestSzkKozY4AbKk7IgtKWCzW2VN5tZU6dca4ZZW+HobtXGQrTzjSCSitUV2cUUTWbXe026yNZ3kyrxeWweW7jzGDeY9a4VwvQbND2dks8pW85JaKesKAfERR9TeTXmHE21FGYUKotSoIxqzEANQ5AYV2nKL9NngcTCpqN7opztHdWmoubNpDGY1cTGNMriYrWtWtq2ZSq4zSMB6I3n7IVKaSuyqNGpiKip0ldsguUvSwYLZgdt96bMwAe8mnGAvrBZ7oTfeYU3UunPbWufVFxnWhnYsxqzGpJ2kxV9bmxlj33+UfVGOE3Kpc9jtHZVPB7OVvqVrvm2+rDHRJ6B6/qEO2esNdE+YfffVDtV3fjbGs8BU+o5scYSzfjwjo4x+38dcIZaCILNSBUgbIs2gpxDrWlwCopjQ0IB667Irdn84RddVrEJjEVUMzUUHIYHCu04g04GLQcdQ26rspkqVNRdHzZRLmIvV2xCVKujhXriUhb1NZoRkbjcUQ1SNQqkJpEIZSNrGqQlnCipoAM4hDyxrXZ+bt1qT0Z80fvtEWGiX1umhrfamAIDT5pFVKmhYnFTQg8DjENSDMctWNNInpDq+2OJjrb/ADh1fbHEwRspaIKPIvpNX5+xzD5/ssvrAuOBxu3T8UxbNM6oZlRX7OIOcCDUm0tLtauhoyKSDxw8I9C6H0qlpkiYueTL6LbQeG4x5naalQrdrDR2v4nosDVr4eiqsfpvbrxKDKa2WUBZM2YEGSkB0HUrhgo4LSHtn1k0kwAUymO82fHwcDwi9NIBzEZ6lUbIRHbFWKsh06+FnnKir9117WK7o46RfF5stRtHMKD/AIsIidM64WyTOeUHkm4QK8w2NQDj7LsrSL4KAbAPxjAk0zbBNtE11yZ2I97Wg8KR19jYqtiqsu0d4pet/wD04+LlHLdil4XJ+w8pk5SOfkK6bWkkhxx5pyb3xWr1xfbDpFJ0tJktgyOKqwyI+o1wocQaiAxeid1U0rMlidJVqCaA8onJJ1Vl14KzvJJ9652mPRVKe7mjHGT4hKnzkIAajLNqnBqhjd7QGEVs6z2bR0v1OVmBk9qF88HKZfqAagZnEUpTCOdmnra5LyVYyzNHqiyttlkOHZKelJngqw9Fl4wi22VbclnmzEuzbPOC2qXtUCjOvFahXU7Uau2Epp6luzRcrNaGZEZgVZlBK1rdJFaV20rTsjoTEXpHSV11S8FqGmzXPmy5KYsxOVWPRHxj7WHNk0krrXFT0eiwowD1KVGwsMbuYBFaHCEmc3apzGqIbppUtTKtQLo2nA8B14QHtNWWZLnus2petST7bcw3iDVbpNJYf0MT7w+d3CjdkRlv0VKnik1FbdXMdRGMcDHYqeHr2nnBrL7npNi42ODblu3vrz67gNRU9ZrTfZSMqYdtD8xEEPlL0TLs7yBKUorKzNQk3ipAu41qTlTLEmBvp8mqhlowrsphhQdkbsJJVEpridDbO0vi8PaKtG68+utDehz0G999UO79DDLRPmn331Q6Ydn4/hHQPCVfqEs8c2MLmARzMQA0r0i86lLMnqwUhLrAh7l6jN0FAFRhgSTspxihkxY9T9IMs9QHZFODUZgGwNK06zFhLJ3PRWrk1mkgk13HDEZV+uJUxDaotWyoc+iImYU9TWjKRsRqsbBiEMMJJhQMJMQhkZWMiB1i0haZUyTzEhpysxEwrToDo0LAkVGeOykQh5+5QZYXSlsAy59z3m8fEmK+DFn5TJVNLWzjNr3qp+uKyYMyS1Yxt56Q6vtjk0drecR1fbHIiCNdL6SZ1SHszHch8SsXvQunns0y+mIODKcmG48dxik6pp0plfRA8T9kWE7Y5uJipycZaHvtjUozwSjLRt+/9Bb0TrRItAF1wrH2jGjdmxuyJObOCirEKBmSQAO04QEC0S+q+qz2+YZZYpKShmsMwpJARK4X2o2OwAnOgjkf6SpytFmPG7OpYeLqb9o8rX8tSV1o17WcHk2c+xVIeZ/zKYEJvl1wLberOqCdx8YN+idV7LZlCyZEtabboZzsxdqse+JUgDZ4R6vCUqeEp9nTXnzZ5KcnJ3Z56a0dUOtHW5VmKZlebNVmUz5twZbkbiFYkcQIOc+xSnHTlI3vpan5xEVbdSrFMH9Sss75fQPh0T2gxqdZPJoFA7Gkhz7SHcyZ3O3lmjBZdroF5wHISbUl18cLxaoIMTmhdOzXtJMyRzbpdlWxgaJi1yQwXO9fZsPapfxIuxmm+TiY0sCW6zGlrdluaK9zPmZqnozpVcukrLXCowjNAaj2l5VLXMMtBMVuYD3ucKiWoabNRrzIFRVVKil0Ewh2JclVsC84ZRcsCwnWhnoAJSEiTI3XBdrQ5qjE+dHXQcv1ROD0N0TWtL1r5zjm5C9YkjnKbLyb43ZdSsW9UWmZOV2vzEVRLV3oB02DFmQZKgIAAGZqTZbFZFlIElrcQVwXjiTU4knaTUmBB3cx61KUORFCN4ypFesNQChOMtinWBip7VKxOggf74xDW8XbSDsmp+9L+1WH92OTteh2mHbWsc/yaKMrSB1ywrjZicFo4J3VKkNTeKV6qwJ9OTGoitiy1vGtcTSgr1Ad5grcrw6VnJxUK+GOLEoBUbt/aNsCnTuNxvTBPbgp8Qe+F7L/AGIefuzfX/YfWV/z9xrYtIXFIu1qd/8ACOp0t7n97+ERsZHXOM4RebJA6T9z4/whJ0j7nx/hDKNRCuzjyHht3Dxh1o/TQlsGKXqEGl6lacaRExkQm5ELuhuX4yJdz1GGxwPP07AOah965E/qA/aT/owFI3FWQYafXIH9RH7T/JjY8pA/qA/aT/owFYyJZEDV65E/qA/af5MZ65E/qI/af5MBUxkSyIGr1yJ/UB+0n/RjQ8pE/qI/af5MBWMiWRCya1a3erbZNtPNc3zhBu371KKq+ddFa0rltiHNv4eMM4yJYBwi8ztPnXjWmyHNg0nzRJCg3gAa+iCCV6moAcMsNsMRGosNZaFgsGsyyqnmVNabQPN2YLU4CnfvhydclrXmdlKc5hlT0a125xVoyFunGTu0bqW0MRSiowlZLwLPM1vUjCTT/uV/y9sWjVnlnFjkCUtjDEszO/P0vMcMuaNAFCqBXJYGEbEXGEY6AV8bXrxUakrpBiHlDn9RH7R/KjZ8of8A6EftJ/0oDcZDLsyXDH64Y/qI/aP5UK9cSf1EftB/0oDcaiXIGQ+UOf1L/wAn+VGL5Q//AEI/aT/pQG43EuXcMZ8og/qI/aP5UYfKHP6l/wCT/KgNxkS5LhkHlD/9CP2g/wClDa3cvfOhPyMAo4YH1QdxBH9VtBgSRkDJKSaejInYu+tvKP6uEsGRzdyuU2tQae4FMvGKpbbfzgApQAsR8amGXDxhnGQunRhSW7BWQ2Veclut5H//2Q==">
            <a:extLst>
              <a:ext uri="{FF2B5EF4-FFF2-40B4-BE49-F238E27FC236}">
                <a16:creationId xmlns:a16="http://schemas.microsoft.com/office/drawing/2014/main" id="{6087B404-E94D-430B-BE9E-93FC49655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3317" name="Picture 4" descr="http://webartacademy.com/wp-content/uploads/2010/10/Marie-Th%C3%A9r%C3%A8se-Walter-by-picasso-web-artacademy.jpg">
            <a:extLst>
              <a:ext uri="{FF2B5EF4-FFF2-40B4-BE49-F238E27FC236}">
                <a16:creationId xmlns:a16="http://schemas.microsoft.com/office/drawing/2014/main" id="{FC7A1D80-5FB9-4C1E-95E5-DB4EA67F5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51117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://webartacademy.com/wp-content/uploads/2010/10/marie_therese_walter-and-Picasso.jpg">
            <a:extLst>
              <a:ext uri="{FF2B5EF4-FFF2-40B4-BE49-F238E27FC236}">
                <a16:creationId xmlns:a16="http://schemas.microsoft.com/office/drawing/2014/main" id="{E07C26C4-4BC5-4635-BC10-9C970F79F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571750"/>
            <a:ext cx="30194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EA648E1D-A282-485D-A445-5255DE89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583D64B4-8367-478F-91E0-5D63704AC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050" name="Picture 2" descr="http://theredlist.fr/media/database/photography/history/surrealisme/dora-maar/006_dora-maar_theredlist.jpg">
            <a:extLst>
              <a:ext uri="{FF2B5EF4-FFF2-40B4-BE49-F238E27FC236}">
                <a16:creationId xmlns:a16="http://schemas.microsoft.com/office/drawing/2014/main" id="{D30BBB5D-51C7-4FDD-9CDD-5D07E7813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5648" flipH="1">
            <a:off x="6680258" y="3528392"/>
            <a:ext cx="2068206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 descr="Pablo Picasso. Portrait d`Olga1. 1919 year">
            <a:extLst>
              <a:ext uri="{FF2B5EF4-FFF2-40B4-BE49-F238E27FC236}">
                <a16:creationId xmlns:a16="http://schemas.microsoft.com/office/drawing/2014/main" id="{CCE2A55D-9C27-4EF5-BE06-82A265A36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27384"/>
            <a:ext cx="4708538" cy="58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artmodel.files.wordpress.com/2008/11/marie-therese-walter.jpg">
            <a:extLst>
              <a:ext uri="{FF2B5EF4-FFF2-40B4-BE49-F238E27FC236}">
                <a16:creationId xmlns:a16="http://schemas.microsoft.com/office/drawing/2014/main" id="{EE9190D6-E1EC-4F18-B721-7EE8B8593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3637" y="2060848"/>
            <a:ext cx="3287321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983F3892-653E-4529-B77A-43E95B28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15E6749F-061B-4BE0-8D5F-00208CCC6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5364" name="Picture 2" descr="http://livelearnloveleave.com/wp-content/uploads/2011/04/10.PabloPicasso-Les-Demoiselles-dAvignon-1907.jpg">
            <a:extLst>
              <a:ext uri="{FF2B5EF4-FFF2-40B4-BE49-F238E27FC236}">
                <a16:creationId xmlns:a16="http://schemas.microsoft.com/office/drawing/2014/main" id="{F2D4A642-5B39-4351-92C1-26FFBDFFB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-19050"/>
            <a:ext cx="65817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8957F10D-B8A0-4D4E-A503-E38E9D22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D5935959-AFD8-431B-B677-E435E8C0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6388" name="Picture 2" descr="http://katrinarasbold.com/wp/wp-content/uploads/2012/05/pablo-picasso-s-weeping-woman-942351962.jpg">
            <a:extLst>
              <a:ext uri="{FF2B5EF4-FFF2-40B4-BE49-F238E27FC236}">
                <a16:creationId xmlns:a16="http://schemas.microsoft.com/office/drawing/2014/main" id="{A3AE73CB-BF40-4546-941D-DFF437FC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60350"/>
            <a:ext cx="81168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5A34CF27-653C-4732-A3AF-A22F03370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BE24DF64-5CDB-497E-A195-7AE871DBB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7412" name="Picture 4" descr="http://uploads1.wikipaintings.org/images/pablo-picasso/the-sculptor-1931.jpg">
            <a:extLst>
              <a:ext uri="{FF2B5EF4-FFF2-40B4-BE49-F238E27FC236}">
                <a16:creationId xmlns:a16="http://schemas.microsoft.com/office/drawing/2014/main" id="{CDD5B2E3-4318-4797-A286-B6AFE6B57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8600"/>
            <a:ext cx="4968875" cy="651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208471B2-48D2-42B3-B7BA-81665A1B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EAC9F851-A006-4DD7-9A64-7C5A926FC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8436" name="Picture 2" descr="http://echostains.files.wordpress.com/2009/10/picasso-guernica3-reduce.jpg">
            <a:extLst>
              <a:ext uri="{FF2B5EF4-FFF2-40B4-BE49-F238E27FC236}">
                <a16:creationId xmlns:a16="http://schemas.microsoft.com/office/drawing/2014/main" id="{709C78A4-7839-4FE2-A6FA-DFFFB315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1DD52237-24BD-4F86-936D-94D4D5C2B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DA2D4CCC-8628-4A85-BEC2-03161A9EA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963" y="0"/>
            <a:ext cx="3348037" cy="4525963"/>
          </a:xfrm>
        </p:spPr>
        <p:txBody>
          <a:bodyPr/>
          <a:lstStyle/>
          <a:p>
            <a:r>
              <a:rPr lang="sl-SI" altLang="sl-SI" b="1"/>
              <a:t>Umrl je 8. april 1973, Mougins,v  Franciji, star 91 let.</a:t>
            </a:r>
          </a:p>
          <a:p>
            <a:endParaRPr lang="sl-SI" altLang="sl-SI"/>
          </a:p>
        </p:txBody>
      </p:sp>
      <p:pic>
        <p:nvPicPr>
          <p:cNvPr id="19460" name="Picture 2" descr="http://image1.findagrave.com/photos/2009/303/17797006_125701807500.jpg">
            <a:extLst>
              <a:ext uri="{FF2B5EF4-FFF2-40B4-BE49-F238E27FC236}">
                <a16:creationId xmlns:a16="http://schemas.microsoft.com/office/drawing/2014/main" id="{9523C1FE-AA4C-4249-B064-985CAC00C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5" b="9915"/>
          <a:stretch>
            <a:fillRect/>
          </a:stretch>
        </p:blipFill>
        <p:spPr bwMode="auto">
          <a:xfrm>
            <a:off x="0" y="0"/>
            <a:ext cx="616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http://image2.findagrave.com/photos/2005/209/7374_112270171074.jpg">
            <a:extLst>
              <a:ext uri="{FF2B5EF4-FFF2-40B4-BE49-F238E27FC236}">
                <a16:creationId xmlns:a16="http://schemas.microsoft.com/office/drawing/2014/main" id="{7BCB49B1-E6C3-4F87-B510-ECF2AE3C1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9169" y="2189206"/>
            <a:ext cx="3294831" cy="46961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66B5575F-E959-4315-89E2-A013902B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IN LITERATURA: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69173BB-B4C1-4085-81A7-BA4694AA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u="sng" dirty="0">
                <a:hlinkClick r:id="rId2"/>
              </a:rPr>
              <a:t>http://projekti.gimvic.org/2004/2g/geometrija/kubizem/kubizem.html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u="sng" dirty="0">
                <a:hlinkClick r:id="rId2"/>
              </a:rPr>
              <a:t>http://projekti.gimvic.org/2005/2d/picasso/kubizem.htm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u="sng" dirty="0">
                <a:hlinkClick r:id="rId2"/>
              </a:rPr>
              <a:t>http://www.zurnal24.si/zaradi-pabla-picassa-v-smrt-clanek-156267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u="sng" dirty="0">
                <a:hlinkClick r:id="rId3"/>
              </a:rPr>
              <a:t>http://www.lisa.si/aktualno/pablo-picasso-umetnik-ki-je-v-svoji-slavi-in-bogastvu-lahko-tudi-uzival/</a:t>
            </a:r>
            <a:endParaRPr lang="sl-SI" u="sng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4"/>
              </a:rPr>
              <a:t>http://www.24ur.com/ekskluziv/zanimivosti/foto-naslikal-skoraj-toliko-slik-kot-zamenjal-zensk.html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Guernica, 1937 by Pablo Picasso">
            <a:extLst>
              <a:ext uri="{FF2B5EF4-FFF2-40B4-BE49-F238E27FC236}">
                <a16:creationId xmlns:a16="http://schemas.microsoft.com/office/drawing/2014/main" id="{8AE0B8C5-69D2-49D1-8B69-18385C74F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0075"/>
            <a:ext cx="56086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http://www.pablopicasso.org/images/paintings/three-musicians.jpg">
            <a:extLst>
              <a:ext uri="{FF2B5EF4-FFF2-40B4-BE49-F238E27FC236}">
                <a16:creationId xmlns:a16="http://schemas.microsoft.com/office/drawing/2014/main" id="{E544A1BF-02BA-4A4A-BAE3-39F31C3A7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305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Picasso Ceramic Signed, Bearded Yan, 1963 ">
            <a:extLst>
              <a:ext uri="{FF2B5EF4-FFF2-40B4-BE49-F238E27FC236}">
                <a16:creationId xmlns:a16="http://schemas.microsoft.com/office/drawing/2014/main" id="{FFBAA5FA-973F-4E8F-9688-7CF537BB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/>
          <a:stretch>
            <a:fillRect/>
          </a:stretch>
        </p:blipFill>
        <p:spPr bwMode="auto">
          <a:xfrm>
            <a:off x="5508625" y="2681288"/>
            <a:ext cx="363537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http://1.bp.blogspot.com/-QH9axRMgYG4/TUqwAqotfpI/AAAAAAAABXA/G8eYhsJtVc0/s1600/picasso_bull_plate_3.jpg">
            <a:extLst>
              <a:ext uri="{FF2B5EF4-FFF2-40B4-BE49-F238E27FC236}">
                <a16:creationId xmlns:a16="http://schemas.microsoft.com/office/drawing/2014/main" id="{A4104CD3-8629-4C8F-9BCF-E080A1B1F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0"/>
            <a:ext cx="37909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Woman's Head, 1909 by Pablo Picasso">
            <a:extLst>
              <a:ext uri="{FF2B5EF4-FFF2-40B4-BE49-F238E27FC236}">
                <a16:creationId xmlns:a16="http://schemas.microsoft.com/office/drawing/2014/main" id="{FA06FD53-8FB2-4DF1-B098-CD4C8F89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24130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PoljeZBesedilom 8">
            <a:extLst>
              <a:ext uri="{FF2B5EF4-FFF2-40B4-BE49-F238E27FC236}">
                <a16:creationId xmlns:a16="http://schemas.microsoft.com/office/drawing/2014/main" id="{C3901D5F-4B09-485E-BE8A-BED479050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24175"/>
            <a:ext cx="24844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25. 10. 1881, Malaga, Andaluzija, 1. otrok.</a:t>
            </a:r>
          </a:p>
          <a:p>
            <a:r>
              <a:rPr lang="sl-SI" altLang="sl-SI"/>
              <a:t>staršema profesorju slikanja Joseju in njegovi ženi Mariji. 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472AC6A-67ED-4620-9504-8BCABE9CCEF0}"/>
              </a:ext>
            </a:extLst>
          </p:cNvPr>
          <p:cNvSpPr txBox="1"/>
          <p:nvPr/>
        </p:nvSpPr>
        <p:spPr>
          <a:xfrm>
            <a:off x="4572000" y="6525344"/>
            <a:ext cx="10081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Grafika</a:t>
            </a:r>
          </a:p>
        </p:txBody>
      </p:sp>
      <p:sp>
        <p:nvSpPr>
          <p:cNvPr id="3081" name="PoljeZBesedilom 10">
            <a:extLst>
              <a:ext uri="{FF2B5EF4-FFF2-40B4-BE49-F238E27FC236}">
                <a16:creationId xmlns:a16="http://schemas.microsoft.com/office/drawing/2014/main" id="{C59D27FC-172C-4C4C-AEB8-C9C66991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6638925"/>
            <a:ext cx="971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000"/>
              <a:t>Keramika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1E7B4C1E-F43D-40DF-A0A9-416E792A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1891</a:t>
            </a:r>
          </a:p>
        </p:txBody>
      </p:sp>
      <p:pic>
        <p:nvPicPr>
          <p:cNvPr id="4099" name="Picture 2" descr="Self-portrait with uncombed hair, 1896">
            <a:extLst>
              <a:ext uri="{FF2B5EF4-FFF2-40B4-BE49-F238E27FC236}">
                <a16:creationId xmlns:a16="http://schemas.microsoft.com/office/drawing/2014/main" id="{8F02C315-2E0E-44A3-B714-F929C42A6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020888"/>
            <a:ext cx="3111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4" descr="http://upload.wikimedia.org/wikipedia/commons/9/9e/Localizaci%C3%B3n_de_Galicia.svg">
            <a:extLst>
              <a:ext uri="{FF2B5EF4-FFF2-40B4-BE49-F238E27FC236}">
                <a16:creationId xmlns:a16="http://schemas.microsoft.com/office/drawing/2014/main" id="{D48CEBEB-FDE4-4DBF-BBD8-771C0E9F05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4101" name="AutoShape 6" descr="http://upload.wikimedia.org/wikipedia/commons/9/9e/Localizaci%C3%B3n_de_Galicia.svg">
            <a:extLst>
              <a:ext uri="{FF2B5EF4-FFF2-40B4-BE49-F238E27FC236}">
                <a16:creationId xmlns:a16="http://schemas.microsoft.com/office/drawing/2014/main" id="{258BC8D1-BED4-439E-858D-441D870C41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4102" name="AutoShape 8" descr="http://upload.wikimedia.org/wikipedia/commons/9/9e/Localizaci%C3%B3n_de_Galicia.svg">
            <a:extLst>
              <a:ext uri="{FF2B5EF4-FFF2-40B4-BE49-F238E27FC236}">
                <a16:creationId xmlns:a16="http://schemas.microsoft.com/office/drawing/2014/main" id="{DD2B55BA-DC61-428A-96FB-B57A0E22F7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4103" name="Picture 12" descr="http://stevenoriega.files.wordpress.com/2011/03/coruna-map.gif">
            <a:extLst>
              <a:ext uri="{FF2B5EF4-FFF2-40B4-BE49-F238E27FC236}">
                <a16:creationId xmlns:a16="http://schemas.microsoft.com/office/drawing/2014/main" id="{D10ED3D7-CC99-4DB8-BCBF-488C4E55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51133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vsebine 2">
            <a:extLst>
              <a:ext uri="{FF2B5EF4-FFF2-40B4-BE49-F238E27FC236}">
                <a16:creationId xmlns:a16="http://schemas.microsoft.com/office/drawing/2014/main" id="{07AEB449-875B-4797-BC78-9F5EB485B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575" y="188913"/>
            <a:ext cx="4343400" cy="4608512"/>
          </a:xfrm>
        </p:spPr>
        <p:txBody>
          <a:bodyPr/>
          <a:lstStyle/>
          <a:p>
            <a:r>
              <a:rPr lang="sl-SI" altLang="sl-SI"/>
              <a:t>Leta 1897 (znan slikar) preselil v Madrid (Prado). </a:t>
            </a:r>
          </a:p>
          <a:p>
            <a:r>
              <a:rPr lang="sl-SI" altLang="sl-SI"/>
              <a:t>1900 Pariz</a:t>
            </a:r>
          </a:p>
          <a:p>
            <a:endParaRPr lang="sl-SI" altLang="sl-SI"/>
          </a:p>
        </p:txBody>
      </p:sp>
      <p:pic>
        <p:nvPicPr>
          <p:cNvPr id="5123" name="Picture 2" descr="http://www.livelanguagesabroad.co.uk/wp-content/uploads/2012/05/Map-of-Barcelona.jpg">
            <a:extLst>
              <a:ext uri="{FF2B5EF4-FFF2-40B4-BE49-F238E27FC236}">
                <a16:creationId xmlns:a16="http://schemas.microsoft.com/office/drawing/2014/main" id="{D5FB522E-A4B3-4F2A-894A-F195EE11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47275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gothereguide.com/Images/Spain/Madrid/Prado_Museum_madrid.jpg">
            <a:extLst>
              <a:ext uri="{FF2B5EF4-FFF2-40B4-BE49-F238E27FC236}">
                <a16:creationId xmlns:a16="http://schemas.microsoft.com/office/drawing/2014/main" id="{C45F02C1-DFA3-457A-87F3-94D8E6E0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648811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54F7B3-F011-43D1-8703-C953768F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SLOGI USTVARJANJA</a:t>
            </a:r>
            <a:br>
              <a:rPr lang="sl-SI" dirty="0"/>
            </a:br>
            <a:endParaRPr lang="sl-SI" dirty="0"/>
          </a:p>
        </p:txBody>
      </p:sp>
      <p:pic>
        <p:nvPicPr>
          <p:cNvPr id="6147" name="Picture 2" descr="http://mesosyn.com/pp-b1.jpg">
            <a:extLst>
              <a:ext uri="{FF2B5EF4-FFF2-40B4-BE49-F238E27FC236}">
                <a16:creationId xmlns:a16="http://schemas.microsoft.com/office/drawing/2014/main" id="{39EF054E-645E-4641-A84D-D38D33B00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620713"/>
            <a:ext cx="1754187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hrsbstaff.ednet.ns.ca/mstoilov/Art/Pictures/Picasso_guitarist.jpg">
            <a:extLst>
              <a:ext uri="{FF2B5EF4-FFF2-40B4-BE49-F238E27FC236}">
                <a16:creationId xmlns:a16="http://schemas.microsoft.com/office/drawing/2014/main" id="{EC99E47F-F5D5-4F1E-A88C-70902C02D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2852738"/>
            <a:ext cx="22494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http://hrsbstaff.ednet.ns.ca/mstoilov/Art/Pictures/picasso_sadwoman.jpg">
            <a:extLst>
              <a:ext uri="{FF2B5EF4-FFF2-40B4-BE49-F238E27FC236}">
                <a16:creationId xmlns:a16="http://schemas.microsoft.com/office/drawing/2014/main" id="{7728ECFE-05DF-4F06-9F3E-61F74DF09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836613"/>
            <a:ext cx="1744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Picasso, Acrobat and a Young Harlequin, 1905">
            <a:extLst>
              <a:ext uri="{FF2B5EF4-FFF2-40B4-BE49-F238E27FC236}">
                <a16:creationId xmlns:a16="http://schemas.microsoft.com/office/drawing/2014/main" id="{34EC23B6-9FB7-4D86-B8D3-33073B58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50"/>
            <a:ext cx="22590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Picasso, Lady with a Fan, 1905">
            <a:extLst>
              <a:ext uri="{FF2B5EF4-FFF2-40B4-BE49-F238E27FC236}">
                <a16:creationId xmlns:a16="http://schemas.microsoft.com/office/drawing/2014/main" id="{BDCEEF86-CDCB-405E-88B9-5BAAF137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22034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 descr="Pablo Picasso. Tumblers (Mother and Son). 1905 year">
            <a:extLst>
              <a:ext uri="{FF2B5EF4-FFF2-40B4-BE49-F238E27FC236}">
                <a16:creationId xmlns:a16="http://schemas.microsoft.com/office/drawing/2014/main" id="{01BC1921-063E-42F2-9F2E-D4FE11FB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19462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0ED15326-E279-4BE1-A8F5-33F672E7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113" y="3500438"/>
            <a:ext cx="3744912" cy="32416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 teh letih je bilo Picassovo delo razmeroma običajno. Gibalo se je od </a:t>
            </a:r>
            <a:r>
              <a:rPr lang="sl-SI" dirty="0">
                <a:solidFill>
                  <a:srgbClr val="0000FF"/>
                </a:solidFill>
              </a:rPr>
              <a:t>žalobnega modrega obdobja (1901-1905)</a:t>
            </a:r>
            <a:r>
              <a:rPr lang="sl-SI" dirty="0"/>
              <a:t>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do zrelejšega rožnatega obdobja (1905).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Fernande</a:t>
            </a:r>
            <a:r>
              <a:rPr lang="sl-SI" dirty="0"/>
              <a:t> </a:t>
            </a:r>
            <a:r>
              <a:rPr lang="sl-SI" dirty="0" err="1"/>
              <a:t>Olivier</a:t>
            </a:r>
            <a:r>
              <a:rPr lang="sl-SI" dirty="0"/>
              <a:t>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ženske in umetnost neločljivo povezane,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nova ženska -&gt; sprememba umetniške usmeritve.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vsebine 2">
            <a:extLst>
              <a:ext uri="{FF2B5EF4-FFF2-40B4-BE49-F238E27FC236}">
                <a16:creationId xmlns:a16="http://schemas.microsoft.com/office/drawing/2014/main" id="{88A716D8-9A25-4865-BDB5-B4E0A195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513"/>
            <a:ext cx="4895850" cy="4525962"/>
          </a:xfrm>
        </p:spPr>
        <p:txBody>
          <a:bodyPr/>
          <a:lstStyle/>
          <a:p>
            <a:r>
              <a:rPr lang="sl-SI" altLang="sl-SI"/>
              <a:t>stvarni svet razstavljen na osnovne geometrijske oblike (krogla, stožec,valj). </a:t>
            </a:r>
          </a:p>
          <a:p>
            <a:r>
              <a:rPr lang="sl-SI" altLang="sl-SI"/>
              <a:t>Picasso, Georges Braque,</a:t>
            </a:r>
          </a:p>
          <a:p>
            <a:r>
              <a:rPr lang="sl-SI" altLang="sl-SI"/>
              <a:t>2D -&gt; 3D prostor,</a:t>
            </a:r>
          </a:p>
          <a:p>
            <a:endParaRPr lang="sl-SI" altLang="sl-SI"/>
          </a:p>
        </p:txBody>
      </p:sp>
      <p:pic>
        <p:nvPicPr>
          <p:cNvPr id="7171" name="Picture 4" descr="http://images.all-free-download.com/images/graphiclarge/shapes_and_shadows_clip_art_12809.jpg">
            <a:extLst>
              <a:ext uri="{FF2B5EF4-FFF2-40B4-BE49-F238E27FC236}">
                <a16:creationId xmlns:a16="http://schemas.microsoft.com/office/drawing/2014/main" id="{938453A6-EB65-4F65-9728-6D6F4BE6A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9375"/>
          <a:stretch>
            <a:fillRect/>
          </a:stretch>
        </p:blipFill>
        <p:spPr bwMode="auto">
          <a:xfrm>
            <a:off x="6875463" y="-63500"/>
            <a:ext cx="22685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www.mdc.edu/Wolfson/Academic/ArtsLetters/art_philosophy/Humanities/Cubism/11-cubism_Picasso_Woman-Playing-Mandolin.jpg">
            <a:extLst>
              <a:ext uri="{FF2B5EF4-FFF2-40B4-BE49-F238E27FC236}">
                <a16:creationId xmlns:a16="http://schemas.microsoft.com/office/drawing/2014/main" id="{A8D7912D-EE29-4C91-965D-E29CCDB1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700213"/>
            <a:ext cx="35988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422B65D-47EF-4B71-B373-0240306A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KUBIZEM (</a:t>
            </a:r>
            <a:r>
              <a:rPr lang="sl-SI" dirty="0" err="1"/>
              <a:t>cube</a:t>
            </a:r>
            <a:r>
              <a:rPr lang="sl-SI" dirty="0"/>
              <a:t>=kocka)</a:t>
            </a:r>
            <a:br>
              <a:rPr lang="sl-SI" dirty="0"/>
            </a:br>
            <a:endParaRPr lang="sl-SI" dirty="0"/>
          </a:p>
        </p:txBody>
      </p:sp>
      <p:pic>
        <p:nvPicPr>
          <p:cNvPr id="5126" name="Picture 6" descr="http://artiststatements.files.wordpress.com/2011/10/georges_braque.jpg?w=590">
            <a:extLst>
              <a:ext uri="{FF2B5EF4-FFF2-40B4-BE49-F238E27FC236}">
                <a16:creationId xmlns:a16="http://schemas.microsoft.com/office/drawing/2014/main" id="{D7E07809-6DA5-4968-AD8F-0E215BCA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679173"/>
            <a:ext cx="2664296" cy="3313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://www.pablopicasso.org/images/picasso.jpg">
            <a:extLst>
              <a:ext uri="{FF2B5EF4-FFF2-40B4-BE49-F238E27FC236}">
                <a16:creationId xmlns:a16="http://schemas.microsoft.com/office/drawing/2014/main" id="{1721F97B-44BB-480E-B7D3-5D87D1D99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332" y="3638500"/>
            <a:ext cx="2857500" cy="3390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2B166134-EB56-4CB2-8188-524BC98C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8195" name="Picture 4" descr="http://images.all-free-download.com/images/graphiclarge/shapes_and_shadows_clip_art_12809.jpg">
            <a:extLst>
              <a:ext uri="{FF2B5EF4-FFF2-40B4-BE49-F238E27FC236}">
                <a16:creationId xmlns:a16="http://schemas.microsoft.com/office/drawing/2014/main" id="{BC661272-DBFA-4127-8153-26FD8967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9375" b="6778"/>
          <a:stretch>
            <a:fillRect/>
          </a:stretch>
        </p:blipFill>
        <p:spPr bwMode="auto">
          <a:xfrm>
            <a:off x="6629400" y="-63500"/>
            <a:ext cx="25146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www.arthistoryarchive.com/arthistory/cubism/images/small_PabloPicasso-Ambroise-Vollard-1915.jpg">
            <a:extLst>
              <a:ext uri="{FF2B5EF4-FFF2-40B4-BE49-F238E27FC236}">
                <a16:creationId xmlns:a16="http://schemas.microsoft.com/office/drawing/2014/main" id="{2A4ED725-3103-4B59-90AA-66BDA8F4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938213"/>
            <a:ext cx="33337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389CBCDC-D545-40F7-A205-7867E8D5F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138" y="2332038"/>
            <a:ext cx="6059487" cy="45259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 tej dobi modernega slikarstva: novo razmerje med telesom in prostorom v ploskvi,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 človeško telo in predmeti so razčlenjeni na posamezne (osnovne) geometrijske elemente,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barva le še pripomoček, za določanje strukture tistega dela ploskve, ki obdaja volumen figure.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Tako so bili slikarji tistega časa stvarniki posebnega slikarskega sveta.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2">
            <a:extLst>
              <a:ext uri="{FF2B5EF4-FFF2-40B4-BE49-F238E27FC236}">
                <a16:creationId xmlns:a16="http://schemas.microsoft.com/office/drawing/2014/main" id="{5C632240-B758-49A2-9FC4-C9FCBCC6E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333375"/>
            <a:ext cx="8229600" cy="4525963"/>
          </a:xfrm>
        </p:spPr>
        <p:txBody>
          <a:bodyPr/>
          <a:lstStyle/>
          <a:p>
            <a:r>
              <a:rPr lang="sl-SI" altLang="sl-SI" b="1"/>
              <a:t>1.880</a:t>
            </a:r>
            <a:r>
              <a:rPr lang="sl-SI" altLang="sl-SI"/>
              <a:t> slik, </a:t>
            </a:r>
          </a:p>
          <a:p>
            <a:r>
              <a:rPr lang="sl-SI" altLang="sl-SI" b="1"/>
              <a:t>1.230 </a:t>
            </a:r>
            <a:r>
              <a:rPr lang="sl-SI" altLang="sl-SI"/>
              <a:t>skulptur,</a:t>
            </a:r>
          </a:p>
          <a:p>
            <a:r>
              <a:rPr lang="sl-SI" altLang="sl-SI" b="1"/>
              <a:t>2.880 </a:t>
            </a:r>
            <a:r>
              <a:rPr lang="sl-SI" altLang="sl-SI"/>
              <a:t>keramik,</a:t>
            </a:r>
          </a:p>
          <a:p>
            <a:r>
              <a:rPr lang="sl-SI" altLang="sl-SI"/>
              <a:t>mnogo risb,</a:t>
            </a:r>
          </a:p>
          <a:p>
            <a:r>
              <a:rPr lang="sl-SI" altLang="sl-SI" b="1"/>
              <a:t> </a:t>
            </a:r>
            <a:r>
              <a:rPr lang="sl-SI" altLang="sl-SI"/>
              <a:t>na tisoče grafik,</a:t>
            </a:r>
          </a:p>
          <a:p>
            <a:r>
              <a:rPr lang="sl-SI" altLang="sl-SI"/>
              <a:t>veliko število tapiserij in odej. </a:t>
            </a:r>
          </a:p>
        </p:txBody>
      </p:sp>
      <p:pic>
        <p:nvPicPr>
          <p:cNvPr id="9219" name="Picture 2" descr="The She Goat, 1950 by Pablo Picasso">
            <a:extLst>
              <a:ext uri="{FF2B5EF4-FFF2-40B4-BE49-F238E27FC236}">
                <a16:creationId xmlns:a16="http://schemas.microsoft.com/office/drawing/2014/main" id="{EF01AC12-0425-4AD0-BE62-DC34615E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3375"/>
            <a:ext cx="37433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Asleep, 1932 by Pablo Picasso">
            <a:extLst>
              <a:ext uri="{FF2B5EF4-FFF2-40B4-BE49-F238E27FC236}">
                <a16:creationId xmlns:a16="http://schemas.microsoft.com/office/drawing/2014/main" id="{2C774ABD-4B8F-4046-A75A-2ACD0CE8F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62375"/>
            <a:ext cx="30210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Bather with Beach Ball, 1932 by Pablo Picasso">
            <a:extLst>
              <a:ext uri="{FF2B5EF4-FFF2-40B4-BE49-F238E27FC236}">
                <a16:creationId xmlns:a16="http://schemas.microsoft.com/office/drawing/2014/main" id="{AB95915A-2A0D-4A72-9AF7-6D107B794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860800"/>
            <a:ext cx="23050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Centaure, 1961-67 by Pablo Picasso">
            <a:extLst>
              <a:ext uri="{FF2B5EF4-FFF2-40B4-BE49-F238E27FC236}">
                <a16:creationId xmlns:a16="http://schemas.microsoft.com/office/drawing/2014/main" id="{52D597FB-DF2B-4042-97A7-537DA64E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500438"/>
            <a:ext cx="3175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596D81A2-71AD-4924-A457-EE705E01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Pablo in ženske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AD88E88A-9D8E-405E-A22B-CC7E71144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100" y="1557338"/>
            <a:ext cx="4330700" cy="4568825"/>
          </a:xfrm>
        </p:spPr>
        <p:txBody>
          <a:bodyPr/>
          <a:lstStyle/>
          <a:p>
            <a:r>
              <a:rPr lang="sl-SI" altLang="sl-SI"/>
              <a:t>Fernando je večkrat zaklenil v hišo in kot se je izkazalo, je za to imel razlog. </a:t>
            </a:r>
          </a:p>
        </p:txBody>
      </p:sp>
      <p:pic>
        <p:nvPicPr>
          <p:cNvPr id="10244" name="Picture 2" descr="http://i0.wp.com/3.bp.blogspot.com/-UNbnvWxJHnI/T42XI_QW8mI/AAAAAAAAAR4/BuvcrZapB_Y/s640/Photo+Mar+25,+1+20+44+PM.jpg?resize=505%2C640">
            <a:extLst>
              <a:ext uri="{FF2B5EF4-FFF2-40B4-BE49-F238E27FC236}">
                <a16:creationId xmlns:a16="http://schemas.microsoft.com/office/drawing/2014/main" id="{2014F347-26A5-4266-9532-FF8A4DC6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9211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www.xtimeline.com/__UserPic_Large/1216/ELT200708040239379560868.JPG">
            <a:extLst>
              <a:ext uri="{FF2B5EF4-FFF2-40B4-BE49-F238E27FC236}">
                <a16:creationId xmlns:a16="http://schemas.microsoft.com/office/drawing/2014/main" id="{5BBFFE01-9DF1-40FA-B67D-73F4155FF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902075"/>
            <a:ext cx="26273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PoljeZBesedilom 5">
            <a:extLst>
              <a:ext uri="{FF2B5EF4-FFF2-40B4-BE49-F238E27FC236}">
                <a16:creationId xmlns:a16="http://schemas.microsoft.com/office/drawing/2014/main" id="{5E3231AD-CA5E-48F7-9E8D-819AA533A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273800"/>
            <a:ext cx="3240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>
                <a:solidFill>
                  <a:schemeClr val="bg1"/>
                </a:solidFill>
              </a:rPr>
              <a:t>Eva Gouel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On-screen Show (4:3)</PresentationFormat>
  <Paragraphs>50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Officeova tema</vt:lpstr>
      <vt:lpstr>Pablo Ruiz Picasso</vt:lpstr>
      <vt:lpstr>PowerPoint Presentation</vt:lpstr>
      <vt:lpstr>1891</vt:lpstr>
      <vt:lpstr>PowerPoint Presentation</vt:lpstr>
      <vt:lpstr>SLOGI USTVARJANJA </vt:lpstr>
      <vt:lpstr>KUBIZEM (cube=kocka) </vt:lpstr>
      <vt:lpstr>PowerPoint Presentation</vt:lpstr>
      <vt:lpstr>PowerPoint Presentation</vt:lpstr>
      <vt:lpstr>Pablo in ženske</vt:lpstr>
      <vt:lpstr>Olga Hohlova</vt:lpstr>
      <vt:lpstr>PowerPoint Presentation</vt:lpstr>
      <vt:lpstr>Marie-Therese Walter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VIRI IN 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2019-06-03T09:12:53Z</dcterms:created>
  <dcterms:modified xsi:type="dcterms:W3CDTF">2019-06-03T09:12:53Z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