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89" d="100"/>
          <a:sy n="89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B62-85DF-4B8F-8DB8-B4BA0842A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DF4EB-99B6-46BE-B1C9-FC13A9D60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0CBA-AAB5-4C80-951A-2BEE0217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46999-EBEB-49BA-A3C3-1B1E3B5B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D333-4253-4CCE-B6C3-4E2E5C47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586A-BC43-4910-AD31-7818C2EE53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66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B1AC-1A9B-400A-9D0F-FE72AC84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9EC8A-A3EF-4411-B453-A8F90839B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5522-1C00-466C-BDA1-6B2FF419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5D19-8136-4DE3-A758-4BB305B9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E782-D677-4E2B-846E-0822A40D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BFEF-D9CC-4CA9-819F-51A798D284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675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09D9C-ADE8-4DC6-B6CC-F7F8E7FBF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A35F7-965B-4246-B9D7-C79379F91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AC511-2907-4C68-93DD-2D6F48CB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3CD7A-0328-4007-B786-6E15B371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615B-9C62-4CFB-8F47-13C3CEF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438BF-EA94-42FD-8017-C610609083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79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6B4F-2A12-4F9E-8947-3C61857A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E2CB-7707-47B2-815F-069CD6C30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0D2B-9467-4B14-9ECE-0851270E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E031-E0A1-44D6-916D-F8CF9008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C2E8-8AC4-4246-8A5F-F5EA2029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D8B7-0746-4DF0-8FB4-0A669A5939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287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D0E7-C573-4CB5-A256-FA17764D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21B0-1E24-4E9C-9049-8C5782E1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9E83-CF80-45F1-A0D9-794B5F74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C554-40A0-4B89-83E4-FD5D153A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6E97-DFDA-47AC-9104-AA93EB2A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465E0-B4D5-47A5-9682-FC8421A66D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64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BE2-E96F-4F5F-80B0-C33D9E55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56CB-3DDB-4CF5-A2A0-A8B793672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403D-8AAD-4F13-A816-31B050264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8E2F4-A9B0-4FE1-8D1D-676B3451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A00A6-E474-4DB3-94FC-40015EBF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D8A44-4967-4BAE-81E5-7700D400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45E8-3A18-4AA0-9242-CA3234767A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996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BB48-AB9B-46E0-951F-C2638A84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69C51-AAF9-4716-B9BE-8497DC289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1E1D0-2541-44DB-A17A-2A68E4772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77721-1088-47BF-A6CA-E0E6C791D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2DC67-2C92-461C-9D16-B18DFA71E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3160C-9C35-4C72-ADE4-CAC03C82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1FBB7-C19E-4A3E-98DF-9822A3F3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CDDF3-7263-4356-9202-FCD69780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9C3B9-EBFE-464A-B352-5B3B441A4F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675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ABAB-D047-446F-AF16-DA6FE5D1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7476-3F07-4CF6-A334-26F385CD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2E4E2-8BFE-41C1-B084-0A6DE65B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0F2BD-A34F-4DE9-9D12-EC2B1F90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1B6CE-6C90-4A8E-88AF-EE6F86BA6D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3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714C5-D22E-4DF1-8783-C6596580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469F5-CE5E-45DA-9B2C-A2F50C3D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9299B-CC47-42E5-8DDF-71222394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3525E-DF8A-44D6-8130-CD5917CE40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85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BBF5-8AFF-4FA9-A91B-AA20B802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A336-ADFF-4227-94C6-5458F930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3590-DA90-4857-8D91-6EE70F56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893DE-2EDA-426D-A3F0-7BD4D594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7A8EA-9445-4F18-B57F-65E4CD0E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A68A3-B369-45DB-A631-A18364ED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52BB-6534-4650-9548-612E775C16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730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F284-35EB-4902-B60D-28622C5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9E728-EAED-4BBC-A7D0-F829EDBF4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C2F0C-5913-4701-9370-C40F6069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ED0D-4687-4F10-BABA-FA65205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95E19-FDE6-4837-8F81-4F59CAEE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E7714-B127-415B-8150-961C0ABD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FC5B-EC71-4892-9FD5-3FF845685C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26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4A6427-1F01-4FF4-815F-3377E4C67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3D2469-C294-4DFA-A1C0-31C806BC7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A34F01-3849-4F07-BF2F-2250CAD483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34F758-3F0C-45E0-A6A2-482E2CEFF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1F72E-951C-4855-A126-9CF67928DC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C124FE6-2269-4D12-B5A0-41EF086D0EA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naissance-head3">
            <a:extLst>
              <a:ext uri="{FF2B5EF4-FFF2-40B4-BE49-F238E27FC236}">
                <a16:creationId xmlns:a16="http://schemas.microsoft.com/office/drawing/2014/main" id="{EE417512-5C86-4568-97B3-BD43ECCA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9" b="34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9210E7A-DC91-49E8-8123-FB40A5D4ED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6475" y="3644900"/>
            <a:ext cx="8137525" cy="2303463"/>
          </a:xfrm>
        </p:spPr>
        <p:txBody>
          <a:bodyPr anchor="ctr"/>
          <a:lstStyle/>
          <a:p>
            <a:r>
              <a:rPr lang="sl-SI" altLang="sl-SI" sz="8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ITALIJANSKA RENESANSA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F956EE-6055-4DAC-A304-2923C061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sl-SI" altLang="sl-SI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UMETNOST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1D0D11-114F-4155-AF68-8E9327288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94995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Brunelleschi,         Donatello,              Masaccio,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natančno upodabljanje človeka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telesna oblika + čustva,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perspektiva direktno iz zornega kota opazovalca,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človeški razum gospoduje naravi in jo spreminja,</a:t>
            </a:r>
          </a:p>
        </p:txBody>
      </p:sp>
      <p:pic>
        <p:nvPicPr>
          <p:cNvPr id="11268" name="Picture 4" descr="360px-Bunelleschi">
            <a:extLst>
              <a:ext uri="{FF2B5EF4-FFF2-40B4-BE49-F238E27FC236}">
                <a16:creationId xmlns:a16="http://schemas.microsoft.com/office/drawing/2014/main" id="{E88FD4CB-6A69-4EF1-AF3E-640981D2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30400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450px-Uffizi_Donatello">
            <a:extLst>
              <a:ext uri="{FF2B5EF4-FFF2-40B4-BE49-F238E27FC236}">
                <a16:creationId xmlns:a16="http://schemas.microsoft.com/office/drawing/2014/main" id="{E5C66373-5615-4260-94F1-A068CB10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24130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saccio_Self_Portrait">
            <a:extLst>
              <a:ext uri="{FF2B5EF4-FFF2-40B4-BE49-F238E27FC236}">
                <a16:creationId xmlns:a16="http://schemas.microsoft.com/office/drawing/2014/main" id="{BB5118F0-F391-456C-9DDF-49D0ABDE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12875"/>
            <a:ext cx="228123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1DA7C0A5-4F50-44E9-9ED0-4A07CE17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24975" cy="6308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umetniki prikazujejo telo na naraven, stvaren način,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upodabljanje notranjega človekovega življenja,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preučevali klasične kipe in človekovo anatomijo,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portreti, sodobni in klasični dogodki, verske teme,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slike niso bile več ploskovite,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16. stoletje: manierizem: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optimizem zamenja dvom,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izgine harmoničnost,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lepotni ideal izgubi pomembnost,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predstavniki manierizma so: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Tintoretto,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 Greco,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Guiseppe Arcimboldo.</a:t>
            </a:r>
          </a:p>
        </p:txBody>
      </p:sp>
      <p:pic>
        <p:nvPicPr>
          <p:cNvPr id="12294" name="Picture 6" descr="457px-Leda_mit_dem_Schwan">
            <a:extLst>
              <a:ext uri="{FF2B5EF4-FFF2-40B4-BE49-F238E27FC236}">
                <a16:creationId xmlns:a16="http://schemas.microsoft.com/office/drawing/2014/main" id="{FA1B6066-259B-44E4-9F78-F57DEBB0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3353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FE2DD4F0-CB37-491D-BDCD-01E3627A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6461125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latin typeface="Times New Roman" panose="02020603050405020304" pitchFamily="18" charset="0"/>
              </a:rPr>
              <a:t>Leonardo da Vinci: Leda z labodom, 1508.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ADB016-3561-431F-AC99-CDD331312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l-SI" altLang="sl-SI" sz="6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ZNANOST IN TEHNOLOGIJA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696B6EF-67A9-4155-AF37-E46DB635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9036050" cy="5257800"/>
          </a:xfrm>
        </p:spPr>
        <p:txBody>
          <a:bodyPr/>
          <a:lstStyle/>
          <a:p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Hipokrat,</a:t>
            </a:r>
          </a:p>
          <a:p>
            <a:pPr>
              <a:buFont typeface="Arial" panose="020B0604020202020204" pitchFamily="34" charset="0"/>
              <a:buChar char="♠"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Salernska šola zdravstva,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iz 9 st.,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 12. st. sprejme </a:t>
            </a:r>
          </a:p>
          <a:p>
            <a:pPr lvl="1">
              <a:buFontTx/>
              <a:buNone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latinske prevode </a:t>
            </a:r>
            <a:b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arabskih del,</a:t>
            </a:r>
          </a:p>
          <a:p>
            <a:pPr>
              <a:buFontTx/>
              <a:buNone/>
            </a:pPr>
            <a:endParaRPr lang="sl-SI" altLang="sl-SI" sz="24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hipokrat200qw7">
            <a:extLst>
              <a:ext uri="{FF2B5EF4-FFF2-40B4-BE49-F238E27FC236}">
                <a16:creationId xmlns:a16="http://schemas.microsoft.com/office/drawing/2014/main" id="{9C5F1BF5-497B-4184-881E-6184B4D9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1646237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alen">
            <a:extLst>
              <a:ext uri="{FF2B5EF4-FFF2-40B4-BE49-F238E27FC236}">
                <a16:creationId xmlns:a16="http://schemas.microsoft.com/office/drawing/2014/main" id="{54DFB66E-C0B0-4781-8A05-4231BB60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178911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705px-ScuolaMedicaMiniatura">
            <a:extLst>
              <a:ext uri="{FF2B5EF4-FFF2-40B4-BE49-F238E27FC236}">
                <a16:creationId xmlns:a16="http://schemas.microsoft.com/office/drawing/2014/main" id="{FCB620EB-9975-41B8-BCC2-8D450C24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3024187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A14C1142-4A70-4F3C-9904-ED4F3760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420938"/>
            <a:ext cx="187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Galen,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432px-Vesalius_Fabrica_portrait">
            <a:extLst>
              <a:ext uri="{FF2B5EF4-FFF2-40B4-BE49-F238E27FC236}">
                <a16:creationId xmlns:a16="http://schemas.microsoft.com/office/drawing/2014/main" id="{6B22B9FC-518E-4609-810F-031A39FA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4284663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5BD1AC1C-3ED7-48BD-8A96-0F2C575C7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76275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Andrea Vesalius, seciral trupla </a:t>
            </a: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risbe,</a:t>
            </a:r>
          </a:p>
          <a:p>
            <a:pPr algn="ctr"/>
            <a:endParaRPr lang="sl-SI" altLang="sl-SI"/>
          </a:p>
        </p:txBody>
      </p:sp>
      <p:pic>
        <p:nvPicPr>
          <p:cNvPr id="15367" name="Picture 7" descr="Dehumanivesalio1">
            <a:extLst>
              <a:ext uri="{FF2B5EF4-FFF2-40B4-BE49-F238E27FC236}">
                <a16:creationId xmlns:a16="http://schemas.microsoft.com/office/drawing/2014/main" id="{31E89983-8A28-414E-9B99-726612BD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2420" r="1387" b="8524"/>
          <a:stretch>
            <a:fillRect/>
          </a:stretch>
        </p:blipFill>
        <p:spPr bwMode="auto">
          <a:xfrm>
            <a:off x="0" y="765175"/>
            <a:ext cx="3235325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385px-Dehumanivesalio2">
            <a:extLst>
              <a:ext uri="{FF2B5EF4-FFF2-40B4-BE49-F238E27FC236}">
                <a16:creationId xmlns:a16="http://schemas.microsoft.com/office/drawing/2014/main" id="{89828E45-8EAB-47DE-91CE-12BA7EF7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8" b="5147"/>
          <a:stretch>
            <a:fillRect/>
          </a:stretch>
        </p:blipFill>
        <p:spPr bwMode="auto">
          <a:xfrm>
            <a:off x="5889625" y="765175"/>
            <a:ext cx="3254375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Vesalius_Fabrica_p190">
            <a:extLst>
              <a:ext uri="{FF2B5EF4-FFF2-40B4-BE49-F238E27FC236}">
                <a16:creationId xmlns:a16="http://schemas.microsoft.com/office/drawing/2014/main" id="{6D6F8B7E-8256-4C05-9710-DB2D9234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3588"/>
            <a:ext cx="4392612" cy="60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A314B97F-D1A8-4D81-A925-AB59CB380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51838" cy="1439863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15. st.: Johannes Gutenberg izumi postopek tiska:</a:t>
            </a:r>
          </a:p>
          <a:p>
            <a:pPr lvl="1" algn="ctr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poveča se je število knjig,</a:t>
            </a:r>
          </a:p>
          <a:p>
            <a:pPr lvl="1" algn="ctr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odpravljene napake,</a:t>
            </a:r>
          </a:p>
          <a:p>
            <a:pPr>
              <a:buFontTx/>
              <a:buNone/>
            </a:pPr>
            <a:endParaRPr lang="sl-SI" altLang="sl-SI" sz="2400"/>
          </a:p>
        </p:txBody>
      </p:sp>
      <p:pic>
        <p:nvPicPr>
          <p:cNvPr id="14341" name="Picture 5" descr="gutenbergpress">
            <a:extLst>
              <a:ext uri="{FF2B5EF4-FFF2-40B4-BE49-F238E27FC236}">
                <a16:creationId xmlns:a16="http://schemas.microsoft.com/office/drawing/2014/main" id="{4C068A4E-1293-465A-951D-B06248BA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186237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mage">
            <a:extLst>
              <a:ext uri="{FF2B5EF4-FFF2-40B4-BE49-F238E27FC236}">
                <a16:creationId xmlns:a16="http://schemas.microsoft.com/office/drawing/2014/main" id="{EB54C9D4-3699-4C2D-9AE0-55162769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50056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utenb3">
            <a:extLst>
              <a:ext uri="{FF2B5EF4-FFF2-40B4-BE49-F238E27FC236}">
                <a16:creationId xmlns:a16="http://schemas.microsoft.com/office/drawing/2014/main" id="{1E8DC007-1A31-4CEC-9A43-1A978118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68863"/>
            <a:ext cx="2303462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4AE899A-4A9F-4546-A3A2-1520A001F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612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študij postane izmenjava mnenj in posredovanje podatkov med znanstveniki,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prevajala in tiskala so se dela Kopernika, Tycho Braha in Keplerja,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nova zemljepisna odkritja:</a:t>
            </a:r>
          </a:p>
          <a:p>
            <a:pPr lvl="1"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zanimanje za zemeljsko površje in kartografijo,</a:t>
            </a:r>
          </a:p>
          <a:p>
            <a:pPr lvl="1"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boljše razumevanje in preučevanje problemov plovbe in pomorskega bojevanja,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smodnik je popolnoma spremenil dotedanji način bojevanja:</a:t>
            </a:r>
          </a:p>
          <a:p>
            <a:pPr lvl="1"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razvije se je artilerija.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C99CD9-35E6-4895-99B7-599DFAA51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r>
              <a:rPr lang="sl-SI" altLang="sl-SI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PRAVO IN POLITIKA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B483CD4-4C45-484B-A5E8-44A7AD34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Starorimsko razumevanje pravice,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stari kodeksi in lex romana 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edini viri pravičnega upravljanja,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politiki se zavzemajo za ohrano miru in varnosti v državi,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ločitev zakonodajne oblasti od sodne ter od izvršne oblasti,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glavna italijanska mesta 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male države,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 Italiji se mesta niso mogla združiti v državo tako kot npr. Španija, Francija in Anglija, zaradi močnih nasprotij med mestnimi državicami,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ta politična konkurenca privede do razvoja moderne diplomacije,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ambasade (poslaništva), v 16. st. tudi v Franciji in Angliji.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198E85-3243-466A-8A7B-BAE881E12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ARHIHEKTURA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F02E91-8E1F-4A74-B815-D324B3A3E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Hiše preproste, skladne in simetrično grajene,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značilni polkrožni loki in stebri,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 dvorišču sredi štirikotne stavbe je stal vodnjak, ki je bil lepo okrašen,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Louvre, Touileries, Escorial, cerkev Sv. Petra...,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dvorci v nemških mestih,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Fillipo Brundelleschi.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2E8D7E72-A88A-4F76-A529-FD6C1816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61125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chemeClr val="tx1"/>
                </a:solidFill>
                <a:latin typeface="Times New Roman" panose="02020603050405020304" pitchFamily="18" charset="0"/>
              </a:rPr>
              <a:t>Escorial</a:t>
            </a:r>
          </a:p>
        </p:txBody>
      </p:sp>
      <p:pic>
        <p:nvPicPr>
          <p:cNvPr id="18436" name="Picture 4" descr="escorial-largo">
            <a:extLst>
              <a:ext uri="{FF2B5EF4-FFF2-40B4-BE49-F238E27FC236}">
                <a16:creationId xmlns:a16="http://schemas.microsoft.com/office/drawing/2014/main" id="{94896469-BB5F-4D44-853E-E3691014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78863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A597FA-DF50-40FC-9EE9-A66863FBC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7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UVOD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0F2868-01B9-4069-B92D-95B5DB250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1798637"/>
          </a:xfrm>
        </p:spPr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Renesansa (francosko renaissance, prerojenje),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15. – 16. stoletje (1527), Italija že v 14. stoletju, 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razmah umetnosti in književnosti,</a:t>
            </a:r>
          </a:p>
        </p:txBody>
      </p:sp>
      <p:pic>
        <p:nvPicPr>
          <p:cNvPr id="3076" name="Picture 4" descr="sikstinska">
            <a:extLst>
              <a:ext uri="{FF2B5EF4-FFF2-40B4-BE49-F238E27FC236}">
                <a16:creationId xmlns:a16="http://schemas.microsoft.com/office/drawing/2014/main" id="{0BC4A12E-29CC-4518-A70D-A55A03EA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836987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8C70373A-79A7-4FFF-BF18-27CC7946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2738"/>
            <a:ext cx="88931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prehod med srednjim in novim vekom,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iz Italije se razširi v Francijo iz tam pa po celotni                    severni Evropi, kjer v 16.</a:t>
            </a:r>
            <a:b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stoletju povzroči</a:t>
            </a:r>
            <a:b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protestantsko reformacijo.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9AF6FAA8-AE4E-4E21-9CD2-0BD998E0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08725"/>
            <a:ext cx="3887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latin typeface="Times New Roman" panose="02020603050405020304" pitchFamily="18" charset="0"/>
              </a:rPr>
              <a:t>ena izmed fresk v Sikstinski kapeli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578EC4-6545-4AB0-8126-3B1DE22D7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l-SI" altLang="sl-SI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RENESANSA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955694-FC35-434C-BC27-6E1831895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76103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Zanimanje za stare grške in latinske dokumente (Bizantinci),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bogati meščani, ki so si umetnost lahko privoščili,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Rim, Neapelj, Ferrara, Milano, Benetke </a:t>
            </a: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trgovsko finančna središča,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renesanso so zaznamovali: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individualizem,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naturalizem,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senzualizem,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panteizem,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hedonizem,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empirizem,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esteticizem,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 sr. veku so imeli umetnike za obrtnike, sedaj pa so jih spoštovali: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zaposloval jih je papeški dvor in mestno plemstvo,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mecenstvo </a:t>
            </a: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bančniki in vladarji (Cosimo de Medici – Veličastni).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sl-SI" altLang="sl-SI" sz="1600"/>
          </a:p>
        </p:txBody>
      </p:sp>
      <p:pic>
        <p:nvPicPr>
          <p:cNvPr id="4100" name="Picture 4" descr="446px-Jacopo_Pontormo_055">
            <a:extLst>
              <a:ext uri="{FF2B5EF4-FFF2-40B4-BE49-F238E27FC236}">
                <a16:creationId xmlns:a16="http://schemas.microsoft.com/office/drawing/2014/main" id="{48A8DBE5-9A6B-455D-8307-14F1392A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2376487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C2C13C3F-0E7D-4304-8E88-7FFDD046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Cosimo de Medici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9F91F47-2277-4ED0-B40F-D0A281A71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638" y="765175"/>
            <a:ext cx="4932362" cy="568801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Renesansa je kulturno zgodovinski izraz za ponovno oživitev umetnosti in kulture: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obudil antične ideale,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dvigne evropsko miselnost,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postavi temelje znanstvenemu  mišljenju ter pomenu izobrazbe,</a:t>
            </a:r>
          </a:p>
          <a:p>
            <a:pPr lvl="1" algn="ctr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sproži proces opismenjevanja Evrope,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vrhunec v umetnosti.</a:t>
            </a:r>
          </a:p>
        </p:txBody>
      </p:sp>
      <p:pic>
        <p:nvPicPr>
          <p:cNvPr id="5124" name="Picture 4" descr="veneto">
            <a:extLst>
              <a:ext uri="{FF2B5EF4-FFF2-40B4-BE49-F238E27FC236}">
                <a16:creationId xmlns:a16="http://schemas.microsoft.com/office/drawing/2014/main" id="{05A3D103-F6AC-4700-AC78-0770C733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327525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B5BD25EA-123C-45B7-974E-0835E743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latin typeface="Times New Roman" panose="02020603050405020304" pitchFamily="18" charset="0"/>
              </a:rPr>
              <a:t>Bartolomeo Veneto: Lucrezia Borgia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15DD2F-9AF0-4D74-B619-348A1B84C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93775"/>
          </a:xfrm>
        </p:spPr>
        <p:txBody>
          <a:bodyPr/>
          <a:lstStyle/>
          <a:p>
            <a:r>
              <a:rPr lang="sl-SI" altLang="sl-SI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KNJIŽEVNOST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22DFF5F-53D2-44CE-8401-C5FFD82AA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908050"/>
            <a:ext cx="8856662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Sprejem zgodovinskih ved v književnost,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zgodovina je samostojna veda,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pojmovanje časa upošteva laične vire,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grška in rimska kultura, obsojanje srednjeveškega obskurantizma,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Lorenzo Valla, Niccolò Machiavelli,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ponovno odkrivanje antike z </a:t>
            </a:r>
          </a:p>
          <a:p>
            <a:pPr>
              <a:buFontTx/>
              <a:buNone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srednjeveški vplivi,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3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tri književne vrste: 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dramatika,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lirika,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epika.</a:t>
            </a:r>
            <a:endParaRPr lang="sl-SI" altLang="sl-SI" sz="24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9" name="Picture 5" descr="422px-600px-Gerusalemme-Liberata">
            <a:extLst>
              <a:ext uri="{FF2B5EF4-FFF2-40B4-BE49-F238E27FC236}">
                <a16:creationId xmlns:a16="http://schemas.microsoft.com/office/drawing/2014/main" id="{2DE6B85C-7871-4321-BDBA-EB023320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97200"/>
            <a:ext cx="284321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3A37F6E8-9119-4FC8-AB61-9068B5F7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661025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23337EB5-F486-4CA6-A444-F2B45D36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9950"/>
            <a:ext cx="302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sl-SI" altLang="sl-SI" sz="2000">
                <a:solidFill>
                  <a:schemeClr val="tx1"/>
                </a:solidFill>
                <a:latin typeface="Times New Roman" panose="02020603050405020304" pitchFamily="18" charset="0"/>
              </a:rPr>
              <a:t>Torquato Tasso: Osvobojeni Jeruzalem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>
            <a:extLst>
              <a:ext uri="{FF2B5EF4-FFF2-40B4-BE49-F238E27FC236}">
                <a16:creationId xmlns:a16="http://schemas.microsoft.com/office/drawing/2014/main" id="{CBFCDE77-D1DA-42B6-A5C9-A43E724BF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sl-SI" altLang="sl-SI" sz="5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Dramatika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E3DAC1-5379-482E-AC49-55187ADC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87692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Sakralne – verske dramske oblike 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sodobno življenje vseh slojev,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tragično + komično, ruši trojno enotnost, dogajanje se je razširilo, več dogodkov v daljšem časovnem razmiku, menja prizorišče,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sintetično-analitična zgradba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blankverzi,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komedija in tragedija,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Največja dramatika renesanse sta: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William Shakespeare (Anglija),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Marin Držić (Hrvaška),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visoki in mali ljudje : čustva,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kraljica Elizabeta,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podpora.</a:t>
            </a:r>
          </a:p>
        </p:txBody>
      </p:sp>
      <p:pic>
        <p:nvPicPr>
          <p:cNvPr id="7172" name="Picture 4" descr="First_Folio">
            <a:extLst>
              <a:ext uri="{FF2B5EF4-FFF2-40B4-BE49-F238E27FC236}">
                <a16:creationId xmlns:a16="http://schemas.microsoft.com/office/drawing/2014/main" id="{295C075B-E573-4F15-8C66-EFC2CC1A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99243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C4A6E5E-7B40-4FEB-A64A-D751B22AA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l-SI" altLang="sl-SI" sz="5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Renesančno gledališče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C3F774-9BD6-4278-BC7C-8A4381161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osmerokotno,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 vrste za gledalce, okrog odra, 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oder približno meter od tal, sega globoko v dvorišče,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balkon,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preprosta scena,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malo odrskih rekvizitov,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samo moški, 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poklicni igralci,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bogati kostumi,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 vse družbene sloje.</a:t>
            </a:r>
          </a:p>
        </p:txBody>
      </p:sp>
      <p:pic>
        <p:nvPicPr>
          <p:cNvPr id="8196" name="Picture 4" descr="Hodges1">
            <a:extLst>
              <a:ext uri="{FF2B5EF4-FFF2-40B4-BE49-F238E27FC236}">
                <a16:creationId xmlns:a16="http://schemas.microsoft.com/office/drawing/2014/main" id="{586FC72D-8D37-4C19-8D76-CBE4E8BB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2911" r="2675" b="10013"/>
          <a:stretch>
            <a:fillRect/>
          </a:stretch>
        </p:blipFill>
        <p:spPr bwMode="auto">
          <a:xfrm>
            <a:off x="3995738" y="2349500"/>
            <a:ext cx="49688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ervantes">
            <a:extLst>
              <a:ext uri="{FF2B5EF4-FFF2-40B4-BE49-F238E27FC236}">
                <a16:creationId xmlns:a16="http://schemas.microsoft.com/office/drawing/2014/main" id="{77C4451F-F72F-4991-BA4E-4E7883BA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087812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6504A26-F663-47EA-BCFC-545E8E77C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3910012" cy="765175"/>
          </a:xfrm>
        </p:spPr>
        <p:txBody>
          <a:bodyPr/>
          <a:lstStyle/>
          <a:p>
            <a:r>
              <a:rPr lang="sl-SI" altLang="sl-SI" sz="5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Epika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E3A0CB-19A4-4A65-A35A-4BD065383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538" y="836613"/>
            <a:ext cx="4716462" cy="5761037"/>
          </a:xfrm>
        </p:spPr>
        <p:txBody>
          <a:bodyPr/>
          <a:lstStyle/>
          <a:p>
            <a:pPr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Glavni predstavniki so: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Giovanni Boccaccio (Dekameron),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Ariosto,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Torquato Tasso,</a:t>
            </a:r>
          </a:p>
          <a:p>
            <a:pPr lvl="1">
              <a:buFontTx/>
              <a:buNone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(Osvobojeni Jeruzalem),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Miguel de Cervantes Saavedra (Don Kihot),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Erazem Rotterdamski (Hvalnica norosti),</a:t>
            </a:r>
          </a:p>
          <a:p>
            <a:pPr>
              <a:buFont typeface="Arial" panose="020B0604020202020204" pitchFamily="34" charset="0"/>
              <a:buChar char="♠"/>
            </a:pPr>
            <a:r>
              <a:rPr lang="sl-SI" altLang="sl-SI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dve prozni smeri: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roman in novela,</a:t>
            </a:r>
          </a:p>
          <a:p>
            <a:pPr lvl="1">
              <a:buFontTx/>
              <a:buChar char="•"/>
            </a:pPr>
            <a:r>
              <a:rPr lang="sl-SI" altLang="sl-SI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še vedno se pojavlja tudi ep.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BF6754F-61A9-4521-A35A-5794AAD6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410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chemeClr val="tx1"/>
                </a:solidFill>
                <a:latin typeface="Times New Roman" panose="02020603050405020304" pitchFamily="18" charset="0"/>
              </a:rPr>
              <a:t>Miguel de Cervantes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b55f5adf0c54">
            <a:extLst>
              <a:ext uri="{FF2B5EF4-FFF2-40B4-BE49-F238E27FC236}">
                <a16:creationId xmlns:a16="http://schemas.microsoft.com/office/drawing/2014/main" id="{E81090F8-5307-473A-9566-1C409C92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75137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4FA1EA3A-3622-4148-A4BE-9911EE5B5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319587" cy="836613"/>
          </a:xfrm>
        </p:spPr>
        <p:txBody>
          <a:bodyPr/>
          <a:lstStyle/>
          <a:p>
            <a:r>
              <a:rPr lang="sl-SI" altLang="sl-SI" sz="5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Lirika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4704F7-108E-48C4-AB41-D25ADB78D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467995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Glavni predstavniki so: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Francesco Petrarca,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W. Shakespeare,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Michelangelo Bounarotti,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Lorenzo de Medici,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nova pesniška zvrst: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sonet,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♠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vpliv Petrarce: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l-SI" altLang="sl-SI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petrarkizem.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7859B8F-CB12-428B-BE2E-9F631021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308725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Francesco Petrarca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ITALIJANSKA RENESANSA</vt:lpstr>
      <vt:lpstr>UVOD</vt:lpstr>
      <vt:lpstr>RENESANSA</vt:lpstr>
      <vt:lpstr>PowerPoint Presentation</vt:lpstr>
      <vt:lpstr>KNJIŽEVNOST</vt:lpstr>
      <vt:lpstr>Dramatika</vt:lpstr>
      <vt:lpstr>Renesančno gledališče</vt:lpstr>
      <vt:lpstr>Epika</vt:lpstr>
      <vt:lpstr>Lirika</vt:lpstr>
      <vt:lpstr>UMETNOST</vt:lpstr>
      <vt:lpstr>PowerPoint Presentation</vt:lpstr>
      <vt:lpstr>ZNANOST IN TEHNOLOGIJA</vt:lpstr>
      <vt:lpstr>PowerPoint Presentation</vt:lpstr>
      <vt:lpstr>PowerPoint Presentation</vt:lpstr>
      <vt:lpstr>PowerPoint Presentation</vt:lpstr>
      <vt:lpstr>PRAVO IN POLITIKA</vt:lpstr>
      <vt:lpstr>ARHIHEKTURA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2019-06-03T09:13:01Z</dcterms:created>
  <dcterms:modified xsi:type="dcterms:W3CDTF">2019-06-03T09:13:01Z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