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4ABE-C57C-4188-9110-1F1CCB9A2171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AC716-BF15-49EC-98FD-EF793CBF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2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AC716-BF15-49EC-98FD-EF793CBF17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61056F-96B8-419D-A6F2-7549E71E7D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48DFE6-5E59-4B3D-AE9C-B73F655901A0}" type="datetimeFigureOut">
              <a:rPr lang="en-US" smtClean="0"/>
              <a:t>7/1/2019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t-lj.si/trgovina/pdfs/arhiv/Umetnostna%20zgodovina/01%20-%20Prazgodovina/Prazgodovina.pdf" TargetMode="External"/><Relationship Id="rId2" Type="http://schemas.openxmlformats.org/officeDocument/2006/relationships/hyperlink" Target="http://gradbena.si/dijaki/1a14/splet_vrecl/umetnost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Zgodovina_umetnosti#Paleolitik" TargetMode="External"/><Relationship Id="rId5" Type="http://schemas.openxmlformats.org/officeDocument/2006/relationships/hyperlink" Target="http://gradbena.si/dijaki/1a14/splet_vrecl/umetnost5.html" TargetMode="External"/><Relationship Id="rId4" Type="http://schemas.openxmlformats.org/officeDocument/2006/relationships/hyperlink" Target="http://gradbena.si/dijaki/1a14/splet_vrecl/umetnost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543800" cy="1153815"/>
          </a:xfrm>
        </p:spPr>
        <p:txBody>
          <a:bodyPr>
            <a:noAutofit/>
          </a:bodyPr>
          <a:lstStyle/>
          <a:p>
            <a:r>
              <a:rPr lang="sl-SI" sz="7200" dirty="0"/>
              <a:t>Rojstvo umetnosti</a:t>
            </a:r>
            <a:endParaRPr lang="en-US" sz="7200" dirty="0"/>
          </a:p>
        </p:txBody>
      </p:sp>
      <p:sp>
        <p:nvSpPr>
          <p:cNvPr id="4" name="AutoShape 2" descr="http://www.macmillanmh.com/ss/ca/eng/g6/images/pd_g6_unit1_ps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06" y="3117579"/>
            <a:ext cx="4642435" cy="306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0" b="28518"/>
          <a:stretch/>
        </p:blipFill>
        <p:spPr bwMode="auto">
          <a:xfrm>
            <a:off x="611560" y="2131463"/>
            <a:ext cx="7113129" cy="3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2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Prazgodovina: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620000" cy="4800600"/>
          </a:xfrm>
        </p:spPr>
        <p:txBody>
          <a:bodyPr>
            <a:normAutofit/>
          </a:bodyPr>
          <a:lstStyle/>
          <a:p>
            <a:r>
              <a:rPr lang="sl-SI" sz="3200" dirty="0"/>
              <a:t>Paleolitska umetnost</a:t>
            </a:r>
          </a:p>
          <a:p>
            <a:r>
              <a:rPr lang="sl-SI" sz="3200" dirty="0"/>
              <a:t>Neolitska umetnost</a:t>
            </a:r>
          </a:p>
          <a:p>
            <a:r>
              <a:rPr lang="sl-SI" sz="3200" dirty="0"/>
              <a:t>Umetnost kovinskih dob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2" y="3953629"/>
            <a:ext cx="3702168" cy="19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60" y="3140968"/>
            <a:ext cx="2541093" cy="33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67" y="498619"/>
            <a:ext cx="2189286" cy="20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1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Paleolitska umetnost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Prve umetnine</a:t>
            </a:r>
          </a:p>
          <a:p>
            <a:r>
              <a:rPr lang="sl-SI" sz="3200" dirty="0"/>
              <a:t>Jamske slike</a:t>
            </a:r>
          </a:p>
          <a:p>
            <a:r>
              <a:rPr lang="sl-SI" sz="3200" dirty="0"/>
              <a:t>Upodobljeni lovi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90792"/>
            <a:ext cx="3096344" cy="292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55" y="2348357"/>
            <a:ext cx="3727301" cy="248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1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</a:t>
            </a:r>
            <a:r>
              <a:rPr lang="en-US" dirty="0" err="1"/>
              <a:t>illendorfska</a:t>
            </a:r>
            <a:r>
              <a:rPr lang="sl-SI" dirty="0"/>
              <a:t> Venera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Predstavlja boginjo rodovitnosti in plodnosti</a:t>
            </a:r>
          </a:p>
          <a:p>
            <a:r>
              <a:rPr lang="sl-SI" sz="3200" dirty="0"/>
              <a:t>Velika je okoli 11 cm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49" y="2261563"/>
            <a:ext cx="2265090" cy="429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Neolitska umetnost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Človeka so upodabljali s pokončno črto in dvema polkrogama</a:t>
            </a:r>
          </a:p>
          <a:p>
            <a:r>
              <a:rPr lang="sl-SI" sz="3200" dirty="0"/>
              <a:t>Uveljavljanje lončarstva, pletlarstva in tkarstva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25" y="3356992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7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Stonehenge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nastal</a:t>
            </a:r>
            <a:r>
              <a:rPr lang="en-US" sz="3200" dirty="0"/>
              <a:t> </a:t>
            </a:r>
            <a:r>
              <a:rPr lang="en-US" sz="3200" dirty="0" err="1"/>
              <a:t>okoli</a:t>
            </a:r>
            <a:r>
              <a:rPr lang="en-US" sz="3200" dirty="0"/>
              <a:t> 2100</a:t>
            </a:r>
            <a:r>
              <a:rPr lang="sl-SI" sz="3200" dirty="0"/>
              <a:t> pr. nš. v Veliki Britaniji</a:t>
            </a:r>
          </a:p>
          <a:p>
            <a:r>
              <a:rPr lang="sl-SI" sz="3200" dirty="0"/>
              <a:t>Tam naj bi se izvajali</a:t>
            </a:r>
          </a:p>
          <a:p>
            <a:pPr marL="114300" indent="0">
              <a:buNone/>
            </a:pPr>
            <a:r>
              <a:rPr lang="sl-SI" sz="3200" dirty="0"/>
              <a:t>   različni verski obredi 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" y="3356992"/>
            <a:ext cx="3800129" cy="253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r="2654"/>
          <a:stretch/>
        </p:blipFill>
        <p:spPr bwMode="auto">
          <a:xfrm>
            <a:off x="4644008" y="2204864"/>
            <a:ext cx="3452884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4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Umetnost kovinskih dob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Pojavi</a:t>
            </a:r>
            <a:r>
              <a:rPr lang="en-US" sz="3200" dirty="0"/>
              <a:t> se </a:t>
            </a:r>
            <a:r>
              <a:rPr lang="en-US" sz="3200" dirty="0" err="1"/>
              <a:t>okraševanje</a:t>
            </a:r>
            <a:r>
              <a:rPr lang="en-US" sz="3200" dirty="0"/>
              <a:t> in </a:t>
            </a:r>
            <a:r>
              <a:rPr lang="en-US" sz="3200" dirty="0" err="1"/>
              <a:t>izdelovanje</a:t>
            </a:r>
            <a:r>
              <a:rPr lang="en-US" sz="3200" dirty="0"/>
              <a:t> </a:t>
            </a:r>
            <a:r>
              <a:rPr lang="en-US" sz="3200" dirty="0" err="1"/>
              <a:t>vsakdanjih</a:t>
            </a:r>
            <a:r>
              <a:rPr lang="en-US" sz="3200" dirty="0"/>
              <a:t> </a:t>
            </a:r>
            <a:r>
              <a:rPr lang="en-US" sz="3200" dirty="0" err="1"/>
              <a:t>pripomočkov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</a:t>
            </a:r>
            <a:r>
              <a:rPr lang="en-US" sz="3200" dirty="0" err="1"/>
              <a:t>kovin</a:t>
            </a:r>
            <a:endParaRPr lang="sl-SI" sz="3200" dirty="0"/>
          </a:p>
          <a:p>
            <a:r>
              <a:rPr lang="sl-SI" sz="3200" dirty="0"/>
              <a:t>Nakit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5" y="2780928"/>
            <a:ext cx="2664296" cy="338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413870" cy="217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3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Vaška situla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Najdena v Vačah</a:t>
            </a:r>
          </a:p>
          <a:p>
            <a:r>
              <a:rPr lang="sl-SI" sz="3200" dirty="0"/>
              <a:t>Narejena iz brona</a:t>
            </a:r>
          </a:p>
          <a:p>
            <a:r>
              <a:rPr lang="sl-SI" sz="3200" dirty="0"/>
              <a:t>Podobe iz tedanjega </a:t>
            </a:r>
          </a:p>
          <a:p>
            <a:pPr marL="114300" indent="0">
              <a:buNone/>
            </a:pPr>
            <a:r>
              <a:rPr lang="sl-SI" sz="3200" dirty="0"/>
              <a:t>   vsakdanjega življena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08722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t="19164"/>
          <a:stretch/>
        </p:blipFill>
        <p:spPr bwMode="auto">
          <a:xfrm>
            <a:off x="1475656" y="4149080"/>
            <a:ext cx="2086554" cy="247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8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in litaritura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u="sng" dirty="0">
                <a:hlinkClick r:id="rId2"/>
              </a:rPr>
              <a:t>http://gradbena.si/dijaki/1a14/splet_vrecl/umetnost3.html</a:t>
            </a:r>
            <a:endParaRPr lang="sl-SI" dirty="0"/>
          </a:p>
          <a:p>
            <a:pPr marL="114300" lvl="0" indent="0">
              <a:buNone/>
            </a:pPr>
            <a:r>
              <a:rPr lang="sl-SI" dirty="0"/>
              <a:t>    (6. 7. 2014)</a:t>
            </a:r>
            <a:endParaRPr lang="en-US" dirty="0"/>
          </a:p>
          <a:p>
            <a:pPr lvl="0"/>
            <a:r>
              <a:rPr lang="sl-SI" u="sng" dirty="0">
                <a:hlinkClick r:id="rId3"/>
              </a:rPr>
              <a:t>http://art-lj.si/trgovina/pdfs/arhiv/Umetnostna%20zgodovina/01%20-%20Prazgodovina/Prazgodovina.pdf</a:t>
            </a:r>
            <a:r>
              <a:rPr lang="sl-SI" dirty="0"/>
              <a:t> (6. 7. 2014)</a:t>
            </a:r>
            <a:endParaRPr lang="en-US" dirty="0"/>
          </a:p>
          <a:p>
            <a:pPr lvl="0"/>
            <a:r>
              <a:rPr lang="sl-SI" u="sng" dirty="0">
                <a:hlinkClick r:id="rId4"/>
              </a:rPr>
              <a:t>http://gradbena.si/dijaki/1a14/splet_vrecl/umetnost4.html</a:t>
            </a:r>
            <a:r>
              <a:rPr lang="sl-SI" dirty="0"/>
              <a:t> </a:t>
            </a:r>
          </a:p>
          <a:p>
            <a:pPr marL="114300" lvl="0" indent="0">
              <a:buNone/>
            </a:pPr>
            <a:r>
              <a:rPr lang="sl-SI" dirty="0"/>
              <a:t>    (6. 7. 2014)</a:t>
            </a:r>
            <a:endParaRPr lang="en-US" dirty="0"/>
          </a:p>
          <a:p>
            <a:pPr lvl="0"/>
            <a:r>
              <a:rPr lang="sl-SI" u="sng" dirty="0">
                <a:hlinkClick r:id="rId5"/>
              </a:rPr>
              <a:t>http://gradbena.si/dijaki/1a14/splet_vrecl/umetnost5.html</a:t>
            </a:r>
            <a:endParaRPr lang="sl-SI" dirty="0"/>
          </a:p>
          <a:p>
            <a:pPr marL="114300" lvl="0" indent="0">
              <a:buNone/>
            </a:pPr>
            <a:r>
              <a:rPr lang="sl-SI" dirty="0"/>
              <a:t>    (6. 7. 2014)</a:t>
            </a:r>
            <a:endParaRPr lang="en-US" dirty="0"/>
          </a:p>
          <a:p>
            <a:pPr lvl="0"/>
            <a:r>
              <a:rPr lang="sl-SI" u="sng" dirty="0">
                <a:hlinkClick r:id="rId6"/>
              </a:rPr>
              <a:t>http://sl.wikipedia.org/wiki/Zgodovina_umetnosti#Paleolitik</a:t>
            </a:r>
            <a:r>
              <a:rPr lang="sl-SI" dirty="0"/>
              <a:t> (6. 7. 2014)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227</Words>
  <Application>Microsoft Office PowerPoint</Application>
  <PresentationFormat>On-screen Show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Adjacency</vt:lpstr>
      <vt:lpstr>Rojstvo umetnosti</vt:lpstr>
      <vt:lpstr>Prazgodovina:</vt:lpstr>
      <vt:lpstr>Paleolitska umetnost</vt:lpstr>
      <vt:lpstr>Willendorfska Venera</vt:lpstr>
      <vt:lpstr>Neolitska umetnost</vt:lpstr>
      <vt:lpstr>Stonehenge</vt:lpstr>
      <vt:lpstr>Umetnost kovinskih dob</vt:lpstr>
      <vt:lpstr>Vaška situla</vt:lpstr>
      <vt:lpstr>Viri in litaritura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2019-07-01T12:53:56Z</dcterms:created>
  <dcterms:modified xsi:type="dcterms:W3CDTF">2019-07-01T12:53:56Z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