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37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ED2DCED-DCC1-49D7-8DDA-9E56AB57BA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395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021FB99-3391-462F-86FE-F1E00AB029D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7938"/>
            <a:ext cx="5221287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2E6C90F4-1620-4B2C-931E-01DA8C2A67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DE3B596-E9BA-44C6-9B14-1323E99C94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BCFB9EA0-1726-4E4D-9993-10D8F49184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5C100C-CC31-428A-946C-D1D7B9CE7E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CC14ECFF-4153-4CD7-83B4-E0864C33D6F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DDC4A56-F7DE-4915-96D9-A64896B7D7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D6381FBE-D292-40CB-9F26-D31E264DEB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ECD9359-1ACB-435C-9FAB-C8FCAC3C5D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1E534A45-B2AD-46C2-88F0-12E131F3021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9B63BC-1CC4-40DA-9CB7-77D62F71A6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1247CAD-B1B1-41AC-8386-74704FBC52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F2E6855-0D2E-4B0F-8676-01603628E8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CD6296A0-D0D3-49E5-865B-F59CF20678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3F92CA-0334-44D3-AE09-81154F893D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1E2F9D62-E174-40DD-A238-78428B4FB3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142A832-9BC8-4085-8214-C62BD282BB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15AAEA59-0E02-4869-9C22-89C80BA8C6D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1D6CBFA-DE8A-4960-9C03-0B3E87178C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C89250BF-5AC9-4B27-95E3-04B76BFFEE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293CF53-6356-437F-AB79-BBA37BC808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9C96C3E-E904-47C7-BCE5-1699E00869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9688" y="1027113"/>
            <a:ext cx="4935537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0192C00-6674-4E67-B2D3-9300C4D440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65E8-9F7F-499C-9C98-86BCB5BD8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AA631-1030-405A-83DB-0A54ECC46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6408F-F857-4755-93F8-FB9FE8A79A5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D570B-DB5C-45D6-B691-ADEEC7D5AF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D45D01-3762-41FD-8A34-E564D083D302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56597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6E95-2F2E-4E48-9E46-26B0C646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E4E33-3962-4AFE-ABEF-C8EEB6541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F1C4E-FA7E-495A-9156-764F8C9E0E36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E1EBC-5E0D-4203-8B6B-5779984C9AE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513E51-DDF3-4C6A-A903-4B718FAAF406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7791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4B428-0065-4740-9C5A-9B94A9473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9BBD3-70B0-4D45-B84E-D2275A0D3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B96A6-7BC2-4A4B-A734-30F8FA6159B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0AD08-A9CA-4AF5-AF93-8086FF1AC2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AFA1B7-89ED-4667-837B-D3045D318C45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79855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E08B-3C7D-447C-BA33-E54441E1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627063"/>
            <a:ext cx="860583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4F7A1-2A2E-4C6C-80F2-F0BFF01DA50A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AF084-69F3-4A5D-9C41-68072106DF90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BC34086F-28DC-4B5B-BA57-8ECC5D1EEB3D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65121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29B8-28F2-4E11-9C61-C36757B1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395C-807A-4AC9-92F5-218EF544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79289-0F25-4DE5-9F9B-B2987CE28CF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0078A-39E8-4448-A9A9-37334351890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70F433-1376-4155-B1D5-5E54F89FD119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45566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DF24-B2AA-42B4-B465-A809CD78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C6F16-65E8-4E4F-8055-181A86E5F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B5ADE-F82A-4B14-B801-2452F5E24E2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B2A2F-0F56-4222-8527-F4E5EF619E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39521A-67D5-484F-810F-7ADB7ACE206E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31309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8712-74D3-4E65-9866-4D6E6178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0FE2-1335-4B36-86B5-083E1AA3D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E8302-44CB-4815-AADA-83D3A0380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704C-ED55-45CF-A457-4F6D6F7AA7A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D2032-1213-456A-A077-212A1A3E94E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3ADACA-30CC-479D-87FD-B476F89A5E4F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23843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9A86-73D0-4FFA-B97D-8DEA9F63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70D95-B341-4550-B09D-7D7F8D19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FE69-CC1F-4A6E-8A0A-E90D4375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206DA-18A5-4842-B95B-47A35BFA2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7B9AA-0267-4DA6-9B1D-248732E2A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4146DB-A460-4E09-B4C0-DD3E685F9DF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0FE907-2125-430A-8218-1366C3B169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34FAF9-A7C5-4AB1-9C84-98AF4CD762C4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94343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C6E7-4018-47A5-9FDF-D5801851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9CA08-56AC-4FDA-B591-85A34DAC86D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BB948-7210-44CF-93BF-481B719EB7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29958-0C11-4541-8AB3-0A388955F26A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72090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803DC2-A20E-422F-9DDE-CAA831BCE25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61A79-B682-44A6-8CEB-C1694232BD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517276-1138-4FBB-86F4-E56684FCB4FB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1289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B541-4C95-4B43-98CB-AD5CF10C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C3813-590F-465F-9673-81CACEB0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98B5C-0291-4DD6-8F6C-3FEECB243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813A-F101-4F1F-B715-89924ABA980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2957-DD61-403A-ADDD-75D24CB87F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C083B4-42D5-4572-929B-BD5164EA9BB2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81012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6EFA-C904-4525-8CE7-5E4CC00C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DA10B-F196-4766-B46E-EA4D0DC14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A021F-FBB6-4654-9100-7E0CB3D1A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365D9-08D6-4A78-91EC-D2FB8001A18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2CBBD-6383-413A-9654-9EEF5F813B3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7FEEDE-73F7-4733-8EBD-E14212EDD35D}" type="slidenum">
              <a:rPr lang="es-ES" altLang="sl-SI"/>
              <a:pPr/>
              <a:t>‹#›</a:t>
            </a:fld>
            <a:endParaRPr lang="es-ES" altLang="sl-SI"/>
          </a:p>
        </p:txBody>
      </p:sp>
    </p:spTree>
    <p:extLst>
      <p:ext uri="{BB962C8B-B14F-4D97-AF65-F5344CB8AC3E}">
        <p14:creationId xmlns:p14="http://schemas.microsoft.com/office/powerpoint/2010/main" val="34247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A647"/>
            </a:gs>
            <a:gs pos="100000">
              <a:srgbClr val="FFFFFF"/>
            </a:gs>
          </a:gsLst>
          <a:path path="shape">
            <a:fillToRect l="20000" r="8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819CE1B-0107-475D-B717-D422643D1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4E140A7-FF2D-42F7-B4D7-C344A31BA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Pulse para editar los formatos del texto del esquema</a:t>
            </a:r>
          </a:p>
          <a:p>
            <a:pPr lvl="1"/>
            <a:r>
              <a:rPr lang="en-GB" altLang="sl-SI"/>
              <a:t>Segundo nivel del esquema</a:t>
            </a:r>
          </a:p>
          <a:p>
            <a:pPr lvl="2"/>
            <a:r>
              <a:rPr lang="en-GB" altLang="sl-SI"/>
              <a:t>Tercer nivel del esquema</a:t>
            </a:r>
          </a:p>
          <a:p>
            <a:pPr lvl="3"/>
            <a:r>
              <a:rPr lang="en-GB" altLang="sl-SI"/>
              <a:t>Cuarto nivel del esquema</a:t>
            </a:r>
          </a:p>
          <a:p>
            <a:pPr lvl="4"/>
            <a:r>
              <a:rPr lang="en-GB" altLang="sl-SI"/>
              <a:t>Quinto nivel del esquema</a:t>
            </a:r>
          </a:p>
          <a:p>
            <a:pPr lvl="4"/>
            <a:r>
              <a:rPr lang="en-GB" altLang="sl-SI"/>
              <a:t>Sexto nivel del esquema</a:t>
            </a:r>
          </a:p>
          <a:p>
            <a:pPr lvl="4"/>
            <a:r>
              <a:rPr lang="en-GB" altLang="sl-SI"/>
              <a:t>Séptimo nivel del esquema</a:t>
            </a:r>
          </a:p>
          <a:p>
            <a:pPr lvl="4"/>
            <a:r>
              <a:rPr lang="en-GB" altLang="sl-SI"/>
              <a:t>Octavo nivel del esquema</a:t>
            </a:r>
          </a:p>
          <a:p>
            <a:pPr lvl="4"/>
            <a:r>
              <a:rPr lang="en-GB" altLang="sl-SI"/>
              <a:t>Noveno nivel del esquema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AD4878-0FEE-4D20-8AFA-7BA39B7D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829175"/>
            <a:ext cx="26162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34DCB238-BA2E-40A3-A8A4-2787243665C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s-E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C2E5EA-DF01-4172-A08B-B2C92E854B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5C91334E-66DC-4388-AFF5-5FCAA269B4D0}" type="slidenum">
              <a:rPr lang="es-ES" altLang="sl-SI"/>
              <a:pPr/>
              <a:t>‹#›</a:t>
            </a:fld>
            <a:endParaRPr lang="es-ES" altLang="sl-SI"/>
          </a:p>
        </p:txBody>
      </p:sp>
      <p:pic>
        <p:nvPicPr>
          <p:cNvPr id="1030" name="Pictur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E4821A-30A7-4176-93A1-FDDDB4D0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119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41ECD46-D5EC-4021-BBAC-A7171A60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7119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198A8A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198A8A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198A8A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198A8A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198A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a.eu/portal/search.html?query=roza+klein" TargetMode="External"/><Relationship Id="rId7" Type="http://schemas.openxmlformats.org/officeDocument/2006/relationships/hyperlink" Target="http://www.rtvslo.si/impresionisti/matej_sternen/zivljenj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erija-janus.com/umetniki/matej-sternen.html" TargetMode="External"/><Relationship Id="rId5" Type="http://schemas.openxmlformats.org/officeDocument/2006/relationships/hyperlink" Target="http://www.sloart.si/p-1026-matej-sternen-portret-vilka-weixla.aspx" TargetMode="External"/><Relationship Id="rId4" Type="http://schemas.openxmlformats.org/officeDocument/2006/relationships/hyperlink" Target="http://www.vrhnika.si/?m=content&amp;id=731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letna-galerija.net/Documents/ARTWORKS/ng/NGS2013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21F6C76E-1A77-4284-BB20-D6785816B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627063"/>
            <a:ext cx="8607425" cy="1262062"/>
          </a:xfrm>
          <a:ln/>
        </p:spPr>
        <p:txBody>
          <a:bodyPr/>
          <a:lstStyle/>
          <a:p>
            <a:endParaRPr lang="sl-SI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93A12C0A-0C52-4F2C-AC72-4C563316F92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47825" y="3008313"/>
            <a:ext cx="6062663" cy="225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720" rIns="0" bIns="0" anchor="ctr"/>
          <a:lstStyle/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es-ES" altLang="sl-SI" sz="4400">
                <a:solidFill>
                  <a:srgbClr val="008080"/>
                </a:solidFill>
              </a:rPr>
              <a:t>MATEJ STERNEN</a:t>
            </a:r>
          </a:p>
          <a:p>
            <a:pPr marL="0" indent="0" algn="ctr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es-ES" altLang="sl-SI" sz="4400">
                <a:solidFill>
                  <a:srgbClr val="008080"/>
                </a:solidFill>
              </a:rPr>
              <a:t>(1870 - 1949)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B3F4DBA0-577C-469E-9F71-ABF579BC5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5654675"/>
            <a:ext cx="7800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sl-SI" altLang="sl-SI" sz="3200" dirty="0">
                <a:solidFill>
                  <a:srgbClr val="008080"/>
                </a:solidFill>
              </a:rPr>
              <a:t> </a:t>
            </a:r>
            <a:endParaRPr lang="es-ES" altLang="sl-SI" sz="3200" dirty="0">
              <a:solidFill>
                <a:srgbClr val="008080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75EF9BD-965D-4215-A011-227538C4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282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32D13E7F-A2FA-4613-9971-180B330E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0"/>
            <a:ext cx="2627312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5481343-C190-41DE-9352-19520C7F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73063"/>
            <a:ext cx="3810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16604-F84F-486D-8A9D-E16A0EA04AA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A8CE203-25CD-4667-BECB-3F87FA449399}" type="slidenum">
              <a:rPr lang="es-ES" altLang="sl-SI"/>
              <a:pPr/>
              <a:t>10</a:t>
            </a:fld>
            <a:endParaRPr lang="es-ES" altLang="sl-SI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22C09EFA-79BA-4C92-AC1B-41A89AEEB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627063"/>
            <a:ext cx="8607425" cy="1262062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>
                <a:solidFill>
                  <a:srgbClr val="5C8526"/>
                </a:solidFill>
                <a:effectLst/>
              </a:rPr>
              <a:t>Povzetek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401D83A-FD6C-4950-9AD8-19495BF46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7425" cy="4762500"/>
          </a:xfrm>
          <a:ln/>
        </p:spPr>
        <p:txBody>
          <a:bodyPr/>
          <a:lstStyle/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Matej Sternen - impresionistični slikar, risar, priznan restavrator, eden prvih slovenskih grafikov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Predvsem figuralno slikanje – portreti in ženski akti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Predstavnik četverice slovenksih impresionistov in ustanovitelj društva Sava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Najbolj znana dela: Pomladno sonce, Ulica v Münchnu, Rdeči parazol, Dama v modrem,...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59A7116-8B38-4704-B8F1-750A297B19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8859558-3B02-4418-AA02-0AF93F62A4B0}" type="slidenum">
              <a:rPr lang="es-ES" altLang="sl-SI"/>
              <a:pPr/>
              <a:t>11</a:t>
            </a:fld>
            <a:endParaRPr lang="es-ES" altLang="sl-SI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B214D448-C390-446E-87CB-47E313404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627063"/>
            <a:ext cx="8607425" cy="1262062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>
                <a:solidFill>
                  <a:srgbClr val="5C8526"/>
                </a:solidFill>
                <a:effectLst/>
              </a:rPr>
              <a:t>Viri:</a:t>
            </a:r>
          </a:p>
        </p:txBody>
      </p:sp>
      <p:sp>
        <p:nvSpPr>
          <p:cNvPr id="13314" name="Rectangle 2">
            <a:hlinkClick r:id="rId3"/>
            <a:extLst>
              <a:ext uri="{FF2B5EF4-FFF2-40B4-BE49-F238E27FC236}">
                <a16:creationId xmlns:a16="http://schemas.microsoft.com/office/drawing/2014/main" id="{FA50E4FA-70C1-47CF-A178-C11B880F0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1363" y="2071688"/>
            <a:ext cx="8632825" cy="952500"/>
          </a:xfrm>
          <a:ln/>
        </p:spPr>
        <p:txBody>
          <a:bodyPr/>
          <a:lstStyle/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http://www.europeana.eu/portal/search.html?query=roza+klein;21.12.2011</a:t>
            </a:r>
          </a:p>
        </p:txBody>
      </p:sp>
      <p:sp>
        <p:nvSpPr>
          <p:cNvPr id="13315" name="Text Box 3">
            <a:hlinkClick r:id="rId4"/>
            <a:extLst>
              <a:ext uri="{FF2B5EF4-FFF2-40B4-BE49-F238E27FC236}">
                <a16:creationId xmlns:a16="http://schemas.microsoft.com/office/drawing/2014/main" id="{6B7B768D-B0E9-403A-BC3E-D6DBDD1CF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3024188"/>
            <a:ext cx="86328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http://www.vrhnika.si/?m=content&amp;id=7315;21.12.2011</a:t>
            </a:r>
          </a:p>
        </p:txBody>
      </p:sp>
      <p:sp>
        <p:nvSpPr>
          <p:cNvPr id="13316" name="Text Box 4">
            <a:hlinkClick r:id="rId5"/>
            <a:extLst>
              <a:ext uri="{FF2B5EF4-FFF2-40B4-BE49-F238E27FC236}">
                <a16:creationId xmlns:a16="http://schemas.microsoft.com/office/drawing/2014/main" id="{C375B597-8091-42CD-ABD5-5027FD5A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3992563"/>
            <a:ext cx="86328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http://www.sloart.si/p-1026-matej-sternen-portret-vilka-weixla.aspx;21.12.2011</a:t>
            </a:r>
          </a:p>
        </p:txBody>
      </p:sp>
      <p:sp>
        <p:nvSpPr>
          <p:cNvPr id="13317" name="Text Box 5">
            <a:hlinkClick r:id="rId6"/>
            <a:extLst>
              <a:ext uri="{FF2B5EF4-FFF2-40B4-BE49-F238E27FC236}">
                <a16:creationId xmlns:a16="http://schemas.microsoft.com/office/drawing/2014/main" id="{A71C29F7-96F3-42A7-87F3-28E098CB6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45063"/>
            <a:ext cx="86328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http://galerija-janus.com/umetniki/matej-sternen.html;21.12.2011</a:t>
            </a:r>
          </a:p>
        </p:txBody>
      </p:sp>
      <p:sp>
        <p:nvSpPr>
          <p:cNvPr id="13318" name="Text Box 6">
            <a:hlinkClick r:id="rId7"/>
            <a:extLst>
              <a:ext uri="{FF2B5EF4-FFF2-40B4-BE49-F238E27FC236}">
                <a16:creationId xmlns:a16="http://schemas.microsoft.com/office/drawing/2014/main" id="{AD157A1D-5CF2-429D-9EE9-47F6C378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5897563"/>
            <a:ext cx="86328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http://www.rtvslo.si/impresionisti/matej_sternen/zivljenje;21.12.2011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85751EC-C4A2-4E9E-97FD-FB2D3A74B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627063"/>
            <a:ext cx="8607425" cy="1262062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>
                <a:solidFill>
                  <a:srgbClr val="5C8526"/>
                </a:solidFill>
                <a:effectLst/>
              </a:rPr>
              <a:t>Vsebina</a:t>
            </a:r>
          </a:p>
        </p:txBody>
      </p:sp>
      <p:sp>
        <p:nvSpPr>
          <p:cNvPr id="4098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5E9D117-0242-42A1-BC77-6CC517330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5975" y="2208213"/>
            <a:ext cx="6743700" cy="635000"/>
          </a:xfrm>
          <a:ln/>
        </p:spPr>
        <p:txBody>
          <a:bodyPr/>
          <a:lstStyle/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s-ES" altLang="sl-SI"/>
              <a:t>O Mateju Sternenu</a:t>
            </a:r>
          </a:p>
        </p:txBody>
      </p:sp>
      <p:sp>
        <p:nvSpPr>
          <p:cNvPr id="4099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CFAF0A3A-B10F-403D-BC7A-4A7D1A39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2947988"/>
            <a:ext cx="67881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0" name="Text Box 4">
            <a:hlinkClick r:id="rId4" action="ppaction://hlinksldjump"/>
            <a:extLst>
              <a:ext uri="{FF2B5EF4-FFF2-40B4-BE49-F238E27FC236}">
                <a16:creationId xmlns:a16="http://schemas.microsoft.com/office/drawing/2014/main" id="{1FF11929-2543-41FC-91F7-9C9B31B1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2947988"/>
            <a:ext cx="6743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Življenje umetnika</a:t>
            </a:r>
          </a:p>
        </p:txBody>
      </p:sp>
      <p:sp>
        <p:nvSpPr>
          <p:cNvPr id="4101" name="Text Box 5">
            <a:hlinkClick r:id="rId5" action="ppaction://hlinksldjump"/>
            <a:extLst>
              <a:ext uri="{FF2B5EF4-FFF2-40B4-BE49-F238E27FC236}">
                <a16:creationId xmlns:a16="http://schemas.microsoft.com/office/drawing/2014/main" id="{F114FB1B-0F37-4013-8311-6D6E73B2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3659188"/>
            <a:ext cx="6743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Analiza dela</a:t>
            </a:r>
          </a:p>
        </p:txBody>
      </p:sp>
      <p:sp>
        <p:nvSpPr>
          <p:cNvPr id="4102" name="Text Box 6">
            <a:hlinkClick r:id="rId6" action="ppaction://hlinksldjump"/>
            <a:extLst>
              <a:ext uri="{FF2B5EF4-FFF2-40B4-BE49-F238E27FC236}">
                <a16:creationId xmlns:a16="http://schemas.microsoft.com/office/drawing/2014/main" id="{98499108-3703-4B64-9844-21DA71B8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340225"/>
            <a:ext cx="6743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Četverica slovenskih impresionistov</a:t>
            </a:r>
          </a:p>
        </p:txBody>
      </p:sp>
      <p:sp>
        <p:nvSpPr>
          <p:cNvPr id="4103" name="Text Box 7">
            <a:hlinkClick r:id="rId7" action="ppaction://hlinksldjump"/>
            <a:extLst>
              <a:ext uri="{FF2B5EF4-FFF2-40B4-BE49-F238E27FC236}">
                <a16:creationId xmlns:a16="http://schemas.microsoft.com/office/drawing/2014/main" id="{313E85E9-678E-4CC6-9F7A-A1899C2B3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019675"/>
            <a:ext cx="6743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Povzetek</a:t>
            </a:r>
          </a:p>
        </p:txBody>
      </p:sp>
      <p:sp>
        <p:nvSpPr>
          <p:cNvPr id="4104" name="Text Box 8">
            <a:hlinkClick r:id="rId8" action="ppaction://hlinksldjump"/>
            <a:extLst>
              <a:ext uri="{FF2B5EF4-FFF2-40B4-BE49-F238E27FC236}">
                <a16:creationId xmlns:a16="http://schemas.microsoft.com/office/drawing/2014/main" id="{440C0972-9543-4432-B26C-7530964A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5730875"/>
            <a:ext cx="6743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425"/>
              </a:spcAft>
              <a:buClr>
                <a:srgbClr val="7DA647"/>
              </a:buClr>
              <a:buSzPct val="45000"/>
              <a:buFont typeface="StarSymbol" charset="0"/>
              <a:buChar char="●"/>
            </a:pPr>
            <a:r>
              <a:rPr lang="es-ES" altLang="sl-SI" sz="3200">
                <a:solidFill>
                  <a:srgbClr val="198A8A"/>
                </a:solidFill>
              </a:rPr>
              <a:t>Viri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235E205-1F4B-4424-B1AC-171E5F2FFE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BFFB998-84BF-4066-B62D-B33FDE309293}" type="slidenum">
              <a:rPr lang="es-ES" altLang="sl-SI"/>
              <a:pPr/>
              <a:t>3</a:t>
            </a:fld>
            <a:endParaRPr lang="es-ES" altLang="sl-SI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1398FB61-8868-4B90-9C2B-E2C0F132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279400"/>
            <a:ext cx="8607425" cy="1262063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>
                <a:solidFill>
                  <a:srgbClr val="5C8526"/>
                </a:solidFill>
                <a:effectLst/>
              </a:rPr>
              <a:t>O Mateju Sternenu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60A90BD-D178-4A34-A9B5-C15787468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1738313"/>
            <a:ext cx="8607425" cy="5307012"/>
          </a:xfrm>
          <a:ln/>
        </p:spPr>
        <p:txBody>
          <a:bodyPr/>
          <a:lstStyle/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Slikar, osrednji slovenski restavrator, grafik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Velik predstavnik slovenskih umetnikov v impresionizmu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Upodabljal predvsem človeško figuro – portret, ženski akt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Ukvarjal se je z oljnim in stenskim slikarstvom, risbo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Ustanovitelj umetniškega društva Sava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s-ES" altLang="sl-SI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FF84139-74D6-4AC7-8352-0C233E23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781300"/>
            <a:ext cx="3235325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817A1-9FC2-43AD-A426-5319A808E8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374B0FD-DA05-4417-8A92-D1C34B2C2ACF}" type="slidenum">
              <a:rPr lang="es-ES" altLang="sl-SI"/>
              <a:pPr/>
              <a:t>4</a:t>
            </a:fld>
            <a:endParaRPr lang="es-ES" altLang="sl-SI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id="{AE89D3D3-3064-4A36-AFC8-4F6196A6A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325438"/>
            <a:ext cx="8607425" cy="1262062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>
                <a:solidFill>
                  <a:srgbClr val="5C8526"/>
                </a:solidFill>
                <a:effectLst/>
              </a:rPr>
              <a:t>Življenje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C157D43-F7D3-4BA1-BE61-0044EE291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5163" y="1543050"/>
            <a:ext cx="8375650" cy="5261123"/>
          </a:xfrm>
          <a:ln/>
        </p:spPr>
        <p:txBody>
          <a:bodyPr/>
          <a:lstStyle/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 err="1"/>
              <a:t>Rojstvo</a:t>
            </a:r>
            <a:r>
              <a:rPr lang="es-ES" altLang="sl-SI" dirty="0"/>
              <a:t>: 20.9.1870 v </a:t>
            </a:r>
            <a:r>
              <a:rPr lang="es-ES" altLang="sl-SI" dirty="0" err="1"/>
              <a:t>Verdu</a:t>
            </a:r>
            <a:r>
              <a:rPr lang="es-ES" altLang="sl-SI" dirty="0"/>
              <a:t> </a:t>
            </a:r>
            <a:r>
              <a:rPr lang="es-ES" altLang="sl-SI" dirty="0" err="1"/>
              <a:t>pri</a:t>
            </a:r>
            <a:r>
              <a:rPr lang="es-ES" altLang="sl-SI" dirty="0"/>
              <a:t> </a:t>
            </a:r>
            <a:r>
              <a:rPr lang="es-ES" altLang="sl-SI" dirty="0" err="1"/>
              <a:t>Vrhniki</a:t>
            </a:r>
            <a:endParaRPr lang="es-ES" altLang="sl-SI" dirty="0"/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 err="1"/>
              <a:t>Šolanje</a:t>
            </a:r>
            <a:r>
              <a:rPr lang="es-ES" altLang="sl-SI" dirty="0"/>
              <a:t>: </a:t>
            </a:r>
          </a:p>
          <a:p>
            <a:pPr marL="1727200" lvl="1" indent="-287338">
              <a:buClr>
                <a:srgbClr val="7DA647"/>
              </a:buClr>
              <a:buSzPct val="45000"/>
              <a:buFont typeface="StarSymbol" charset="0"/>
              <a:buChar char="➔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 err="1"/>
              <a:t>Meščanska</a:t>
            </a:r>
            <a:r>
              <a:rPr lang="es-ES" altLang="sl-SI" dirty="0"/>
              <a:t> </a:t>
            </a:r>
            <a:r>
              <a:rPr lang="es-ES" altLang="sl-SI" dirty="0" err="1"/>
              <a:t>šola</a:t>
            </a:r>
            <a:r>
              <a:rPr lang="es-ES" altLang="sl-SI" dirty="0"/>
              <a:t> v </a:t>
            </a:r>
            <a:r>
              <a:rPr lang="es-ES" altLang="sl-SI" dirty="0" err="1"/>
              <a:t>Krškem</a:t>
            </a:r>
            <a:r>
              <a:rPr lang="es-ES" altLang="sl-SI" dirty="0"/>
              <a:t>,</a:t>
            </a:r>
          </a:p>
          <a:p>
            <a:pPr marL="1727200" lvl="1" indent="-287338">
              <a:buClr>
                <a:srgbClr val="7DA647"/>
              </a:buClr>
              <a:buSzPct val="45000"/>
              <a:buFont typeface="StarSymbol" charset="0"/>
              <a:buChar char="➔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/>
              <a:t>1888 – 1891 </a:t>
            </a:r>
            <a:r>
              <a:rPr lang="es-ES" altLang="sl-SI" dirty="0" err="1"/>
              <a:t>državna</a:t>
            </a:r>
            <a:r>
              <a:rPr lang="es-ES" altLang="sl-SI" dirty="0"/>
              <a:t> </a:t>
            </a:r>
            <a:r>
              <a:rPr lang="es-ES" altLang="sl-SI" dirty="0" err="1"/>
              <a:t>obrtna</a:t>
            </a:r>
            <a:r>
              <a:rPr lang="es-ES" altLang="sl-SI" dirty="0"/>
              <a:t> </a:t>
            </a:r>
            <a:r>
              <a:rPr lang="es-ES" altLang="sl-SI" dirty="0" err="1"/>
              <a:t>šola</a:t>
            </a:r>
            <a:r>
              <a:rPr lang="es-ES" altLang="sl-SI" dirty="0"/>
              <a:t> v </a:t>
            </a:r>
            <a:r>
              <a:rPr lang="es-ES" altLang="sl-SI" dirty="0" err="1"/>
              <a:t>Gradcu</a:t>
            </a:r>
            <a:r>
              <a:rPr lang="es-ES" altLang="sl-SI" dirty="0"/>
              <a:t>,</a:t>
            </a:r>
          </a:p>
          <a:p>
            <a:pPr marL="1727200" lvl="1" indent="-287338">
              <a:buClr>
                <a:srgbClr val="7DA647"/>
              </a:buClr>
              <a:buSzPct val="45000"/>
              <a:buFont typeface="StarSymbol" charset="0"/>
              <a:buChar char="➔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/>
              <a:t>l.1892 </a:t>
            </a:r>
            <a:r>
              <a:rPr lang="es-ES" altLang="sl-SI" dirty="0" err="1"/>
              <a:t>umetnoobrtna</a:t>
            </a:r>
            <a:r>
              <a:rPr lang="es-ES" altLang="sl-SI" dirty="0"/>
              <a:t> </a:t>
            </a:r>
            <a:r>
              <a:rPr lang="es-ES" altLang="sl-SI" dirty="0" err="1"/>
              <a:t>šola</a:t>
            </a:r>
            <a:r>
              <a:rPr lang="es-ES" altLang="sl-SI" dirty="0"/>
              <a:t> </a:t>
            </a:r>
            <a:r>
              <a:rPr lang="es-ES" altLang="sl-SI" dirty="0" err="1"/>
              <a:t>na</a:t>
            </a:r>
            <a:r>
              <a:rPr lang="es-ES" altLang="sl-SI" dirty="0"/>
              <a:t> </a:t>
            </a:r>
            <a:r>
              <a:rPr lang="es-ES" altLang="sl-SI" dirty="0" err="1"/>
              <a:t>Dunaju</a:t>
            </a:r>
            <a:endParaRPr lang="es-ES" altLang="sl-SI" dirty="0"/>
          </a:p>
          <a:p>
            <a:pPr marL="1727200" lvl="1" indent="-287338">
              <a:buClr>
                <a:srgbClr val="7DA647"/>
              </a:buClr>
              <a:buSzPct val="45000"/>
              <a:buFont typeface="StarSymbol" charset="0"/>
              <a:buChar char="➔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 err="1"/>
              <a:t>Dunajska</a:t>
            </a:r>
            <a:r>
              <a:rPr lang="es-ES" altLang="sl-SI" dirty="0"/>
              <a:t> </a:t>
            </a:r>
            <a:r>
              <a:rPr lang="es-ES" altLang="sl-SI" dirty="0" err="1"/>
              <a:t>umetnostna</a:t>
            </a:r>
            <a:r>
              <a:rPr lang="es-ES" altLang="sl-SI" dirty="0"/>
              <a:t> </a:t>
            </a:r>
            <a:r>
              <a:rPr lang="es-ES" altLang="sl-SI" dirty="0" err="1"/>
              <a:t>akademija</a:t>
            </a:r>
            <a:endParaRPr lang="es-ES" altLang="sl-SI" dirty="0"/>
          </a:p>
          <a:p>
            <a:pPr marL="1727200" lvl="1" indent="-287338">
              <a:buClr>
                <a:srgbClr val="7DA647"/>
              </a:buClr>
              <a:buSzPct val="45000"/>
              <a:buFont typeface="StarSymbol" charset="0"/>
              <a:buChar char="➔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 err="1"/>
              <a:t>Ažbetova</a:t>
            </a:r>
            <a:r>
              <a:rPr lang="es-ES" altLang="sl-SI" dirty="0"/>
              <a:t> </a:t>
            </a:r>
            <a:r>
              <a:rPr lang="es-ES" altLang="sl-SI" dirty="0" err="1"/>
              <a:t>šola</a:t>
            </a:r>
            <a:r>
              <a:rPr lang="es-ES" altLang="sl-SI" dirty="0"/>
              <a:t> v </a:t>
            </a:r>
            <a:r>
              <a:rPr lang="es-ES" altLang="sl-SI" dirty="0" err="1"/>
              <a:t>Münhnu</a:t>
            </a:r>
            <a:endParaRPr lang="es-ES" altLang="sl-SI" dirty="0"/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sl-SI" dirty="0" err="1"/>
              <a:t>Med</a:t>
            </a:r>
            <a:r>
              <a:rPr lang="es-ES" altLang="sl-SI" dirty="0"/>
              <a:t> </a:t>
            </a:r>
            <a:r>
              <a:rPr lang="es-ES" altLang="sl-SI" dirty="0" err="1"/>
              <a:t>študijem</a:t>
            </a:r>
            <a:r>
              <a:rPr lang="es-ES" altLang="sl-SI" dirty="0"/>
              <a:t>: </a:t>
            </a:r>
            <a:r>
              <a:rPr lang="es-ES" altLang="sl-SI" dirty="0" err="1"/>
              <a:t>risanje</a:t>
            </a:r>
            <a:r>
              <a:rPr lang="es-ES" altLang="sl-SI" dirty="0"/>
              <a:t>, </a:t>
            </a:r>
            <a:r>
              <a:rPr lang="es-ES" altLang="sl-SI" dirty="0" err="1"/>
              <a:t>portretiranje</a:t>
            </a:r>
            <a:r>
              <a:rPr lang="es-ES" altLang="sl-SI" dirty="0"/>
              <a:t>, </a:t>
            </a:r>
            <a:r>
              <a:rPr lang="es-ES" altLang="sl-SI" dirty="0" err="1"/>
              <a:t>kopiranje</a:t>
            </a:r>
            <a:r>
              <a:rPr lang="es-ES" altLang="sl-SI" dirty="0"/>
              <a:t>, </a:t>
            </a:r>
            <a:r>
              <a:rPr lang="es-ES" altLang="sl-SI" dirty="0" err="1"/>
              <a:t>restavriranje</a:t>
            </a:r>
            <a:endParaRPr lang="es-ES" altLang="sl-SI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C9A118-9DE6-43B9-B617-01EC9B32E3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6C60742-84AB-4A0E-ABA7-692DD4171D30}" type="slidenum">
              <a:rPr lang="es-ES" altLang="sl-SI"/>
              <a:pPr/>
              <a:t>5</a:t>
            </a:fld>
            <a:endParaRPr lang="es-ES" altLang="sl-SI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B64E0D4F-6600-413A-89B8-074D06262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627063"/>
            <a:ext cx="8607425" cy="1262062"/>
          </a:xfrm>
          <a:ln/>
        </p:spPr>
        <p:txBody>
          <a:bodyPr/>
          <a:lstStyle/>
          <a:p>
            <a:endParaRPr lang="sl-SI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FBDB640-6E83-4829-942B-A0F8274BF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7" y="1763613"/>
            <a:ext cx="8607425" cy="4964113"/>
          </a:xfrm>
          <a:ln/>
        </p:spPr>
        <p:txBody>
          <a:bodyPr/>
          <a:lstStyle/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 dirty="0" err="1"/>
              <a:t>Leta</a:t>
            </a:r>
            <a:r>
              <a:rPr lang="es-ES" altLang="sl-SI" dirty="0"/>
              <a:t> 1904 </a:t>
            </a:r>
            <a:r>
              <a:rPr lang="es-ES" altLang="sl-SI" dirty="0" err="1"/>
              <a:t>ustanovil</a:t>
            </a:r>
            <a:r>
              <a:rPr lang="es-ES" altLang="sl-SI" dirty="0"/>
              <a:t> </a:t>
            </a:r>
            <a:r>
              <a:rPr lang="es-ES" altLang="sl-SI" dirty="0" err="1"/>
              <a:t>umetniško</a:t>
            </a:r>
            <a:r>
              <a:rPr lang="es-ES" altLang="sl-SI" dirty="0"/>
              <a:t> </a:t>
            </a:r>
            <a:r>
              <a:rPr lang="es-ES" altLang="sl-SI" dirty="0" err="1"/>
              <a:t>društvo</a:t>
            </a:r>
            <a:r>
              <a:rPr lang="es-ES" altLang="sl-SI" dirty="0"/>
              <a:t> SAVA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 dirty="0"/>
              <a:t>V </a:t>
            </a:r>
            <a:r>
              <a:rPr lang="es-ES" altLang="sl-SI" dirty="0" err="1"/>
              <a:t>Münchnu</a:t>
            </a:r>
            <a:r>
              <a:rPr lang="es-ES" altLang="sl-SI" dirty="0"/>
              <a:t> </a:t>
            </a:r>
            <a:r>
              <a:rPr lang="es-ES" altLang="sl-SI" dirty="0" err="1"/>
              <a:t>ostal</a:t>
            </a:r>
            <a:r>
              <a:rPr lang="es-ES" altLang="sl-SI" dirty="0"/>
              <a:t> do l. 1905 – </a:t>
            </a:r>
            <a:r>
              <a:rPr lang="es-ES" altLang="sl-SI" dirty="0" err="1"/>
              <a:t>Ažbetova</a:t>
            </a:r>
            <a:r>
              <a:rPr lang="es-ES" altLang="sl-SI" dirty="0"/>
              <a:t> </a:t>
            </a:r>
            <a:r>
              <a:rPr lang="es-ES" altLang="sl-SI" dirty="0" err="1"/>
              <a:t>smrt</a:t>
            </a:r>
            <a:endParaRPr lang="es-ES" altLang="sl-SI" dirty="0"/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 dirty="0" err="1"/>
              <a:t>Dve</a:t>
            </a:r>
            <a:r>
              <a:rPr lang="es-ES" altLang="sl-SI" dirty="0"/>
              <a:t> </a:t>
            </a:r>
            <a:r>
              <a:rPr lang="es-ES" altLang="sl-SI" dirty="0" err="1"/>
              <a:t>leti</a:t>
            </a:r>
            <a:r>
              <a:rPr lang="es-ES" altLang="sl-SI" dirty="0"/>
              <a:t> </a:t>
            </a:r>
            <a:r>
              <a:rPr lang="es-ES" altLang="sl-SI" dirty="0" err="1"/>
              <a:t>kasneje</a:t>
            </a:r>
            <a:r>
              <a:rPr lang="es-ES" altLang="sl-SI" dirty="0"/>
              <a:t> se je </a:t>
            </a:r>
            <a:r>
              <a:rPr lang="es-ES" altLang="sl-SI" dirty="0" err="1"/>
              <a:t>poročil</a:t>
            </a:r>
            <a:r>
              <a:rPr lang="es-ES" altLang="sl-SI" dirty="0"/>
              <a:t> z Rozo Klein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 dirty="0" err="1"/>
              <a:t>Poleti</a:t>
            </a:r>
            <a:r>
              <a:rPr lang="es-ES" altLang="sl-SI" dirty="0"/>
              <a:t> </a:t>
            </a:r>
            <a:r>
              <a:rPr lang="es-ES" altLang="sl-SI" dirty="0" err="1"/>
              <a:t>živel</a:t>
            </a:r>
            <a:r>
              <a:rPr lang="es-ES" altLang="sl-SI" dirty="0"/>
              <a:t> in </a:t>
            </a:r>
            <a:r>
              <a:rPr lang="es-ES" altLang="sl-SI" dirty="0" err="1"/>
              <a:t>delal</a:t>
            </a:r>
            <a:r>
              <a:rPr lang="es-ES" altLang="sl-SI" dirty="0"/>
              <a:t> v Sloveniji, </a:t>
            </a:r>
            <a:r>
              <a:rPr lang="es-ES" altLang="sl-SI" dirty="0" err="1"/>
              <a:t>pozimi</a:t>
            </a:r>
            <a:r>
              <a:rPr lang="es-ES" altLang="sl-SI" dirty="0"/>
              <a:t> v </a:t>
            </a:r>
            <a:r>
              <a:rPr lang="es-ES" altLang="sl-SI" dirty="0" err="1"/>
              <a:t>Münchnu</a:t>
            </a:r>
            <a:r>
              <a:rPr lang="es-ES" altLang="sl-SI" dirty="0"/>
              <a:t> do l. 1914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 dirty="0" err="1"/>
              <a:t>Slikal</a:t>
            </a:r>
            <a:r>
              <a:rPr lang="es-ES" altLang="sl-SI" dirty="0"/>
              <a:t> v </a:t>
            </a:r>
            <a:r>
              <a:rPr lang="es-ES" altLang="sl-SI" dirty="0" err="1"/>
              <a:t>okolici</a:t>
            </a:r>
            <a:r>
              <a:rPr lang="es-ES" altLang="sl-SI" dirty="0"/>
              <a:t> </a:t>
            </a:r>
            <a:r>
              <a:rPr lang="es-ES" altLang="sl-SI" dirty="0" err="1"/>
              <a:t>Škofje</a:t>
            </a:r>
            <a:r>
              <a:rPr lang="es-ES" altLang="sl-SI" dirty="0"/>
              <a:t> </a:t>
            </a:r>
            <a:r>
              <a:rPr lang="es-ES" altLang="sl-SI" dirty="0" err="1"/>
              <a:t>Loke</a:t>
            </a:r>
            <a:r>
              <a:rPr lang="es-ES" altLang="sl-SI" dirty="0"/>
              <a:t>, </a:t>
            </a:r>
            <a:r>
              <a:rPr lang="es-ES" altLang="sl-SI" dirty="0" err="1"/>
              <a:t>vodil</a:t>
            </a:r>
            <a:r>
              <a:rPr lang="es-ES" altLang="sl-SI" dirty="0"/>
              <a:t> </a:t>
            </a:r>
            <a:r>
              <a:rPr lang="es-ES" altLang="sl-SI" dirty="0" err="1"/>
              <a:t>zasebno</a:t>
            </a:r>
            <a:r>
              <a:rPr lang="es-ES" altLang="sl-SI" dirty="0"/>
              <a:t> </a:t>
            </a:r>
            <a:r>
              <a:rPr lang="es-ES" altLang="sl-SI" dirty="0" err="1"/>
              <a:t>slikarsko</a:t>
            </a:r>
            <a:r>
              <a:rPr lang="es-ES" altLang="sl-SI" dirty="0"/>
              <a:t> </a:t>
            </a:r>
            <a:r>
              <a:rPr lang="es-ES" altLang="sl-SI" dirty="0" err="1"/>
              <a:t>šolo</a:t>
            </a:r>
            <a:r>
              <a:rPr lang="es-ES" altLang="sl-SI" dirty="0"/>
              <a:t> v </a:t>
            </a:r>
            <a:r>
              <a:rPr lang="es-ES" altLang="sl-SI" dirty="0" err="1"/>
              <a:t>Ljubljani</a:t>
            </a:r>
            <a:endParaRPr lang="es-ES" altLang="sl-SI" dirty="0"/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 dirty="0"/>
              <a:t>V 1. </a:t>
            </a:r>
            <a:r>
              <a:rPr lang="es-ES" altLang="sl-SI" dirty="0" err="1"/>
              <a:t>sv</a:t>
            </a:r>
            <a:r>
              <a:rPr lang="es-ES" altLang="sl-SI" dirty="0"/>
              <a:t>. </a:t>
            </a:r>
            <a:r>
              <a:rPr lang="es-ES" altLang="sl-SI" dirty="0" err="1"/>
              <a:t>vojni</a:t>
            </a:r>
            <a:r>
              <a:rPr lang="es-ES" altLang="sl-SI" dirty="0"/>
              <a:t> </a:t>
            </a:r>
            <a:r>
              <a:rPr lang="es-ES" altLang="sl-SI" dirty="0" err="1"/>
              <a:t>delal</a:t>
            </a:r>
            <a:r>
              <a:rPr lang="es-ES" altLang="sl-SI" dirty="0"/>
              <a:t> v </a:t>
            </a:r>
            <a:r>
              <a:rPr lang="es-ES" altLang="sl-SI" dirty="0" err="1"/>
              <a:t>zaledju</a:t>
            </a:r>
            <a:r>
              <a:rPr lang="es-ES" altLang="sl-SI" dirty="0"/>
              <a:t> – </a:t>
            </a:r>
            <a:r>
              <a:rPr lang="es-ES" altLang="sl-SI" dirty="0" err="1"/>
              <a:t>fotograf</a:t>
            </a:r>
            <a:r>
              <a:rPr lang="es-ES" altLang="sl-SI" dirty="0"/>
              <a:t>, </a:t>
            </a:r>
            <a:r>
              <a:rPr lang="es-ES" altLang="sl-SI" dirty="0" err="1"/>
              <a:t>risar</a:t>
            </a:r>
            <a:r>
              <a:rPr lang="es-ES" altLang="sl-SI" dirty="0"/>
              <a:t>, </a:t>
            </a:r>
            <a:r>
              <a:rPr lang="es-ES" altLang="sl-SI" dirty="0" err="1"/>
              <a:t>restavrator</a:t>
            </a:r>
            <a:endParaRPr lang="es-ES" altLang="sl-SI" dirty="0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FD545AC-0A1F-48CC-AADB-B4EF64BD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479675"/>
            <a:ext cx="3659187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635231D-9D23-42DE-992F-C8BD421ED6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369AFE7-63C4-44D8-8483-7AD382767ABC}" type="slidenum">
              <a:rPr lang="es-ES" altLang="sl-SI"/>
              <a:pPr/>
              <a:t>6</a:t>
            </a:fld>
            <a:endParaRPr lang="es-ES" altLang="sl-SI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D07638EC-AB8F-4B8D-A8D5-F68B9AC08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627063"/>
            <a:ext cx="8607425" cy="1262062"/>
          </a:xfrm>
          <a:ln/>
        </p:spPr>
        <p:txBody>
          <a:bodyPr/>
          <a:lstStyle/>
          <a:p>
            <a:endParaRPr lang="sl-SI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6966835-095D-410D-A2F4-95DC4CE6B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813" y="1300163"/>
            <a:ext cx="8562975" cy="5246687"/>
          </a:xfrm>
          <a:ln/>
        </p:spPr>
        <p:txBody>
          <a:bodyPr/>
          <a:lstStyle/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Po vojni ustalitev v Ljubljani 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Poučeval arhitekturo na dveh šolah, restavriral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 S Savani razstavljal na Dunaju, Krakovcu, v Sofiji, Trstu in Varšavi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Po nekaj letih je iz društva izstopil in se vrnil v njemu ljubši München</a:t>
            </a:r>
          </a:p>
          <a:p>
            <a:pPr marL="431800" indent="-323850">
              <a:buClr>
                <a:srgbClr val="7DA647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/>
              <a:t>Umrl v Sloveniji – v Ljubljani, 28. junija 1949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32C2665F-4CB0-4A19-9727-E1DC7200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650" y="6561138"/>
            <a:ext cx="15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EF7AE3A-99A1-4C43-84BD-3FF909ED593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E97A70A-7EA1-460C-B343-6C1B940D898B}" type="slidenum">
              <a:rPr lang="es-ES" altLang="sl-SI"/>
              <a:pPr/>
              <a:t>7</a:t>
            </a:fld>
            <a:endParaRPr lang="es-ES" altLang="sl-SI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CE9CA517-D4F4-407E-98BF-03716C815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8607425" cy="1262063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>
                <a:solidFill>
                  <a:srgbClr val="5C8526"/>
                </a:solidFill>
                <a:effectLst/>
              </a:rPr>
              <a:t>Analiza dela</a:t>
            </a:r>
          </a:p>
        </p:txBody>
      </p:sp>
      <p:sp>
        <p:nvSpPr>
          <p:cNvPr id="9218" name="Rectangle 2">
            <a:hlinkClick r:id="rId3"/>
            <a:extLst>
              <a:ext uri="{FF2B5EF4-FFF2-40B4-BE49-F238E27FC236}">
                <a16:creationId xmlns:a16="http://schemas.microsoft.com/office/drawing/2014/main" id="{5B4CFBCC-1764-412B-9AC4-1301E44BE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3416300"/>
            <a:ext cx="7705725" cy="885825"/>
          </a:xfrm>
          <a:ln/>
        </p:spPr>
        <p:txBody>
          <a:bodyPr/>
          <a:lstStyle/>
          <a:p>
            <a:pPr marL="0" inden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es-ES" altLang="sl-SI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92C9D4F0-80CE-4269-A1CA-159A3276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971525"/>
            <a:ext cx="4386263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BF0F4AB-AB4F-43BB-A53C-B16CC62BFA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8C0A3B8-C1E6-4CF3-AC0C-ED297AB60151}" type="slidenum">
              <a:rPr lang="es-ES" altLang="sl-SI"/>
              <a:pPr/>
              <a:t>8</a:t>
            </a:fld>
            <a:endParaRPr lang="es-ES" altLang="sl-SI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4D6AD353-7D3E-483D-8D91-1347DE3C0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627063"/>
            <a:ext cx="8607425" cy="1262062"/>
          </a:xfrm>
          <a:ln/>
        </p:spPr>
        <p:txBody>
          <a:bodyPr/>
          <a:lstStyle/>
          <a:p>
            <a:endParaRPr lang="sl-SI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A851B15-606F-404B-B10D-BA8A11DEE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7425" cy="4762500"/>
          </a:xfrm>
          <a:ln/>
        </p:spPr>
        <p:txBody>
          <a:bodyPr/>
          <a:lstStyle/>
          <a:p>
            <a:endParaRPr lang="sl-SI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B3322E5B-5497-4E35-8B50-5C596476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398963"/>
            <a:ext cx="3824287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876FD7A-235E-48DA-A45A-452517E0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6363"/>
            <a:ext cx="482917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83DF6B1F-DE4D-4982-BF90-ADBBC62F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54450"/>
            <a:ext cx="2709863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46CB028-7839-4FE2-82EC-05F422D5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14" y="3341688"/>
            <a:ext cx="30956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7EC3A422-8749-4CB2-A09A-4EC52FC5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30175"/>
            <a:ext cx="50498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B4D136E-F334-410C-8C7F-E8E8DE44B4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6E58654-D59B-4432-B246-D9334ED8859E}" type="slidenum">
              <a:rPr lang="es-ES" altLang="sl-SI"/>
              <a:pPr/>
              <a:t>9</a:t>
            </a:fld>
            <a:endParaRPr lang="es-ES" altLang="sl-SI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B4731392-F0FE-4C37-A335-76D7D077C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582613"/>
            <a:ext cx="8607425" cy="1350962"/>
          </a:xfrm>
          <a:ln/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sl-SI">
                <a:solidFill>
                  <a:srgbClr val="5C8526"/>
                </a:solidFill>
                <a:effectLst/>
              </a:rPr>
              <a:t>Četverica slovenskih impresionistov</a:t>
            </a:r>
          </a:p>
        </p:txBody>
      </p:sp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D528444B-8390-4B85-A7B7-3A53B322E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214688"/>
          <a:ext cx="16827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r:id="rId4" imgW="169200" imgH="10080" progId="">
                  <p:embed/>
                </p:oleObj>
              </mc:Choice>
              <mc:Fallback>
                <p:oleObj r:id="rId4" imgW="169200" imgH="10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14688"/>
                        <a:ext cx="168275" cy="9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Oval 3">
            <a:extLst>
              <a:ext uri="{FF2B5EF4-FFF2-40B4-BE49-F238E27FC236}">
                <a16:creationId xmlns:a16="http://schemas.microsoft.com/office/drawing/2014/main" id="{D79274FA-1556-470C-A232-B170CF44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2963863"/>
            <a:ext cx="3189287" cy="1860550"/>
          </a:xfrm>
          <a:prstGeom prst="ellipse">
            <a:avLst/>
          </a:prstGeom>
          <a:solidFill>
            <a:srgbClr val="00CC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64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es-ES" altLang="sl-SI" sz="2800"/>
              <a:t>DRUŠTVO SAVA</a:t>
            </a:r>
          </a:p>
          <a:p>
            <a:pPr algn="ctr"/>
            <a:r>
              <a:rPr lang="es-ES" altLang="sl-SI" sz="2800"/>
              <a:t>''Klub svobodnih''</a:t>
            </a:r>
          </a:p>
        </p:txBody>
      </p:sp>
      <p:cxnSp>
        <p:nvCxnSpPr>
          <p:cNvPr id="11268" name="AutoShape 4">
            <a:extLst>
              <a:ext uri="{FF2B5EF4-FFF2-40B4-BE49-F238E27FC236}">
                <a16:creationId xmlns:a16="http://schemas.microsoft.com/office/drawing/2014/main" id="{2DB891CF-21B2-4A9C-8636-153C3F088DF0}"/>
              </a:ext>
            </a:extLst>
          </p:cNvPr>
          <p:cNvCxnSpPr>
            <a:cxnSpLocks noChangeShapeType="1"/>
            <a:stCxn id="11267" idx="5"/>
          </p:cNvCxnSpPr>
          <p:nvPr/>
        </p:nvCxnSpPr>
        <p:spPr bwMode="auto">
          <a:xfrm>
            <a:off x="6367463" y="4551363"/>
            <a:ext cx="1071562" cy="48418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69" name="AutoShape 5">
            <a:extLst>
              <a:ext uri="{FF2B5EF4-FFF2-40B4-BE49-F238E27FC236}">
                <a16:creationId xmlns:a16="http://schemas.microsoft.com/office/drawing/2014/main" id="{C955DBD2-5BF3-4579-BBD5-9E5F6809FB38}"/>
              </a:ext>
            </a:extLst>
          </p:cNvPr>
          <p:cNvCxnSpPr>
            <a:cxnSpLocks noChangeShapeType="1"/>
            <a:stCxn id="11267" idx="3"/>
          </p:cNvCxnSpPr>
          <p:nvPr/>
        </p:nvCxnSpPr>
        <p:spPr bwMode="auto">
          <a:xfrm flipH="1">
            <a:off x="3295650" y="4551363"/>
            <a:ext cx="814388" cy="468312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0" name="Oval 6">
            <a:extLst>
              <a:ext uri="{FF2B5EF4-FFF2-40B4-BE49-F238E27FC236}">
                <a16:creationId xmlns:a16="http://schemas.microsoft.com/office/drawing/2014/main" id="{B1A205C7-1690-4B09-8558-ABAC9617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1344613"/>
            <a:ext cx="2630487" cy="1193800"/>
          </a:xfrm>
          <a:prstGeom prst="ellipse">
            <a:avLst/>
          </a:prstGeom>
          <a:solidFill>
            <a:srgbClr val="CFE7E5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64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es-ES" altLang="sl-SI" sz="2800"/>
              <a:t>Rihard Jakopič</a:t>
            </a: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1F9CE9DF-B834-4F36-9F28-80CDF0CC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5" y="4672013"/>
            <a:ext cx="2554288" cy="1163637"/>
          </a:xfrm>
          <a:prstGeom prst="ellipse">
            <a:avLst/>
          </a:prstGeom>
          <a:solidFill>
            <a:srgbClr val="CFE7E5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64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es-ES" altLang="sl-SI" sz="2800"/>
              <a:t>Matija Jama</a:t>
            </a:r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id="{BE5FEB2B-764F-48E5-ADE0-F8BE1BFB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4475163"/>
            <a:ext cx="2463800" cy="1209675"/>
          </a:xfrm>
          <a:prstGeom prst="ellipse">
            <a:avLst/>
          </a:prstGeom>
          <a:solidFill>
            <a:srgbClr val="CFE7E5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64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es-ES" altLang="sl-SI" sz="2800"/>
              <a:t>Matej Sternen</a:t>
            </a: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112FC08F-CC4F-4DB3-A037-1CC8BE8A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631950"/>
            <a:ext cx="2509837" cy="1149350"/>
          </a:xfrm>
          <a:prstGeom prst="ellipse">
            <a:avLst/>
          </a:prstGeom>
          <a:solidFill>
            <a:srgbClr val="CFE7E5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764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es-ES" altLang="sl-SI" sz="2800"/>
              <a:t>Ivan Grohar</a:t>
            </a:r>
          </a:p>
        </p:txBody>
      </p:sp>
      <p:pic>
        <p:nvPicPr>
          <p:cNvPr id="11274" name="Picture 10">
            <a:extLst>
              <a:ext uri="{FF2B5EF4-FFF2-40B4-BE49-F238E27FC236}">
                <a16:creationId xmlns:a16="http://schemas.microsoft.com/office/drawing/2014/main" id="{266B3CBA-7CBB-41D4-B2BD-6BA57F93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5440363"/>
            <a:ext cx="133191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025A80C8-708E-48E3-9A50-CBA21D05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565775"/>
            <a:ext cx="1481137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D8327027-CAAA-4867-82A3-B31DFFBA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312988"/>
            <a:ext cx="1579562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D485F594-340C-4702-885A-09B8BB4B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59038"/>
            <a:ext cx="14065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278" name="AutoShape 14">
            <a:extLst>
              <a:ext uri="{FF2B5EF4-FFF2-40B4-BE49-F238E27FC236}">
                <a16:creationId xmlns:a16="http://schemas.microsoft.com/office/drawing/2014/main" id="{3DDFD31B-BCBE-461E-BA3D-04E4E732AE22}"/>
              </a:ext>
            </a:extLst>
          </p:cNvPr>
          <p:cNvCxnSpPr>
            <a:cxnSpLocks noChangeShapeType="1"/>
            <a:stCxn id="11267" idx="1"/>
            <a:endCxn id="11273" idx="6"/>
          </p:cNvCxnSpPr>
          <p:nvPr/>
        </p:nvCxnSpPr>
        <p:spPr bwMode="auto">
          <a:xfrm flipH="1" flipV="1">
            <a:off x="2676525" y="2206625"/>
            <a:ext cx="1433513" cy="1027113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79" name="AutoShape 15">
            <a:extLst>
              <a:ext uri="{FF2B5EF4-FFF2-40B4-BE49-F238E27FC236}">
                <a16:creationId xmlns:a16="http://schemas.microsoft.com/office/drawing/2014/main" id="{EAD7EF0C-77DD-4E3E-B835-D3AAA2D7C0EC}"/>
              </a:ext>
            </a:extLst>
          </p:cNvPr>
          <p:cNvCxnSpPr>
            <a:cxnSpLocks noChangeShapeType="1"/>
            <a:stCxn id="11267" idx="7"/>
            <a:endCxn id="11270" idx="3"/>
          </p:cNvCxnSpPr>
          <p:nvPr/>
        </p:nvCxnSpPr>
        <p:spPr bwMode="auto">
          <a:xfrm flipV="1">
            <a:off x="6367463" y="2365375"/>
            <a:ext cx="1214437" cy="86995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Custom</PresentationFormat>
  <Paragraphs>64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StarSymbol</vt:lpstr>
      <vt:lpstr>Tahoma</vt:lpstr>
      <vt:lpstr>Times New Roman</vt:lpstr>
      <vt:lpstr>Office Theme</vt:lpstr>
      <vt:lpstr>PowerPoint Presentation</vt:lpstr>
      <vt:lpstr>Vsebina</vt:lpstr>
      <vt:lpstr>O Mateju Sternenu</vt:lpstr>
      <vt:lpstr>Življenje</vt:lpstr>
      <vt:lpstr>PowerPoint Presentation</vt:lpstr>
      <vt:lpstr>PowerPoint Presentation</vt:lpstr>
      <vt:lpstr>Analiza dela</vt:lpstr>
      <vt:lpstr>PowerPoint Presentation</vt:lpstr>
      <vt:lpstr>Četverica slovenskih impresionistov</vt:lpstr>
      <vt:lpstr>Povzetek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2019-06-03T09:13:09Z</dcterms:created>
  <dcterms:modified xsi:type="dcterms:W3CDTF">2019-06-03T09:13:09Z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