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2" autoAdjust="0"/>
  </p:normalViewPr>
  <p:slideViewPr>
    <p:cSldViewPr>
      <p:cViewPr varScale="1">
        <p:scale>
          <a:sx n="104" d="100"/>
          <a:sy n="104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7E9E57BC-51AF-4B04-8B4C-173062E42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E3885-C6E4-4175-B4CD-881C3095878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F29253F-EE53-485C-96B1-BD3CAD31C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D96F1FC-AF33-4025-B90F-3B8BFA517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2E296-56E7-4D2B-BC10-646EF0E2CE4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57228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4F1B190-E21C-4DB8-9E15-40129F8B9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00664-1B6E-43E1-9EF2-CF3423AB17B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A0FB44A-D853-44F0-A20E-634995A64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7B25BD3-A394-4462-BB94-1A756E82D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F8AD2-1174-405B-9150-2FCAE88F559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3002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22E6D12-522A-448A-A757-41345CAE8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9EFE1-8E1E-4752-A7C4-2D086A42326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42A57E8-6C3B-4C5A-A43E-E1D04FDF2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24C1AB21-1E52-4A6D-BC2E-07C380A99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E727D-3727-4E0A-B93C-33EB1608013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815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40E7ED7-2FC7-4B52-A2CA-7419D8CBB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B6883-99C4-4509-8F92-F0F5A2AAE74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FD17F17-2CC2-489A-B236-92A6F4F11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F5B8BDB-988E-412E-A95A-A3ACFD9E1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16701-86A4-460C-ABE5-6E768FE2A51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3496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872C21C-86B9-4698-B5A7-A0BE4A97F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58890-7B2F-4F2B-8678-246E438FE05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FA237B1-78F1-4F17-A9AE-BC141480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8BB82CF2-35EC-407C-869C-CA4C011F1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CE910-3FCA-4CCE-B70D-4C5E686D8AA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94964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FFA9C71B-DF01-4CBF-9F3C-A7DBD8659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58791-4103-4F81-A5A6-125D58D7FCD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CEE9D0F3-B4DC-4125-A442-08221E2BD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6F72FB82-FFBE-4A17-B530-B314947CD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2F18F-B475-4B62-8AB8-94920CFD351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2031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28C3D43E-C4E8-472B-B6CB-6F00C5C7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4B419-AF6C-4D4F-85C5-C924D5B4204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A275AC23-BA4B-4938-84C8-E3A201324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395C5730-BEF9-4C45-8702-AEA02351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F793B-24F3-4272-BE23-B69EF3EAAA3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7552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2DCF5E45-B659-4670-9EF6-D034DD4DD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8833E-A389-4AF1-8F1F-06CC92B7077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C02B0590-D1C5-4D96-84C6-9700CBBD7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B277BFE5-1174-4BF7-974A-671483DB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B453A-785D-4DB9-A121-58CF4B03299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4383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B40A6AE3-EEFE-4354-85D3-D27949DDC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37936-2040-402B-9B8F-CC56A3CB690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FFBA1FE3-5673-4636-9B15-50567156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DF8B8482-5509-4C5E-93AC-C5DA87E3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77BDD-4D23-4C36-9545-C7918E6E419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091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AF518FF5-5139-46D3-BE9A-5DE15ADEA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F8EBA-D5CC-4D55-B7A3-02BDDDC64EA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F961946F-9C3C-488E-A0DD-E137045E9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6F6F417B-1DCD-4D9C-8550-333081259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2815E-CA8C-4013-ABCC-CFEE7D72B7B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91491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4AA90654-7038-4B58-A92A-7C5C1DCD4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28F8F-CFDC-4565-B994-3664AA8B919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AF848602-CC18-47B5-B769-0263FB414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7703E9A9-3BDF-4D88-82CC-5CB67454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6D6BF-3E7B-4D16-9F3A-19B30516BCF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9511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50FA28ED-34B9-404C-8867-8D6135B81CF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D23C9393-42DB-4A03-999B-881D082474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07426B41-0CA8-4AD5-A69C-7426A0D128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82C0B3-74C2-4AB3-838E-6443D186CEF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A24D8018-4CF2-4E04-A20D-08C04708B9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6105CE3-8025-4EFD-B293-6C8A51B27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62D79A5-5301-40BD-8542-2533BF59156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8144BB-F596-45F4-A58C-7CF0B9F59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4300" y="44450"/>
            <a:ext cx="4679950" cy="4248150"/>
          </a:xfrm>
        </p:spPr>
        <p:txBody>
          <a:bodyPr/>
          <a:lstStyle/>
          <a:p>
            <a:r>
              <a:rPr lang="sl-SI" altLang="sl-SI" sz="9600">
                <a:latin typeface="Plantagenet Cherokee" panose="02020602070100000000" pitchFamily="18" charset="0"/>
                <a:ea typeface="Andalus"/>
                <a:cs typeface="Andalus"/>
              </a:rPr>
              <a:t>Vincent van Gogh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E9C5A57-4C3C-493B-9CE2-7385EEBAC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9388" y="4797425"/>
            <a:ext cx="4895850" cy="1679575"/>
          </a:xfrm>
        </p:spPr>
        <p:txBody>
          <a:bodyPr/>
          <a:lstStyle/>
          <a:p>
            <a:r>
              <a:rPr lang="sl-SI" altLang="sl-SI" sz="2800">
                <a:solidFill>
                  <a:schemeClr val="tx1"/>
                </a:solidFill>
              </a:rPr>
              <a:t>30. Marec 1853, Zundert</a:t>
            </a:r>
          </a:p>
          <a:p>
            <a:r>
              <a:rPr lang="sl-SI" altLang="sl-SI" sz="2800">
                <a:solidFill>
                  <a:schemeClr val="tx1"/>
                </a:solidFill>
              </a:rPr>
              <a:t>29. Julij 1890, Auvers-Sur Oise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E4ECE1-CA76-44F0-8C64-0BD6668A5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38100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EFA4E715-1C01-41BF-AAD5-5479A2286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8113"/>
            <a:ext cx="8574088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id="{6A570957-0CDE-4ECF-808F-9F1EE4E8F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41438"/>
            <a:ext cx="6607175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EA627791-3D19-4FA0-93EF-024045DB3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3075"/>
            <a:ext cx="74898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FE2315-27B2-469E-A3ED-8B7328A09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ŽIVLJENJE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24C4313-76E1-415C-8712-32B1A5650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2800" dirty="0">
                <a:latin typeface="Georgia" pitchFamily="18" charset="0"/>
              </a:rPr>
              <a:t>Delal v trgovini z umetniškimi predmeti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sl-SI" sz="2800" dirty="0">
                <a:latin typeface="Georgia" pitchFamily="18" charset="0"/>
              </a:rPr>
              <a:t>Kasneje tudi kot pridigar na področju </a:t>
            </a:r>
            <a:r>
              <a:rPr lang="sl-SI" sz="2800" dirty="0" err="1">
                <a:latin typeface="Georgia" pitchFamily="18" charset="0"/>
              </a:rPr>
              <a:t>belgije</a:t>
            </a:r>
            <a:endParaRPr lang="sl-SI" sz="2800" dirty="0">
              <a:latin typeface="Georgia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sl-SI" sz="2800" dirty="0">
                <a:latin typeface="Georgia" pitchFamily="18" charset="0"/>
              </a:rPr>
              <a:t>Kot slikar je deloval šele v zadnjih desetih letih svojega življenja.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sl-SI" sz="2800" dirty="0">
                <a:latin typeface="Georgia" pitchFamily="18" charset="0"/>
              </a:rPr>
              <a:t>Po svojem očetu je podedoval močno religiozno občutenje narave in življenja, ki je zaznamovalo vso delo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sl-SI" sz="2800" dirty="0">
                <a:latin typeface="Georgia" pitchFamily="18" charset="0"/>
              </a:rPr>
              <a:t>Mlajši Brat </a:t>
            </a:r>
            <a:r>
              <a:rPr lang="sl-SI" sz="2800" dirty="0" err="1">
                <a:latin typeface="Georgia" pitchFamily="18" charset="0"/>
              </a:rPr>
              <a:t>Theo</a:t>
            </a:r>
            <a:r>
              <a:rPr lang="sl-SI" sz="2800" dirty="0">
                <a:latin typeface="Georgia" pitchFamily="18" charset="0"/>
              </a:rPr>
              <a:t> ga je spodbujal k slikanju in denarno  podpiral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sl-SI" sz="2800" dirty="0">
                <a:latin typeface="Georgia" pitchFamily="18" charset="0"/>
              </a:rPr>
              <a:t>Leta 1886 se je preselil k bratu </a:t>
            </a:r>
            <a:r>
              <a:rPr lang="sl-SI" sz="2800" dirty="0" err="1">
                <a:latin typeface="Georgia" pitchFamily="18" charset="0"/>
              </a:rPr>
              <a:t>Theu</a:t>
            </a:r>
            <a:r>
              <a:rPr lang="sl-SI" sz="2800" dirty="0">
                <a:latin typeface="Georgia" pitchFamily="18" charset="0"/>
              </a:rPr>
              <a:t> v Pariz, kjer se je srečal z impresionizmom in japonskim barvnim lesorezom</a:t>
            </a:r>
          </a:p>
          <a:p>
            <a:pPr fontAlgn="auto">
              <a:spcAft>
                <a:spcPts val="0"/>
              </a:spcAft>
              <a:defRPr/>
            </a:pPr>
            <a:endParaRPr lang="sl-SI" sz="2800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8A671B-3C51-4789-BD88-692BD9E35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3" y="0"/>
            <a:ext cx="5832475" cy="14763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UMETNOST</a:t>
            </a:r>
            <a:endParaRPr lang="sl-SI" sz="6600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69E0DE9-3C7E-447E-BA66-DD79CECD9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051425" cy="514191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latin typeface="Georgia" pitchFamily="18" charset="0"/>
              </a:rPr>
              <a:t>Sprva je delal samo z temnimi barvami dokler ni prišel v stik z impresionizmom v Parizu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latin typeface="Georgia" pitchFamily="18" charset="0"/>
              </a:rPr>
              <a:t>Svetle barve je uporabil v unikatnem in prepoznavnem stilu, ki ga je izpopolnjeval, ko je živel v </a:t>
            </a:r>
            <a:r>
              <a:rPr lang="sl-SI" sz="2400" dirty="0" err="1">
                <a:latin typeface="Georgia" pitchFamily="18" charset="0"/>
              </a:rPr>
              <a:t>Arlesu</a:t>
            </a:r>
            <a:r>
              <a:rPr lang="sl-SI" sz="2400" dirty="0">
                <a:latin typeface="Georgia" pitchFamily="18" charset="0"/>
              </a:rPr>
              <a:t> v Franciji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latin typeface="Georgia" pitchFamily="18" charset="0"/>
              </a:rPr>
              <a:t>Naredil je 900 slik in 1100 skic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latin typeface="Georgia" pitchFamily="18" charset="0"/>
              </a:rPr>
              <a:t>Slikal je tudi na prostem, uporabljal je močne in odločne poteze čopiča, nanesene brez oklevanja.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latin typeface="Georgia" pitchFamily="18" charset="0"/>
              </a:rPr>
              <a:t>slikal  je hitro in zato je v zadnjih dveh letih svojega življenja ustvaril zelo veliko slik. </a:t>
            </a:r>
          </a:p>
          <a:p>
            <a:pPr fontAlgn="auto">
              <a:spcAft>
                <a:spcPts val="0"/>
              </a:spcAft>
              <a:defRPr/>
            </a:pPr>
            <a:endParaRPr lang="sl-SI" sz="2400" dirty="0">
              <a:latin typeface="Georgia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794B8C-405F-40E5-A042-732D6786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15888"/>
            <a:ext cx="3475037" cy="523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F10FC050-BCAB-40F9-9462-A2958E96C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5888"/>
            <a:ext cx="9036050" cy="2543175"/>
          </a:xfrm>
        </p:spPr>
        <p:txBody>
          <a:bodyPr/>
          <a:lstStyle/>
          <a:p>
            <a:r>
              <a:rPr lang="sl-SI" altLang="sl-SI" sz="2400">
                <a:latin typeface="Georgia" panose="02040502050405020303" pitchFamily="18" charset="0"/>
              </a:rPr>
              <a:t>S slikanjem realističnih podob v temnih tonih, je opisoval življenje kmetov in delavcev.</a:t>
            </a:r>
          </a:p>
          <a:p>
            <a:r>
              <a:rPr lang="sl-SI" altLang="sl-SI" sz="2400">
                <a:latin typeface="Georgia" panose="02040502050405020303" pitchFamily="18" charset="0"/>
              </a:rPr>
              <a:t>Glavno delo iz te dobe so Jedci krompirja (1885)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A2F2172-61BC-4717-B740-E70FC79EA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773238"/>
            <a:ext cx="6807200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BCA625-1D66-46CD-851D-4747D31EE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7200">
                <a:latin typeface="Georgia" panose="02040502050405020303" pitchFamily="18" charset="0"/>
              </a:rPr>
              <a:t>Znana Dela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1DD7B9C-C549-4D4B-95C7-4BBA3B060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2819400" cy="4525963"/>
          </a:xfrm>
        </p:spPr>
        <p:txBody>
          <a:bodyPr/>
          <a:lstStyle/>
          <a:p>
            <a:r>
              <a:rPr lang="sl-SI" altLang="sl-SI" i="1"/>
              <a:t>Jedci krompirja (1885)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50B49D7-8F01-4915-8C81-7B3F2AC79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484313"/>
            <a:ext cx="6096000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BFAF507F-C0B5-4BF0-AF5E-12D3755DA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557338"/>
            <a:ext cx="4114800" cy="4525962"/>
          </a:xfrm>
        </p:spPr>
        <p:txBody>
          <a:bodyPr/>
          <a:lstStyle/>
          <a:p>
            <a:r>
              <a:rPr lang="sl-SI" altLang="sl-SI" i="1">
                <a:latin typeface="Georgia" panose="02040502050405020303" pitchFamily="18" charset="0"/>
              </a:rPr>
              <a:t>Sončnice (1888)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929B8E5-7025-4E54-9BFA-340096C08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33375"/>
            <a:ext cx="4979988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785690B8-E1F7-475A-906A-3CF9501B8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4313"/>
            <a:ext cx="3827463" cy="4525962"/>
          </a:xfrm>
        </p:spPr>
        <p:txBody>
          <a:bodyPr/>
          <a:lstStyle/>
          <a:p>
            <a:r>
              <a:rPr lang="sl-SI" altLang="sl-SI" i="1">
                <a:latin typeface="Georgia" panose="02040502050405020303" pitchFamily="18" charset="0"/>
              </a:rPr>
              <a:t>Zvezdnata noč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19CD046-6C2B-4970-A6A9-A93398A3B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004888"/>
            <a:ext cx="5903912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38901FDF-44D0-4B57-88E9-EA3CBFD9F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3238"/>
            <a:ext cx="3609975" cy="4352925"/>
          </a:xfrm>
        </p:spPr>
        <p:txBody>
          <a:bodyPr/>
          <a:lstStyle/>
          <a:p>
            <a:r>
              <a:rPr lang="sl-SI" altLang="sl-SI" sz="2800" i="1">
                <a:latin typeface="Georgia" panose="02040502050405020303" pitchFamily="18" charset="0"/>
              </a:rPr>
              <a:t>Portrait of Dr. Gachet, (1890</a:t>
            </a:r>
            <a:r>
              <a:rPr lang="sl-SI" altLang="sl-SI" i="1">
                <a:latin typeface="Georgia" panose="02040502050405020303" pitchFamily="18" charset="0"/>
              </a:rPr>
              <a:t>)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C1EF289-8B30-4DA9-991D-EF0E9497F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620713"/>
            <a:ext cx="46482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C507FD3B-FAFF-47DE-8F7F-F2BD2249B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40067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600" dirty="0">
                <a:latin typeface="Georgia" pitchFamily="18" charset="0"/>
              </a:rPr>
              <a:t>Zaradi hude živčne  bolezni je leta 1889 moral oditi v zavod </a:t>
            </a:r>
            <a:r>
              <a:rPr lang="sl-SI" sz="2600" dirty="0" err="1">
                <a:latin typeface="Georgia" pitchFamily="18" charset="0"/>
              </a:rPr>
              <a:t>Saint</a:t>
            </a:r>
            <a:r>
              <a:rPr lang="sl-SI" sz="2600" dirty="0">
                <a:latin typeface="Georgia" pitchFamily="18" charset="0"/>
              </a:rPr>
              <a:t>-</a:t>
            </a:r>
            <a:r>
              <a:rPr lang="sl-SI" sz="2600" dirty="0" err="1">
                <a:latin typeface="Georgia" pitchFamily="18" charset="0"/>
              </a:rPr>
              <a:t>Remy</a:t>
            </a:r>
            <a:r>
              <a:rPr lang="sl-SI" sz="2600" dirty="0">
                <a:latin typeface="Georgia" pitchFamily="18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600" dirty="0">
                <a:latin typeface="Georgia" pitchFamily="18" charset="0"/>
              </a:rPr>
              <a:t>Najverjetneje je trpel za manično depresijo.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600" dirty="0">
                <a:latin typeface="Georgia" pitchFamily="18" charset="0"/>
              </a:rPr>
              <a:t>V enem izmed napadov si je odrezal del levega ušesa in ga podaril prostitutki, v katero je bil zaljubljen.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600" dirty="0">
                <a:latin typeface="Georgia" pitchFamily="18" charset="0"/>
              </a:rPr>
              <a:t>Zatem se je </a:t>
            </a:r>
            <a:r>
              <a:rPr lang="sl-SI" sz="2600" dirty="0" err="1">
                <a:latin typeface="Georgia" pitchFamily="18" charset="0"/>
              </a:rPr>
              <a:t>van</a:t>
            </a:r>
            <a:r>
              <a:rPr lang="sl-SI" sz="2600" dirty="0">
                <a:latin typeface="Georgia" pitchFamily="18" charset="0"/>
              </a:rPr>
              <a:t> </a:t>
            </a:r>
            <a:r>
              <a:rPr lang="sl-SI" sz="2600" dirty="0" err="1">
                <a:latin typeface="Georgia" pitchFamily="18" charset="0"/>
              </a:rPr>
              <a:t>Gogh</a:t>
            </a:r>
            <a:r>
              <a:rPr lang="sl-SI" sz="2600" dirty="0">
                <a:latin typeface="Georgia" pitchFamily="18" charset="0"/>
              </a:rPr>
              <a:t> prostovoljno umaknil v umobolnico. Tam je slikal brez predaha.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600" dirty="0">
                <a:latin typeface="Georgia" pitchFamily="18" charset="0"/>
              </a:rPr>
              <a:t>Umrl je 29. julija 1890, ko se je med slikanjem na prostem ustrelil v prsi. </a:t>
            </a:r>
          </a:p>
          <a:p>
            <a:pPr fontAlgn="auto">
              <a:spcAft>
                <a:spcPts val="0"/>
              </a:spcAft>
              <a:defRPr/>
            </a:pPr>
            <a:endParaRPr lang="sl-SI" sz="2600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sz="2600" dirty="0">
                <a:latin typeface="Georgia" pitchFamily="18" charset="0"/>
              </a:rPr>
              <a:t>Enajst let po smrti so njegove slike razstavili v Parizu in </a:t>
            </a:r>
            <a:r>
              <a:rPr lang="sl-SI" sz="2600" dirty="0" err="1">
                <a:latin typeface="Georgia" pitchFamily="18" charset="0"/>
              </a:rPr>
              <a:t>van</a:t>
            </a:r>
            <a:r>
              <a:rPr lang="sl-SI" sz="2600" dirty="0">
                <a:latin typeface="Georgia" pitchFamily="18" charset="0"/>
              </a:rPr>
              <a:t> </a:t>
            </a:r>
            <a:r>
              <a:rPr lang="sl-SI" sz="2600" dirty="0" err="1">
                <a:latin typeface="Georgia" pitchFamily="18" charset="0"/>
              </a:rPr>
              <a:t>Gogh</a:t>
            </a:r>
            <a:r>
              <a:rPr lang="sl-SI" sz="2600" dirty="0">
                <a:latin typeface="Georgia" pitchFamily="18" charset="0"/>
              </a:rPr>
              <a:t> je čez noč postal slaven, pomemben in zelo iskan. Njegova doslej najdražja slika se je leta 1990 prodala za 61 </a:t>
            </a:r>
            <a:r>
              <a:rPr lang="sl-SI" sz="2600">
                <a:latin typeface="Georgia" pitchFamily="18" charset="0"/>
              </a:rPr>
              <a:t>milijona evrov,. </a:t>
            </a:r>
            <a:r>
              <a:rPr lang="sl-SI" sz="2600" dirty="0">
                <a:latin typeface="Georgia" pitchFamily="18" charset="0"/>
              </a:rPr>
              <a:t>Višjo ceno je dosegel le Picasso.</a:t>
            </a:r>
            <a:br>
              <a:rPr lang="sl-SI" sz="2800" dirty="0"/>
            </a:br>
            <a:endParaRPr lang="sl-SI" sz="2800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2D1D282-0D61-4A5D-A7D7-9663683A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7200"/>
              <a:t>Zanimivosti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</Words>
  <Application>Microsoft Office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Georgia</vt:lpstr>
      <vt:lpstr>Plantagenet Cherokee</vt:lpstr>
      <vt:lpstr>Officeova tema</vt:lpstr>
      <vt:lpstr>Vincent van Gogh</vt:lpstr>
      <vt:lpstr>ŽIVLJENJE</vt:lpstr>
      <vt:lpstr>UMETNOST</vt:lpstr>
      <vt:lpstr>PowerPoint Presentation</vt:lpstr>
      <vt:lpstr>Znana Dela</vt:lpstr>
      <vt:lpstr>PowerPoint Presentation</vt:lpstr>
      <vt:lpstr>PowerPoint Presentation</vt:lpstr>
      <vt:lpstr>PowerPoint Presentation</vt:lpstr>
      <vt:lpstr>Zanimivosti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2019-06-03T09:13:10Z</dcterms:created>
  <dcterms:modified xsi:type="dcterms:W3CDTF">2019-06-03T09:13:10Z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