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76" r:id="rId3"/>
    <p:sldId id="257" r:id="rId4"/>
    <p:sldId id="275" r:id="rId5"/>
    <p:sldId id="259" r:id="rId6"/>
    <p:sldId id="260" r:id="rId7"/>
    <p:sldId id="261" r:id="rId8"/>
    <p:sldId id="271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54" d="100"/>
          <a:sy n="154" d="100"/>
        </p:scale>
        <p:origin x="4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43286D-CC65-466F-ACC4-66F81E6B143D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E4A7F-6D55-4FCF-8494-571DBE1331B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779B6-9279-4AF5-88DA-8DE8C6FA1A4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F2D5D-390C-4C3E-843A-F5B061C2AFE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FCE99BC-0083-4805-88A2-044F01B8E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3C29AFD-E5AB-485A-AA07-85E2C58FE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9864AAF-58C9-4ED0-8A3D-B55BD6916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08263B1C-4167-4570-A2BE-C6E35B030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6A6D97E0-649E-4D5B-924E-3D1B24F57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C989113F-B90D-4908-B17E-C0C35EABC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9F2452-CD63-4E2A-B13A-297D9EDAB0FF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8C5B69-441D-4373-B763-486EF258C677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40A615-B4B0-4FC0-A1D4-38E78B237CFE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A10EFE-92DA-49FB-A6EC-8069B39B0A0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9F9009-C302-4FFC-A574-25EB51876F2A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74E44D-A71D-4163-B940-84D252756DDF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CB174BEA-DF27-465E-BCB7-D18EE430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33B01-47F0-4534-AE6D-5CC35972D4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5CEB2A7C-6592-46BF-812F-D66494E2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B63EB22E-6F89-4AF7-AF40-37873D57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6F66067-5140-46B7-A651-C878DC7A08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099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400B853-80BF-49FD-97FE-C8536C03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6A1F-0817-4564-B051-7FF5731CC50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C74CEA8-8226-4F61-8C3B-A8EF87F6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5E609D5-0EF7-4B9B-9E7D-CCAFC45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E28E4-535E-448D-ABE3-BC8636D478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029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8173D10-A635-4F78-A2A8-4B0CE1FB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AA9B-7F70-4793-8648-C880D5BDD04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E3538C4-12D7-4A5F-BBAF-E66C90B0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0DB8A69-6095-45CD-AA24-6009F5D6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4E41D-BA7A-4D5F-8826-1AE813E8D5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52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A816C4C-5CCD-423B-B06F-BC7E2EF4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18F4D1-00C8-4B7B-8678-04C5629D0BC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6D9FCE9-5824-4280-8B61-F55D3AF30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98CF1-FCB4-4E42-995B-5E9A6743685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AEC7E75-96BA-4213-A7C4-5256CDAD0D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70A980-9693-4A65-924C-1964D8D66905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E36D5-2C6D-46B9-A188-5676B464281D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EEE5E-40C8-45CA-80EB-7A2CD5F90A34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7C23C-10B4-46C6-83FB-BD6E59F2F34A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49A0EB11-FDEF-416A-904C-658A10603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1B87982-68B1-4B3B-A3CA-4D66D706E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CD3F8EA-E8F5-4F19-B30D-030D84967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D7C4F4E-CEDA-4007-921E-B2521A025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76B6C5D-AE0E-4C0D-A642-03B4D907B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D0E0D7-7948-4E03-B23A-3FA5DA347834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47C9B5-E93B-4AE9-A7B7-85624800D7F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48B83E-F9D6-448C-84F5-0BDA3D59DFD2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70C405-34C7-4E73-84B1-4AE15BF6BB4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6E58BE-B592-4511-8943-B1B8F4089430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EE2EC0-D9F0-4219-95AF-B9EDF9E87182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F432F9C6-5EEA-40D0-939F-1F35D2C64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C30C910-5807-4E0B-BE1F-A0EBEA62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0277-26DA-4941-BD19-C6EA9CEFEBC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475C95A-C88B-4886-9BE9-3FD6135F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ED407A6-4A2C-434A-89F3-6ADBF554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734B5A0-08D8-43DB-8A5E-4A8FDD6E35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9950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671E518-683B-4F9B-B603-986C4A6D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5F5B-0BAE-4B20-A2D9-7327C5A729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30F58E3-ECE5-42B4-A347-1A944ADB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15509ED-C33F-49BE-945C-B9128722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A5AED-5CF9-45F9-93D7-4F9B76CE55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728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CAE3B449-C806-435A-ABFF-29C47233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5979-9C21-4DDB-ADB8-40951316539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3420B74-ABFB-4C2C-AA58-331B5DF7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E29FEC5C-8DE4-4249-8738-859E21F9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AAD3D-4CA7-488A-B1F1-E724C43751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06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6B8F9A41-45EA-46CB-A736-C8918D6A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798303-6CC5-4F43-93D6-7798AF0713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B9BC960-50AC-4D06-8D1C-3570F0097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1B83D-CE0D-4617-BD6E-970B4E7DE2A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73071E1-A8E1-40EF-8080-B7B1E3841A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10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F69D62D0-B304-46B1-99C3-B0BB2004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DD6A-7175-4299-A47C-FB3A702DFFA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106F7-B41B-4174-AD96-F753395E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DD8D14F-53C6-4424-A463-FE0FE652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3003-77B7-45A0-B12E-64FE34171D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218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25ED5746-EB58-4D94-9B90-B6E4EEACF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840792B5-596C-4577-99EA-DE1C7AA2C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226F278-7A47-49DE-9F3D-ECC173C67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35BA3B1C-E838-4D35-8274-1F341EB48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C89D4-9BEC-46A0-9EEB-1D2628D029AF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87C3437-2D60-4E26-A572-C92C9FA02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F6CEB2-555E-4A76-BAE9-957503B6DBB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E0FD2F79-C041-4A3E-BB64-AB46BD01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325D95-3FBD-4079-91AC-AEC99CE3724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82C50688-A25B-4DD4-8E60-0EF44361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F11AED-E514-4FB3-8A5F-E0B96B71AA2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84D3E7A4-073D-4C7B-A1A8-9C8223B79C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985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1CF6D298-989C-4CD9-8A1D-DF2E92B12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8F3EFC-1A72-4DEB-A114-D8248B6D2B5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B2353B0-0FEA-46F1-9124-BF5540FAB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08F6A-13AD-4A3F-88A6-4347B50A770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1C8D39D2-2314-40B9-B4D3-2984CA5C3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39D08AE-406E-437C-9C1A-6B568E4B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AD12D895-472C-4716-9F50-F344909D6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C5D7656C-EB38-4FB5-AEFB-BF2E07B5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0B3D20-DBB3-43E2-B4AB-1CA4A3C2FB3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0B07C66B-519A-45FF-8D60-37E8962D8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3ADD7-38F7-429B-90E8-B2914501F87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438D51F-8296-4238-92E9-69B47A3243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295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87DDECE5-A884-4882-95B3-E1D118E76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A7B49594-EE86-4C8B-A337-F28E7DED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EE417F42-1F55-42A8-A363-BFFFE53DD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0FA9F59-99DE-4E7D-A5B6-EA969790D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16445-DDF9-4091-9542-1E2B4C00F60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EDA01-4922-4BD7-8D51-7E72EA728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2416936-4C79-4EDB-A6AD-2D3C27CFC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26E856-3B5C-46D0-9C7F-728C8CA34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B5203-DEDD-4A29-9CCC-3CC016C2081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476B3C7F-554B-4CE7-96C4-5AB375899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89DA2B-0434-49FD-8156-CA0AF0CD90C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9514129-7CB3-420D-B758-9682E3F48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F28A7771-2327-4BC7-AD3B-12D20AB6B90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E361-797D-4058-9FA6-7E9066BF6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3141663"/>
            <a:ext cx="6624638" cy="1079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Lucida Calligraphy" pitchFamily="66" charset="0"/>
              </a:rPr>
              <a:t>V</a:t>
            </a:r>
            <a:r>
              <a:rPr lang="sl-SI" sz="3600" dirty="0"/>
              <a:t>incent Willem van Gogh </a:t>
            </a:r>
            <a:br>
              <a:rPr lang="sl-SI" sz="3600" dirty="0"/>
            </a:br>
            <a:r>
              <a:rPr lang="sl-SI" sz="2800" b="0" dirty="0"/>
              <a:t>[1853-1890]</a:t>
            </a:r>
            <a:endParaRPr lang="sl-SI" sz="3600" dirty="0"/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3E4107A4-13F9-4CEA-AD3B-3E5831A4B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050" y="5805488"/>
            <a:ext cx="3798888" cy="801687"/>
          </a:xfrm>
        </p:spPr>
        <p:txBody>
          <a:bodyPr/>
          <a:lstStyle/>
          <a:p>
            <a:r>
              <a:rPr lang="sl-SI" altLang="sl-SI" b="0" i="1"/>
              <a:t>Gimnazija Bežigrad </a:t>
            </a:r>
            <a:endParaRPr lang="sl-SI" altLang="sl-SI" b="0" i="1" dirty="0"/>
          </a:p>
        </p:txBody>
      </p:sp>
      <p:pic>
        <p:nvPicPr>
          <p:cNvPr id="8196" name="Picture 3" descr="http://www.madinin-art.net/images/autoportrait_de_van_gogh.jpg">
            <a:extLst>
              <a:ext uri="{FF2B5EF4-FFF2-40B4-BE49-F238E27FC236}">
                <a16:creationId xmlns:a16="http://schemas.microsoft.com/office/drawing/2014/main" id="{804A77E2-58CD-4B44-B219-5E7FF3BD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41925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BBF6-761A-4CE8-B33D-6BC8D68E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700" y="1123950"/>
            <a:ext cx="3395663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Ženska pri mizi </a:t>
            </a:r>
            <a:br>
              <a:rPr lang="sl-SI" sz="2400" dirty="0"/>
            </a:br>
            <a:r>
              <a:rPr lang="sl-SI" sz="2400" dirty="0"/>
              <a:t>v kavarni Tambourin</a:t>
            </a:r>
            <a:br>
              <a:rPr lang="sl-SI" sz="1600" dirty="0"/>
            </a:br>
            <a:r>
              <a:rPr lang="sl-SI" sz="1600" dirty="0"/>
              <a:t>1887</a:t>
            </a:r>
            <a:endParaRPr lang="sl-SI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56E9802-1BC4-4AB7-8941-23C85695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591F8FDD-14F1-4AD5-A394-69AAE6BA50E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897438" cy="6337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8152-D011-4B85-B6E3-A96C56A4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20713"/>
            <a:ext cx="2520950" cy="941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Sončnice</a:t>
            </a:r>
            <a:br>
              <a:rPr lang="sl-SI" dirty="0"/>
            </a:br>
            <a:r>
              <a:rPr lang="sl-SI" sz="1600" dirty="0"/>
              <a:t>1888, olje na platnu</a:t>
            </a:r>
          </a:p>
        </p:txBody>
      </p:sp>
      <p:pic>
        <p:nvPicPr>
          <p:cNvPr id="18435" name="Slika 4" descr="http://www.gimvic.org/projekti/projektno_delo/2004/2d/impresionizem/slike/vangogh%20-%20sunflowers.jpg">
            <a:extLst>
              <a:ext uri="{FF2B5EF4-FFF2-40B4-BE49-F238E27FC236}">
                <a16:creationId xmlns:a16="http://schemas.microsoft.com/office/drawing/2014/main" id="{74A1B724-9A2B-484C-82E8-FCEE8067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1339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C84-7B36-4701-ABD3-105B3BDF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941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Avtoportreti</a:t>
            </a:r>
          </a:p>
        </p:txBody>
      </p:sp>
      <p:pic>
        <p:nvPicPr>
          <p:cNvPr id="19459" name="Slika 6" descr="http://www.gimvic.org/projekti/projektno_delo/2004/2d/impresionizem/slike/van%20gogh.jpg">
            <a:extLst>
              <a:ext uri="{FF2B5EF4-FFF2-40B4-BE49-F238E27FC236}">
                <a16:creationId xmlns:a16="http://schemas.microsoft.com/office/drawing/2014/main" id="{08D13A57-B7EC-4F32-9532-EFF51143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88937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Slika 7" descr="http://www.gimvic.org/projekti/projektno_delo/2004/2d/impresionizem/slike/van%20gogh1.jpg">
            <a:extLst>
              <a:ext uri="{FF2B5EF4-FFF2-40B4-BE49-F238E27FC236}">
                <a16:creationId xmlns:a16="http://schemas.microsoft.com/office/drawing/2014/main" id="{4021763F-AF03-4D3D-955E-B7BFE15C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341438"/>
            <a:ext cx="3744913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D2D0-097C-4FF7-873E-D4BED526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25"/>
            <a:ext cx="7467600" cy="941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Avtoportreti</a:t>
            </a:r>
          </a:p>
        </p:txBody>
      </p:sp>
      <p:pic>
        <p:nvPicPr>
          <p:cNvPr id="20483" name="Slika 8" descr="http://www.gimvic.org/projekti/projektno_delo/2004/2d/impresionizem/slike/van%20gogh2.jpg">
            <a:extLst>
              <a:ext uri="{FF2B5EF4-FFF2-40B4-BE49-F238E27FC236}">
                <a16:creationId xmlns:a16="http://schemas.microsoft.com/office/drawing/2014/main" id="{19BC44E4-41B5-4D02-8E2D-1B31E7F0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671887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Slika 9" descr="http://www.gimvic.org/projekti/projektno_delo/2004/2d/impresionizem/slike/van%20gogh3.jpg">
            <a:extLst>
              <a:ext uri="{FF2B5EF4-FFF2-40B4-BE49-F238E27FC236}">
                <a16:creationId xmlns:a16="http://schemas.microsoft.com/office/drawing/2014/main" id="{57165239-74F4-42E4-AD9A-857F444D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396081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9A5C-8DED-4E03-8882-287C127A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941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Avtoportreti</a:t>
            </a:r>
          </a:p>
        </p:txBody>
      </p:sp>
      <p:pic>
        <p:nvPicPr>
          <p:cNvPr id="21507" name="Slika 10" descr="http://www.gimvic.org/projekti/projektno_delo/2004/2d/impresionizem/slike/van%20gogh%205.jpg">
            <a:extLst>
              <a:ext uri="{FF2B5EF4-FFF2-40B4-BE49-F238E27FC236}">
                <a16:creationId xmlns:a16="http://schemas.microsoft.com/office/drawing/2014/main" id="{2395030D-47C2-47EC-89F1-5CF95885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8163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Slika 11" descr="http://www.gimvic.org/projekti/projektno_delo/2004/2d/impresionizem/slike/van%20gogh%206.jpg">
            <a:extLst>
              <a:ext uri="{FF2B5EF4-FFF2-40B4-BE49-F238E27FC236}">
                <a16:creationId xmlns:a16="http://schemas.microsoft.com/office/drawing/2014/main" id="{7BD92518-CDC0-4FAC-9CE3-47EB035F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396081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4963-31D6-4FAA-B651-B3809C3C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941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Avtoportreti</a:t>
            </a:r>
          </a:p>
        </p:txBody>
      </p:sp>
      <p:pic>
        <p:nvPicPr>
          <p:cNvPr id="22531" name="Slika 12" descr="http://www.gimvic.org/projekti/projektno_delo/2004/2d/impresionizem/slike/van%20gogh%204.jpg">
            <a:extLst>
              <a:ext uri="{FF2B5EF4-FFF2-40B4-BE49-F238E27FC236}">
                <a16:creationId xmlns:a16="http://schemas.microsoft.com/office/drawing/2014/main" id="{49895D45-0F92-4D7D-8F94-4E1754C3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96975"/>
            <a:ext cx="4465638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lefigaro.fr/medias/2009/02/09/0c76d192-f698-11dd-a10f-0a756d73bc89.jpg">
            <a:extLst>
              <a:ext uri="{FF2B5EF4-FFF2-40B4-BE49-F238E27FC236}">
                <a16:creationId xmlns:a16="http://schemas.microsoft.com/office/drawing/2014/main" id="{06AF4A35-DAE0-46EE-8D75-6E7B9996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36004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CA5A-5B34-4EAD-A121-095C4574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7467600" cy="941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Prvi koraki</a:t>
            </a:r>
            <a:br>
              <a:rPr lang="sl-SI" sz="1600" dirty="0"/>
            </a:br>
            <a:r>
              <a:rPr lang="sl-SI" sz="1600" dirty="0"/>
              <a:t>1889/1890</a:t>
            </a:r>
            <a:endParaRPr lang="sl-SI" dirty="0"/>
          </a:p>
        </p:txBody>
      </p:sp>
      <p:pic>
        <p:nvPicPr>
          <p:cNvPr id="23555" name="Slika 13" descr="http://outfitnm.com/wp-content/uploads/gogh-first-steps.jpg">
            <a:extLst>
              <a:ext uri="{FF2B5EF4-FFF2-40B4-BE49-F238E27FC236}">
                <a16:creationId xmlns:a16="http://schemas.microsoft.com/office/drawing/2014/main" id="{2C340978-93A9-4AE0-AA2C-9144286B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4168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D09C-DE39-4155-8081-9C0A0741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7467600" cy="9413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Bolni</a:t>
            </a:r>
            <a:r>
              <a:rPr lang="sl-SI" sz="2700" dirty="0"/>
              <a:t>Š</a:t>
            </a:r>
            <a:r>
              <a:rPr lang="sl-SI" dirty="0"/>
              <a:t>nica </a:t>
            </a:r>
            <a:br>
              <a:rPr lang="sl-SI" dirty="0"/>
            </a:br>
            <a:r>
              <a:rPr lang="sl-SI" dirty="0"/>
              <a:t>Saint-Remy </a:t>
            </a:r>
          </a:p>
        </p:txBody>
      </p:sp>
      <p:pic>
        <p:nvPicPr>
          <p:cNvPr id="24579" name="Slika 17" descr="http://0.tqn.com/d/arthistory/1/0/8/n/albertina_1008_14.jpg">
            <a:extLst>
              <a:ext uri="{FF2B5EF4-FFF2-40B4-BE49-F238E27FC236}">
                <a16:creationId xmlns:a16="http://schemas.microsoft.com/office/drawing/2014/main" id="{01D18F0F-51BE-4CF5-83BF-6DA576DC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4897438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2036-3ADE-4617-87F2-2289BF92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6988"/>
            <a:ext cx="7467600" cy="9398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Zvezdnata noč</a:t>
            </a:r>
          </a:p>
        </p:txBody>
      </p:sp>
      <p:pic>
        <p:nvPicPr>
          <p:cNvPr id="25603" name="Slika 18" descr="http://www.ibiblio.org/wm/paint/auth/gogh/starry-night/gogh.starry-night.jpg">
            <a:extLst>
              <a:ext uri="{FF2B5EF4-FFF2-40B4-BE49-F238E27FC236}">
                <a16:creationId xmlns:a16="http://schemas.microsoft.com/office/drawing/2014/main" id="{A487BE79-2273-469D-B47A-45FC4419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3950"/>
            <a:ext cx="7488238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51432C6-EE6D-450B-AE17-1A1C76B0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A009F97F-269A-462E-BF63-0DC9A65AC03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416800" cy="51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CA5B6B-C3E5-4008-88AA-9116C0656609}"/>
              </a:ext>
            </a:extLst>
          </p:cNvPr>
          <p:cNvSpPr txBox="1">
            <a:spLocks/>
          </p:cNvSpPr>
          <p:nvPr/>
        </p:nvSpPr>
        <p:spPr>
          <a:xfrm>
            <a:off x="457200" y="260350"/>
            <a:ext cx="7467600" cy="941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Umetnikova soba v Arlesu</a:t>
            </a:r>
            <a:br>
              <a:rPr lang="sl-SI" sz="16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sl-SI" sz="16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1890</a:t>
            </a:r>
            <a:endParaRPr lang="sl-SI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AA986E-2048-4CD2-9CEC-F34B0580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4150"/>
            <a:ext cx="7467600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Lucida Calligraphy" pitchFamily="66" charset="0"/>
              </a:rPr>
              <a:t>V</a:t>
            </a:r>
            <a:r>
              <a:rPr lang="sl-SI" dirty="0"/>
              <a:t>an Goghovo življenje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C94A3-F1D6-4D06-93C4-B180BACF34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208963" cy="3527425"/>
          </a:xfrm>
        </p:spPr>
        <p:txBody>
          <a:bodyPr/>
          <a:lstStyle/>
          <a:p>
            <a:r>
              <a:rPr lang="sl-SI" altLang="sl-SI"/>
              <a:t>Rodil se je 30. marca 1853 na Nizozemskem. </a:t>
            </a:r>
          </a:p>
          <a:p>
            <a:r>
              <a:rPr lang="sl-SI" altLang="sl-SI"/>
              <a:t>Najprej je delal v trgovini z umetninami, nato kot učitelj v Londonu, kjer ga je cerkvena oblast odpustila. </a:t>
            </a:r>
          </a:p>
          <a:p>
            <a:r>
              <a:rPr lang="sl-SI" altLang="sl-SI"/>
              <a:t>Leta 1880 je šel študirat umetnost v Bruselj, kasneje se je pridružil bratu Theu v Parizu in tu naslikal več kot 200 slik.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6149" name="Picture 5" descr="http://www.nga.gov/image/a00050/a00050de.jpg">
            <a:extLst>
              <a:ext uri="{FF2B5EF4-FFF2-40B4-BE49-F238E27FC236}">
                <a16:creationId xmlns:a16="http://schemas.microsoft.com/office/drawing/2014/main" id="{D6D011E2-9FD2-40DE-B957-54404C44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16338"/>
            <a:ext cx="37433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82FC-1307-46DA-BC1F-C9A778DE33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331788"/>
            <a:ext cx="8353425" cy="3673475"/>
          </a:xfrm>
        </p:spPr>
        <p:txBody>
          <a:bodyPr/>
          <a:lstStyle/>
          <a:p>
            <a:r>
              <a:rPr lang="sl-SI" altLang="sl-SI"/>
              <a:t>Ko je odšel v Arles je najel atelje v rumeni hiši. Tu je živel z Gauguinom, ki pa je kmalu odšel, saj se je van Goghu zmešalo (odrezal si je del levega ušesa).</a:t>
            </a:r>
          </a:p>
          <a:p>
            <a:r>
              <a:rPr lang="sl-SI" altLang="sl-SI"/>
              <a:t>Med zdravljenjem v umobolnici je Van Gogh slikal brez predaha, imel pa je še več napadov duševne zmedenosti. </a:t>
            </a:r>
          </a:p>
          <a:p>
            <a:r>
              <a:rPr lang="sl-SI" altLang="sl-SI"/>
              <a:t>Po odhodu iz umobolnice se mu je zopet zmešalo in ustrelil se je v prsi. Umrl je 29. julija 1890, pokopan je na pokopališču v Auversu.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6152" name="Picture 8" descr="http://www.vggallery.com/photos/images/grave1.jpg">
            <a:extLst>
              <a:ext uri="{FF2B5EF4-FFF2-40B4-BE49-F238E27FC236}">
                <a16:creationId xmlns:a16="http://schemas.microsoft.com/office/drawing/2014/main" id="{58B459D0-0994-4CE6-A2C6-222C49F54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16338"/>
            <a:ext cx="419735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65AA-E7F5-4578-BE8F-16B7E8D4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788"/>
            <a:ext cx="7467600" cy="72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Lucida Calligraphy" pitchFamily="66" charset="0"/>
              </a:rPr>
              <a:t>P</a:t>
            </a:r>
            <a:r>
              <a:rPr lang="sl-SI" dirty="0"/>
              <a:t>ostimpresionizem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8E4AFEF-384E-4127-92F6-0D5212762D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268413"/>
            <a:ext cx="7467600" cy="1008062"/>
          </a:xfrm>
        </p:spPr>
        <p:txBody>
          <a:bodyPr/>
          <a:lstStyle/>
          <a:p>
            <a:r>
              <a:rPr lang="sl-SI" altLang="sl-SI"/>
              <a:t>Van Gogh je eden izmed največji postimpresionističnih umetnikov.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153890-C5AB-4457-A738-D89DD676E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20" y="2348850"/>
            <a:ext cx="806512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sl-SI" altLang="sl-SI" sz="2800" b="1">
                <a:cs typeface="Times New Roman" panose="02020603050405020304" pitchFamily="18" charset="0"/>
              </a:rPr>
              <a:t>Postimpresionizem</a:t>
            </a:r>
            <a:r>
              <a:rPr lang="sl-SI" altLang="sl-SI" sz="2800">
                <a:cs typeface="Times New Roman" panose="02020603050405020304" pitchFamily="18" charset="0"/>
              </a:rPr>
              <a:t> je stil, ki je manj idiličen in bolj nabit s čustvi kot impresionizem. Uveljavil na koncu 19. stoletja. </a:t>
            </a:r>
            <a:endParaRPr lang="sl-SI" altLang="sl-SI" sz="4000">
              <a:latin typeface="Arial" panose="020B0604020202020204" pitchFamily="34" charset="0"/>
            </a:endParaRPr>
          </a:p>
        </p:txBody>
      </p:sp>
      <p:pic>
        <p:nvPicPr>
          <p:cNvPr id="16386" name="Picture 2" descr="http://3.bp.blogspot.com/_9BngWJFKjwo/TTboCNUMhFI/AAAAAAAAAJI/qLebexVT39c/s1600/Paul_Cezanne.png">
            <a:extLst>
              <a:ext uri="{FF2B5EF4-FFF2-40B4-BE49-F238E27FC236}">
                <a16:creationId xmlns:a16="http://schemas.microsoft.com/office/drawing/2014/main" id="{BB2EA656-7EE6-49B1-8C85-E7A1CBE2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2160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File:Gauguin portrait 1889.JPG">
            <a:extLst>
              <a:ext uri="{FF2B5EF4-FFF2-40B4-BE49-F238E27FC236}">
                <a16:creationId xmlns:a16="http://schemas.microsoft.com/office/drawing/2014/main" id="{701FBB43-608D-4B7A-A1EE-901849DD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31686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6D825B-7733-455E-B83C-2F1F93E8A0A1}"/>
              </a:ext>
            </a:extLst>
          </p:cNvPr>
          <p:cNvSpPr txBox="1">
            <a:spLocks/>
          </p:cNvSpPr>
          <p:nvPr/>
        </p:nvSpPr>
        <p:spPr>
          <a:xfrm>
            <a:off x="323850" y="4221163"/>
            <a:ext cx="4032250" cy="25209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/>
            </a:pPr>
            <a:r>
              <a:rPr lang="sl-SI" dirty="0">
                <a:latin typeface="+mn-lt"/>
                <a:cs typeface="+mn-cs"/>
              </a:rPr>
              <a:t>Paul Cezanne</a:t>
            </a:r>
          </a:p>
          <a:p>
            <a:pPr lvl="2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/>
            </a:pPr>
            <a:r>
              <a:rPr lang="sl-SI" dirty="0">
                <a:latin typeface="+mn-lt"/>
                <a:cs typeface="+mn-cs"/>
              </a:rPr>
              <a:t>Paul Gauguin</a:t>
            </a:r>
          </a:p>
          <a:p>
            <a:pPr lvl="2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/>
            </a:pPr>
            <a:r>
              <a:rPr lang="sl-SI" dirty="0">
                <a:latin typeface="+mn-lt"/>
                <a:cs typeface="+mn-cs"/>
              </a:rPr>
              <a:t>Vincent van Gogh</a:t>
            </a:r>
          </a:p>
          <a:p>
            <a:pPr lvl="2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/>
            </a:pPr>
            <a:r>
              <a:rPr lang="sl-SI" dirty="0">
                <a:latin typeface="+mn-lt"/>
                <a:cs typeface="+mn-cs"/>
              </a:rPr>
              <a:t>Henri Rousseau</a:t>
            </a:r>
          </a:p>
          <a:p>
            <a:pPr lvl="2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/>
            </a:pPr>
            <a:r>
              <a:rPr lang="sl-SI" dirty="0">
                <a:latin typeface="+mn-lt"/>
                <a:cs typeface="+mn-cs"/>
              </a:rPr>
              <a:t>Georges Seurat</a:t>
            </a:r>
          </a:p>
          <a:p>
            <a:pPr lvl="2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/>
            </a:pPr>
            <a:r>
              <a:rPr lang="sl-SI" dirty="0">
                <a:latin typeface="+mn-lt"/>
                <a:cs typeface="+mn-cs"/>
              </a:rPr>
              <a:t>Henri de Toulouse-Lautrec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11F8DA-88C7-4840-A338-2D9387149A69}"/>
              </a:ext>
            </a:extLst>
          </p:cNvPr>
          <p:cNvSpPr/>
          <p:nvPr/>
        </p:nvSpPr>
        <p:spPr>
          <a:xfrm>
            <a:off x="3924300" y="3860800"/>
            <a:ext cx="4032250" cy="273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6390" name="Picture 6" descr="File:Vincent van Gogh - National Gallery of Art.JPG">
            <a:extLst>
              <a:ext uri="{FF2B5EF4-FFF2-40B4-BE49-F238E27FC236}">
                <a16:creationId xmlns:a16="http://schemas.microsoft.com/office/drawing/2014/main" id="{97CCC360-5657-4D32-97AE-D2ADEF92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22415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le:Henri Rousseau - Self-portrait of the Artist with a Lamp.jpg">
            <a:extLst>
              <a:ext uri="{FF2B5EF4-FFF2-40B4-BE49-F238E27FC236}">
                <a16:creationId xmlns:a16="http://schemas.microsoft.com/office/drawing/2014/main" id="{21A0D907-2723-45A6-83DC-2452EEE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2263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E2C4A7-2F69-4290-993D-0073105A7F71}"/>
              </a:ext>
            </a:extLst>
          </p:cNvPr>
          <p:cNvSpPr/>
          <p:nvPr/>
        </p:nvSpPr>
        <p:spPr>
          <a:xfrm>
            <a:off x="3995738" y="3860800"/>
            <a:ext cx="4032250" cy="288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6394" name="Picture 10" descr="File:Georges Seurat 1888.jpg">
            <a:extLst>
              <a:ext uri="{FF2B5EF4-FFF2-40B4-BE49-F238E27FC236}">
                <a16:creationId xmlns:a16="http://schemas.microsoft.com/office/drawing/2014/main" id="{C7ACB703-8CF2-46FC-9D63-CA9674A1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19446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0EA120-C4A7-451A-A035-58B036DC0768}"/>
              </a:ext>
            </a:extLst>
          </p:cNvPr>
          <p:cNvSpPr/>
          <p:nvPr/>
        </p:nvSpPr>
        <p:spPr>
          <a:xfrm>
            <a:off x="4067175" y="3789363"/>
            <a:ext cx="4033838" cy="287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6396" name="Picture 12" descr="File:Photolautrec.jpg">
            <a:extLst>
              <a:ext uri="{FF2B5EF4-FFF2-40B4-BE49-F238E27FC236}">
                <a16:creationId xmlns:a16="http://schemas.microsoft.com/office/drawing/2014/main" id="{5DC57111-F4D3-499E-B94A-E91FBCCD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1584325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F1DD-56A9-43C8-A9F5-B88E5CDD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838" y="476250"/>
            <a:ext cx="5113337" cy="1873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latin typeface="Lucida Calligraphy" pitchFamily="66" charset="0"/>
              </a:rPr>
              <a:t>V</a:t>
            </a:r>
            <a:r>
              <a:rPr lang="sl-SI" sz="3200" dirty="0"/>
              <a:t>an Gogh in slikarstvo</a:t>
            </a:r>
            <a:br>
              <a:rPr lang="sl-SI" sz="3200" dirty="0"/>
            </a:br>
            <a:r>
              <a:rPr lang="sl-SI" sz="2000" dirty="0"/>
              <a:t>Kot slikar je deloval le zadnjih deset let svojega življenja </a:t>
            </a:r>
            <a:r>
              <a:rPr lang="sl-SI" sz="1800" dirty="0"/>
              <a:t>[1880-1890]</a:t>
            </a:r>
            <a:endParaRPr lang="sl-SI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DD28-C0BE-41F2-832A-A02F71BD93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3357563"/>
            <a:ext cx="8208963" cy="2951162"/>
          </a:xfrm>
        </p:spPr>
        <p:txBody>
          <a:bodyPr/>
          <a:lstStyle/>
          <a:p>
            <a:r>
              <a:rPr lang="sl-SI" altLang="sl-SI" sz="2800"/>
              <a:t>Njegove prve slike s temnejšimi toni barv prikazujejo življenje kmetov in delavcev. </a:t>
            </a:r>
          </a:p>
          <a:p>
            <a:r>
              <a:rPr lang="sl-SI" altLang="sl-SI" sz="2800"/>
              <a:t>V Parizu se je leta 1886 srečal z impresionizmom in začel slikati s svetlejšimi barvami. </a:t>
            </a:r>
          </a:p>
          <a:p>
            <a:r>
              <a:rPr lang="sl-SI" altLang="sl-SI" sz="2800"/>
              <a:t>Naredil je več kot 1100 skic in 900 slik.</a:t>
            </a:r>
          </a:p>
          <a:p>
            <a:endParaRPr lang="sl-SI" altLang="sl-SI"/>
          </a:p>
        </p:txBody>
      </p:sp>
      <p:pic>
        <p:nvPicPr>
          <p:cNvPr id="12292" name="Picture 2" descr="http://static.guim.co.uk/sys-images/Guardian/Pix/pictures/2010/2/2/1265128648430/Van-Gogh-notes-and-querie-001.jpg">
            <a:extLst>
              <a:ext uri="{FF2B5EF4-FFF2-40B4-BE49-F238E27FC236}">
                <a16:creationId xmlns:a16="http://schemas.microsoft.com/office/drawing/2014/main" id="{A1896FC3-E205-4636-AB97-38E8D46B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6320"/>
          <a:stretch>
            <a:fillRect/>
          </a:stretch>
        </p:blipFill>
        <p:spPr bwMode="auto">
          <a:xfrm>
            <a:off x="323850" y="476250"/>
            <a:ext cx="3384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B89FBB1-850E-4610-90B7-BD08F551B8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404813"/>
            <a:ext cx="8208962" cy="3960812"/>
          </a:xfrm>
        </p:spPr>
        <p:txBody>
          <a:bodyPr/>
          <a:lstStyle/>
          <a:p>
            <a:r>
              <a:rPr lang="sl-SI" altLang="sl-SI" sz="2800"/>
              <a:t>Za časa življenja je prodal samo eno sliko, tako da je živel v glavnem od skromne bratove finančne pomoči.</a:t>
            </a:r>
          </a:p>
          <a:p>
            <a:r>
              <a:rPr lang="sl-SI" altLang="sl-SI" sz="2800"/>
              <a:t>Enajst let po smrti so njegove slike razstavili v Parizu in van Gogh je čez noč postal slaven. Njegova doslej najdražja slika se je leta 1990 prodala za 82,5 milijona dolarjev.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 i="1"/>
          </a:p>
        </p:txBody>
      </p:sp>
      <p:pic>
        <p:nvPicPr>
          <p:cNvPr id="4" name="Slika 5" descr="http://www.gimvic.org/projekti/projektno_delo/2004/2d/impresionizem/slike/van%20gogh%20-%20potato%20eaters.jpg">
            <a:extLst>
              <a:ext uri="{FF2B5EF4-FFF2-40B4-BE49-F238E27FC236}">
                <a16:creationId xmlns:a16="http://schemas.microsoft.com/office/drawing/2014/main" id="{1C1DF15A-0851-40DC-AE47-43198C861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3743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13" descr="http://outfitnm.com/wp-content/uploads/gogh-first-steps.jpg">
            <a:extLst>
              <a:ext uri="{FF2B5EF4-FFF2-40B4-BE49-F238E27FC236}">
                <a16:creationId xmlns:a16="http://schemas.microsoft.com/office/drawing/2014/main" id="{ED83A9A2-A62A-4A9D-BC68-092118152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"/>
          <a:stretch>
            <a:fillRect/>
          </a:stretch>
        </p:blipFill>
        <p:spPr bwMode="auto">
          <a:xfrm>
            <a:off x="4211638" y="3933825"/>
            <a:ext cx="38163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78BEF948-9F3E-4DDA-93B1-D54C9F23F5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404813"/>
            <a:ext cx="8135938" cy="4873625"/>
          </a:xfrm>
        </p:spPr>
        <p:txBody>
          <a:bodyPr/>
          <a:lstStyle/>
          <a:p>
            <a:r>
              <a:rPr lang="sl-SI" altLang="sl-SI" sz="2800"/>
              <a:t>Ohranila se je zbirka van Goghovih pisem namenjenih bratu Theu, v katerih </a:t>
            </a:r>
            <a:r>
              <a:rPr lang="en-US" altLang="sl-SI" sz="2800"/>
              <a:t>spoznamo, v katerem miselnem in čustvenem svetu se je gibal </a:t>
            </a:r>
            <a:r>
              <a:rPr lang="sl-SI" altLang="sl-SI" sz="2800"/>
              <a:t>van Gogh.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</p:txBody>
      </p:sp>
      <p:pic>
        <p:nvPicPr>
          <p:cNvPr id="14339" name="Picture 2" descr="http://itsmypulp.files.wordpress.com/2009/07/van-gogh-letter-to-brother-theo.jpg?w=535">
            <a:extLst>
              <a:ext uri="{FF2B5EF4-FFF2-40B4-BE49-F238E27FC236}">
                <a16:creationId xmlns:a16="http://schemas.microsoft.com/office/drawing/2014/main" id="{20886168-D1F4-4435-A192-5994A068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3960813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Letter from Vincent van Gogh to his brother Theo, Nieuw-Amsterdam, 28 October 1883">
            <a:extLst>
              <a:ext uri="{FF2B5EF4-FFF2-40B4-BE49-F238E27FC236}">
                <a16:creationId xmlns:a16="http://schemas.microsoft.com/office/drawing/2014/main" id="{DD0006B4-7DC9-4F6C-9E20-7EC534D9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997200"/>
            <a:ext cx="43338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C751-50F3-4134-8B51-05EC477F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Tehnika: Olje na platnu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E684DAC-CA88-445F-A567-3A69F47B8D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8497888" cy="41322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sl-SI" altLang="sl-SI" sz="2200"/>
              <a:t>Proces slikanja s pigmenti, pomešanimi s suhim oljem.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sl-SI" altLang="sl-SI" sz="2200"/>
              <a:t>Najprej na platno narišejo skico, nato pa barvo nanašajo v plasteh, vsak sloj pa je bil bolj oljnat od prejšnjega.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sl-SI" altLang="sl-SI" sz="2200"/>
              <a:t>Barva je dlje mokra, zato omogoča slikarju spreminjanje teksture,…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sl-SI" altLang="sl-SI" sz="2200"/>
              <a:t>Oljna barva se suši z oksidacijo, traja pa dan do dva tedna.</a:t>
            </a:r>
          </a:p>
        </p:txBody>
      </p:sp>
      <p:pic>
        <p:nvPicPr>
          <p:cNvPr id="15364" name="Picture 3" descr="http://blog.odpikedoslike.com/wp-content/uploads/2009/12/tanja-kregar-olje-na-platnu-816-x-612.jpg">
            <a:extLst>
              <a:ext uri="{FF2B5EF4-FFF2-40B4-BE49-F238E27FC236}">
                <a16:creationId xmlns:a16="http://schemas.microsoft.com/office/drawing/2014/main" id="{B698DBC9-9013-4CC1-9F34-521B92F8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65513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B3AA50F-4701-4007-BA75-99D36E2BB7BE}"/>
              </a:ext>
            </a:extLst>
          </p:cNvPr>
          <p:cNvSpPr/>
          <p:nvPr/>
        </p:nvSpPr>
        <p:spPr>
          <a:xfrm>
            <a:off x="2339975" y="3573463"/>
            <a:ext cx="1079500" cy="10795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1388-0429-4F2C-92D4-5C7FE051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7467600" cy="941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Jedci krompirja</a:t>
            </a:r>
            <a:br>
              <a:rPr lang="sl-SI" sz="1600" dirty="0"/>
            </a:br>
            <a:r>
              <a:rPr lang="sl-SI" sz="1600" dirty="0"/>
              <a:t>1885, olje na platnu</a:t>
            </a:r>
            <a:endParaRPr lang="sl-SI" dirty="0"/>
          </a:p>
        </p:txBody>
      </p:sp>
      <p:pic>
        <p:nvPicPr>
          <p:cNvPr id="16387" name="Slika 5" descr="http://www.gimvic.org/projekti/projektno_delo/2004/2d/impresionizem/slike/van%20gogh%20-%20potato%20eaters.jpg">
            <a:extLst>
              <a:ext uri="{FF2B5EF4-FFF2-40B4-BE49-F238E27FC236}">
                <a16:creationId xmlns:a16="http://schemas.microsoft.com/office/drawing/2014/main" id="{8F1F529D-E7A6-407D-A9C0-C018DAFD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4168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406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Lucida Calligraphy</vt:lpstr>
      <vt:lpstr>Wingdings</vt:lpstr>
      <vt:lpstr>Wingdings 2</vt:lpstr>
      <vt:lpstr>Oriel</vt:lpstr>
      <vt:lpstr>Vincent Willem van Gogh  [1853-1890]</vt:lpstr>
      <vt:lpstr>Van Goghovo življenje </vt:lpstr>
      <vt:lpstr>PowerPoint Presentation</vt:lpstr>
      <vt:lpstr>Postimpresionizem</vt:lpstr>
      <vt:lpstr>Van Gogh in slikarstvo Kot slikar je deloval le zadnjih deset let svojega življenja [1880-1890]</vt:lpstr>
      <vt:lpstr>PowerPoint Presentation</vt:lpstr>
      <vt:lpstr>PowerPoint Presentation</vt:lpstr>
      <vt:lpstr>Tehnika: Olje na platnu</vt:lpstr>
      <vt:lpstr>Jedci krompirja 1885, olje na platnu</vt:lpstr>
      <vt:lpstr>Ženska pri mizi  v kavarni Tambourin 1887</vt:lpstr>
      <vt:lpstr>Sončnice 1888, olje na platnu</vt:lpstr>
      <vt:lpstr>Avtoportreti</vt:lpstr>
      <vt:lpstr>Avtoportreti</vt:lpstr>
      <vt:lpstr>Avtoportreti</vt:lpstr>
      <vt:lpstr>Avtoportreti</vt:lpstr>
      <vt:lpstr>Prvi koraki 1889/1890</vt:lpstr>
      <vt:lpstr>BolniŠnica  Saint-Remy </vt:lpstr>
      <vt:lpstr>Zvezdnata noč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2019-06-03T09:13:11Z</dcterms:created>
  <dcterms:modified xsi:type="dcterms:W3CDTF">2019-06-03T09:13:11Z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