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kroži kota na diagonali pravokotnika 7">
            <a:extLst>
              <a:ext uri="{FF2B5EF4-FFF2-40B4-BE49-F238E27FC236}">
                <a16:creationId xmlns:a16="http://schemas.microsoft.com/office/drawing/2014/main" id="{9601C81F-46C8-4D38-9D1C-DD53E0E5525C}"/>
              </a:ext>
            </a:extLst>
          </p:cNvPr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BD8674FD-646D-4CF8-9171-183A077328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fld id="{3B693954-E9D0-419B-96C2-BF9F078E5E4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10">
            <a:extLst>
              <a:ext uri="{FF2B5EF4-FFF2-40B4-BE49-F238E27FC236}">
                <a16:creationId xmlns:a16="http://schemas.microsoft.com/office/drawing/2014/main" id="{BC9DC755-3B94-4271-9269-B083A6418C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0B693C0E-DBC2-492D-A756-28ABBC419BF8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11">
            <a:extLst>
              <a:ext uri="{FF2B5EF4-FFF2-40B4-BE49-F238E27FC236}">
                <a16:creationId xmlns:a16="http://schemas.microsoft.com/office/drawing/2014/main" id="{6D2BBC1B-A5F7-43C7-86B8-00B3FB1ED5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367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C2AA69C0-21B3-420F-8B8D-DFB09B26F2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6131BAE9-9E7D-492A-8C55-2A5FDF285B9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EC29F-DD8A-49BB-ABC3-B423DFBA7C7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7DDF3D6E-F636-48B9-A4A2-57F7286E2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3C60B-71C3-4960-A588-03F9FFB6DB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0222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B08D55CE-66AF-49CE-82E2-5B51F5B680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216E125A-B475-43DB-A6F9-9FA11C3F91A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7564-C70C-48DA-BEF0-FF167D0E911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76C1523B-EA24-4B76-8582-E184EDE6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96526-95DB-4736-B79B-FFA79A639E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585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7">
            <a:extLst>
              <a:ext uri="{FF2B5EF4-FFF2-40B4-BE49-F238E27FC236}">
                <a16:creationId xmlns:a16="http://schemas.microsoft.com/office/drawing/2014/main" id="{A765287B-8EEB-4300-B749-70B90BB5508E}"/>
              </a:ext>
            </a:extLst>
          </p:cNvPr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D5EAC43C-66CE-4C6E-8765-56FD325AE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4DB19-D968-4B5A-AEA3-F505A230E6C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351F2E56-0000-4FB9-AA03-1B8524C79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EB5B83EE-2F86-45FA-AA40-3BD987E1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14948-5D5D-44C7-A43A-74F0DF9C366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796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7">
            <a:extLst>
              <a:ext uri="{FF2B5EF4-FFF2-40B4-BE49-F238E27FC236}">
                <a16:creationId xmlns:a16="http://schemas.microsoft.com/office/drawing/2014/main" id="{F64661A0-9C76-41AB-8557-F78176A54831}"/>
              </a:ext>
            </a:extLst>
          </p:cNvPr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493D9879-5C11-470E-BA6D-8FD55010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fld id="{10F8DAA6-9062-4C3B-8645-18F4C8D9B1D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E08EB2FA-5CA4-4A52-8795-FD27F3EAC6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9E477F66-C9A3-4876-9371-FA796A23A12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1DACFB66-F9C8-474E-AD8A-BA5ED63B17D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447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907B3DDE-2FD7-4C8D-9A38-CEB0B8F616D5}"/>
              </a:ext>
            </a:extLst>
          </p:cNvPr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4">
            <a:extLst>
              <a:ext uri="{FF2B5EF4-FFF2-40B4-BE49-F238E27FC236}">
                <a16:creationId xmlns:a16="http://schemas.microsoft.com/office/drawing/2014/main" id="{DA265C7C-17DE-4068-97A8-57A43554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64718-5455-4554-82D4-CB88C5BF1C3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5">
            <a:extLst>
              <a:ext uri="{FF2B5EF4-FFF2-40B4-BE49-F238E27FC236}">
                <a16:creationId xmlns:a16="http://schemas.microsoft.com/office/drawing/2014/main" id="{CA915D47-BC66-4587-9E3F-E75C12A5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6">
            <a:extLst>
              <a:ext uri="{FF2B5EF4-FFF2-40B4-BE49-F238E27FC236}">
                <a16:creationId xmlns:a16="http://schemas.microsoft.com/office/drawing/2014/main" id="{35665C01-1D31-4484-8990-9B742445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1065C0E0-5A7B-4AB9-89EF-C78D96E5338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9730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7">
            <a:extLst>
              <a:ext uri="{FF2B5EF4-FFF2-40B4-BE49-F238E27FC236}">
                <a16:creationId xmlns:a16="http://schemas.microsoft.com/office/drawing/2014/main" id="{D1E22559-A72F-4EDA-A325-91EC83791EF5}"/>
              </a:ext>
            </a:extLst>
          </p:cNvPr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8">
            <a:extLst>
              <a:ext uri="{FF2B5EF4-FFF2-40B4-BE49-F238E27FC236}">
                <a16:creationId xmlns:a16="http://schemas.microsoft.com/office/drawing/2014/main" id="{87F37DDC-EB82-440B-8096-AEAF1B6571A8}"/>
              </a:ext>
            </a:extLst>
          </p:cNvPr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9" name="Ograda datuma 6">
            <a:extLst>
              <a:ext uri="{FF2B5EF4-FFF2-40B4-BE49-F238E27FC236}">
                <a16:creationId xmlns:a16="http://schemas.microsoft.com/office/drawing/2014/main" id="{271C30A7-774D-4AA4-9365-3724832C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137B8-7DF7-4624-AE58-A7EBE03FC7F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Ograda noge 7">
            <a:extLst>
              <a:ext uri="{FF2B5EF4-FFF2-40B4-BE49-F238E27FC236}">
                <a16:creationId xmlns:a16="http://schemas.microsoft.com/office/drawing/2014/main" id="{A81D34DF-DD73-4DB4-A46B-783F39918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8">
            <a:extLst>
              <a:ext uri="{FF2B5EF4-FFF2-40B4-BE49-F238E27FC236}">
                <a16:creationId xmlns:a16="http://schemas.microsoft.com/office/drawing/2014/main" id="{ECF8116A-9282-487C-9F5C-F9DD5092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87CEDEC1-306B-4F6B-9F06-C9731F2A312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657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7">
            <a:extLst>
              <a:ext uri="{FF2B5EF4-FFF2-40B4-BE49-F238E27FC236}">
                <a16:creationId xmlns:a16="http://schemas.microsoft.com/office/drawing/2014/main" id="{1C16B6B6-DB83-4553-93CF-02E9C02F0F8F}"/>
              </a:ext>
            </a:extLst>
          </p:cNvPr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datuma 2">
            <a:extLst>
              <a:ext uri="{FF2B5EF4-FFF2-40B4-BE49-F238E27FC236}">
                <a16:creationId xmlns:a16="http://schemas.microsoft.com/office/drawing/2014/main" id="{307C969C-7BD4-40AE-856E-52D73F42E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2A52F-BDBA-4B7D-A776-8EC7FC47A16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3">
            <a:extLst>
              <a:ext uri="{FF2B5EF4-FFF2-40B4-BE49-F238E27FC236}">
                <a16:creationId xmlns:a16="http://schemas.microsoft.com/office/drawing/2014/main" id="{79909CF0-D17D-42F1-B584-CE62E9F10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AABD2374-AB16-4E1A-86B2-092217519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75007-E3DF-4302-97D1-C817328616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822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2">
            <a:extLst>
              <a:ext uri="{FF2B5EF4-FFF2-40B4-BE49-F238E27FC236}">
                <a16:creationId xmlns:a16="http://schemas.microsoft.com/office/drawing/2014/main" id="{D8B6C7C7-D996-4D7D-A22A-36766B4312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487BF75C-B012-41BC-A3F0-431496E2703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A34FE-9D9E-48F0-934D-A95E013E300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1D35B7FE-B338-4BD5-B80C-82C8CD46C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B3D4-67D5-49A9-90DD-DE1ED0FB4A8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043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76765CC2-24A7-428B-9BD7-546DCADBC07D}"/>
              </a:ext>
            </a:extLst>
          </p:cNvPr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8">
            <a:extLst>
              <a:ext uri="{FF2B5EF4-FFF2-40B4-BE49-F238E27FC236}">
                <a16:creationId xmlns:a16="http://schemas.microsoft.com/office/drawing/2014/main" id="{236565E5-CE6F-42A5-9AB5-73CABCF67B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fld id="{DF832A85-0D07-4DED-8682-C242E2AFD57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številke diapozitiva 9">
            <a:extLst>
              <a:ext uri="{FF2B5EF4-FFF2-40B4-BE49-F238E27FC236}">
                <a16:creationId xmlns:a16="http://schemas.microsoft.com/office/drawing/2014/main" id="{49757CCE-8FA3-4339-894F-8FD024942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3B1A2144-90EC-472B-9B48-D44C9874F90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Ograda noge 10">
            <a:extLst>
              <a:ext uri="{FF2B5EF4-FFF2-40B4-BE49-F238E27FC236}">
                <a16:creationId xmlns:a16="http://schemas.microsoft.com/office/drawing/2014/main" id="{E1CDDF93-8981-48D7-ADF2-A0F2FD37121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723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EA2A27BC-1420-4CC0-B819-EAE80FB58F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fld id="{370F9B0A-A686-4DAC-A187-088A71566FF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C33C9C66-5620-4B97-A32C-AC5C51CB1D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F18357CA-44B7-4C0E-9743-D363F323061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178782B1-2B0C-4F77-8C2B-71A3E14C32A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60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kroži kota na diagonali pravokotnika 6">
            <a:extLst>
              <a:ext uri="{FF2B5EF4-FFF2-40B4-BE49-F238E27FC236}">
                <a16:creationId xmlns:a16="http://schemas.microsoft.com/office/drawing/2014/main" id="{54D22999-8A40-4532-800A-A00EE97823A6}"/>
              </a:ext>
            </a:extLst>
          </p:cNvPr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3DA06EFC-F7BE-49D5-BE39-52F2521210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F19D6B58-0649-40B1-9954-040378465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55D06A7-3025-4522-9888-A065E93C515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829F435C-15A7-4F2F-B212-0553E98E6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535A68"/>
                </a:solidFill>
              </a:defRPr>
            </a:lvl1pPr>
          </a:lstStyle>
          <a:p>
            <a:fld id="{BA857FAD-AEA7-4561-99EB-A07A945702B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0FC216D8-B5DE-4D85-924F-D9728E261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3" name="Ograda besedila 12">
            <a:extLst>
              <a:ext uri="{FF2B5EF4-FFF2-40B4-BE49-F238E27FC236}">
                <a16:creationId xmlns:a16="http://schemas.microsoft.com/office/drawing/2014/main" id="{76013BD8-70C8-4FBF-BCF2-876A85F1F6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04" r:id="rId7"/>
    <p:sldLayoutId id="2147483713" r:id="rId8"/>
    <p:sldLayoutId id="2147483714" r:id="rId9"/>
    <p:sldLayoutId id="2147483705" r:id="rId10"/>
    <p:sldLayoutId id="2147483706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435678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435678"/>
          </a:solidFill>
          <a:latin typeface="Rockwell" panose="02060603020205020403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435678"/>
          </a:solidFill>
          <a:latin typeface="Rockwell" panose="02060603020205020403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435678"/>
          </a:solidFill>
          <a:latin typeface="Rockwell" panose="02060603020205020403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435678"/>
          </a:solidFill>
          <a:latin typeface="Rockwell" panose="02060603020205020403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435678"/>
          </a:solidFill>
          <a:latin typeface="Rockwell" panose="02060603020205020403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435678"/>
          </a:solidFill>
          <a:latin typeface="Rockwell" panose="02060603020205020403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435678"/>
          </a:solidFill>
          <a:latin typeface="Rockwell" panose="02060603020205020403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435678"/>
          </a:solidFill>
          <a:latin typeface="Rockwell" panose="02060603020205020403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B32C16"/>
        </a:buClr>
        <a:buSzPct val="100000"/>
        <a:buFont typeface="Wingdings 2" panose="05020102010507070707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B32C16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B32C16"/>
        </a:buClr>
        <a:buSzPct val="100000"/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1865F9-1A61-4DA9-B3FD-8A33121F59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VINCENT  </a:t>
            </a:r>
            <a:r>
              <a:rPr lang="sl-SI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VAN  GOGH</a:t>
            </a:r>
            <a:endParaRPr lang="sl-SI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0243" name="Podnaslov 2">
            <a:extLst>
              <a:ext uri="{FF2B5EF4-FFF2-40B4-BE49-F238E27FC236}">
                <a16:creationId xmlns:a16="http://schemas.microsoft.com/office/drawing/2014/main" id="{87F3741C-8E53-4B28-B5CD-0E8FB1951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72125" y="4857750"/>
            <a:ext cx="3121025" cy="1857375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sl-SI" altLang="sl-SI" dirty="0"/>
          </a:p>
          <a:p>
            <a:pPr>
              <a:spcBef>
                <a:spcPct val="0"/>
              </a:spcBef>
            </a:pPr>
            <a:endParaRPr lang="sl-SI" altLang="sl-SI" dirty="0"/>
          </a:p>
          <a:p>
            <a:pPr>
              <a:spcBef>
                <a:spcPct val="0"/>
              </a:spcBef>
            </a:pPr>
            <a:r>
              <a:rPr lang="sl-SI" altLang="sl-SI" dirty="0"/>
              <a:t>Zgodovina</a:t>
            </a:r>
          </a:p>
        </p:txBody>
      </p:sp>
      <p:pic>
        <p:nvPicPr>
          <p:cNvPr id="4" name="Slika 3" descr="170px-VanGogh_1887_Selbstbildnis.jpg">
            <a:extLst>
              <a:ext uri="{FF2B5EF4-FFF2-40B4-BE49-F238E27FC236}">
                <a16:creationId xmlns:a16="http://schemas.microsoft.com/office/drawing/2014/main" id="{5AD3FEC2-22D2-441D-A1A1-DABC926F65C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376472"/>
            <a:ext cx="2500330" cy="3162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B3C58E-45BF-4282-9B0B-CBABC92BC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SMRT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B5440F9-B772-450D-BE3B-9AA1A6448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357812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1888 – odpotoval na jug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 pred božičem; 2 tedna v bolnišnici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Po prihodu (1889) – posvetil slikanju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 err="1"/>
              <a:t>Theo</a:t>
            </a:r>
            <a:r>
              <a:rPr lang="sl-SI" dirty="0"/>
              <a:t> med tem poročil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Poskrbel za zavetišče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1 leto v umobolnici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B52718-2E1B-42C6-A086-E5380C038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E36C359-A579-495B-B1AE-27D4E10EA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429250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Sredi maja obiskal </a:t>
            </a:r>
            <a:r>
              <a:rPr lang="sl-SI" dirty="0" err="1"/>
              <a:t>Thea</a:t>
            </a: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Nato je zanj skrbel </a:t>
            </a:r>
            <a:r>
              <a:rPr lang="sl-SI" dirty="0" err="1"/>
              <a:t>Dr.Gachet</a:t>
            </a: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Julija še enkrat obiskal </a:t>
            </a:r>
            <a:r>
              <a:rPr lang="sl-SI" dirty="0" err="1"/>
              <a:t>Thea</a:t>
            </a: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Nato je za par dni umrl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Pokopan- na vaškem pokopališču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Le pol leta za njim je umrl </a:t>
            </a:r>
            <a:r>
              <a:rPr lang="sl-SI" dirty="0" err="1"/>
              <a:t>Theo</a:t>
            </a: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5A4C07-A5AB-44D1-8967-A0F670FFD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ZANIMIVOSTI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F9EA43F-95F5-46F5-826B-09E203DD6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 (1890) v reviji Mercure de France -članek o Vincentovem slikarstvu</a:t>
            </a:r>
          </a:p>
          <a:p>
            <a:endParaRPr lang="sl-SI" altLang="sl-SI"/>
          </a:p>
          <a:p>
            <a:r>
              <a:rPr lang="sl-SI" altLang="sl-SI"/>
              <a:t>(marca) Theo v Bruslju za 400 frankov prodal njegovo sliko: Rdeči vinograd</a:t>
            </a:r>
          </a:p>
          <a:p>
            <a:endParaRPr lang="sl-SI" altLang="sl-SI"/>
          </a:p>
        </p:txBody>
      </p:sp>
      <p:pic>
        <p:nvPicPr>
          <p:cNvPr id="4" name="Slika 3" descr="rdeči.jpg">
            <a:extLst>
              <a:ext uri="{FF2B5EF4-FFF2-40B4-BE49-F238E27FC236}">
                <a16:creationId xmlns:a16="http://schemas.microsoft.com/office/drawing/2014/main" id="{D4A668E5-7222-4087-A51F-5752D97F5A9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4169119"/>
            <a:ext cx="3662370" cy="2490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7008FC-67DD-4D23-9DFE-ABD52A7CC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539C3D0-E802-4177-B58D-85C0BEE43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357937"/>
          </a:xfrm>
        </p:spPr>
        <p:txBody>
          <a:bodyPr>
            <a:normAutofit fontScale="70000" lnSpcReduction="20000"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2"/>
              <a:buChar char=""/>
              <a:defRPr/>
            </a:pPr>
            <a:r>
              <a:rPr lang="sl-SI" sz="3400" dirty="0">
                <a:latin typeface="Arial Rounded MT Bold" pitchFamily="34" charset="0"/>
                <a:ea typeface="Calibri"/>
                <a:cs typeface="Times New Roman"/>
              </a:rPr>
              <a:t>11 let po njegovi smrti – razstavili slike (Pariz), Vincent čez noč postal slaven, pomemben, zelo iskan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2"/>
              <a:buChar char=""/>
              <a:defRPr/>
            </a:pPr>
            <a:endParaRPr lang="sl-SI" sz="3400" dirty="0">
              <a:latin typeface="Arial Rounded MT Bold" pitchFamily="34" charset="0"/>
              <a:ea typeface="Calibri"/>
              <a:cs typeface="Times New Roman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2"/>
              <a:buChar char=""/>
              <a:defRPr/>
            </a:pPr>
            <a:r>
              <a:rPr lang="sl-SI" sz="3400" dirty="0">
                <a:latin typeface="Arial Rounded MT Bold" pitchFamily="34" charset="0"/>
                <a:ea typeface="Calibri"/>
                <a:cs typeface="Times New Roman"/>
              </a:rPr>
              <a:t>Najdražja slika (1990) – 82 dolarjev (Višjo ceno dosegel le Picasso)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2"/>
              <a:buChar char=""/>
              <a:defRPr/>
            </a:pPr>
            <a:endParaRPr lang="sl-SI" sz="3400" dirty="0">
              <a:latin typeface="Arial Rounded MT Bold" pitchFamily="34" charset="0"/>
              <a:ea typeface="Calibri"/>
              <a:cs typeface="Times New Roman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2"/>
              <a:buChar char=""/>
              <a:defRPr/>
            </a:pPr>
            <a:r>
              <a:rPr lang="sl-SI" sz="3400" dirty="0">
                <a:latin typeface="Arial Rounded MT Bold" pitchFamily="34" charset="0"/>
                <a:ea typeface="Calibri"/>
                <a:cs typeface="Times New Roman"/>
              </a:rPr>
              <a:t>Vincent  - največji slikar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2"/>
              <a:buChar char=""/>
              <a:defRPr/>
            </a:pPr>
            <a:endParaRPr lang="sl-SI" sz="3400" dirty="0">
              <a:latin typeface="Arial Rounded MT Bold" pitchFamily="34" charset="0"/>
              <a:ea typeface="Calibri"/>
              <a:cs typeface="Times New Roman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2"/>
              <a:buChar char=""/>
              <a:defRPr/>
            </a:pPr>
            <a:r>
              <a:rPr lang="sl-SI" sz="3400" dirty="0">
                <a:latin typeface="Arial Rounded MT Bold" pitchFamily="34" charset="0"/>
                <a:ea typeface="Calibri"/>
                <a:cs typeface="Times New Roman"/>
              </a:rPr>
              <a:t>Skupaj z </a:t>
            </a:r>
            <a:r>
              <a:rPr lang="sl-SI" sz="3400" dirty="0" err="1">
                <a:latin typeface="Arial Rounded MT Bold" pitchFamily="34" charset="0"/>
                <a:ea typeface="Calibri"/>
                <a:cs typeface="Times New Roman"/>
              </a:rPr>
              <a:t>Cezanom</a:t>
            </a:r>
            <a:r>
              <a:rPr lang="sl-SI" sz="3400" dirty="0">
                <a:latin typeface="Arial Rounded MT Bold" pitchFamily="34" charset="0"/>
                <a:ea typeface="Calibri"/>
                <a:cs typeface="Times New Roman"/>
              </a:rPr>
              <a:t> in Gauguinom – največji impresionisti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1E805D-D4B8-46C3-90CB-ADCCFD9F3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3555" name="Ograda vsebine 2">
            <a:extLst>
              <a:ext uri="{FF2B5EF4-FFF2-40B4-BE49-F238E27FC236}">
                <a16:creationId xmlns:a16="http://schemas.microsoft.com/office/drawing/2014/main" id="{2AF6C0CD-61AA-441C-8F6E-756728E8F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8800">
                <a:latin typeface="Arial Rounded MT Bold" panose="020F0704030504030204" pitchFamily="34" charset="0"/>
              </a:rPr>
              <a:t>HVALA ZA VAŠO POZORNOST!</a:t>
            </a:r>
          </a:p>
        </p:txBody>
      </p:sp>
    </p:spTree>
  </p:cSld>
  <p:clrMapOvr>
    <a:masterClrMapping/>
  </p:clrMapOvr>
  <p:transition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D19691-A794-4433-9932-4AD8EFF2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VINCENT VAN GOGH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68E791B-EB25-431A-B441-FC0499454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accent1"/>
                </a:solidFill>
              </a:rPr>
              <a:t>Rojstvo:</a:t>
            </a:r>
            <a:r>
              <a:rPr lang="sl-SI" altLang="sl-SI"/>
              <a:t> 1835, Zundert – Nizozemska</a:t>
            </a:r>
          </a:p>
          <a:p>
            <a:endParaRPr lang="sl-SI" altLang="sl-SI"/>
          </a:p>
          <a:p>
            <a:r>
              <a:rPr lang="sl-SI" altLang="sl-SI">
                <a:solidFill>
                  <a:schemeClr val="accent1"/>
                </a:solidFill>
              </a:rPr>
              <a:t>Smrt:</a:t>
            </a:r>
            <a:r>
              <a:rPr lang="sl-SI" altLang="sl-SI"/>
              <a:t> 1890, Francija</a:t>
            </a:r>
          </a:p>
          <a:p>
            <a:endParaRPr lang="sl-SI" altLang="sl-SI"/>
          </a:p>
          <a:p>
            <a:r>
              <a:rPr lang="sl-SI" altLang="sl-SI"/>
              <a:t>Revna družina</a:t>
            </a:r>
          </a:p>
          <a:p>
            <a:endParaRPr lang="sl-SI" altLang="sl-SI"/>
          </a:p>
          <a:p>
            <a:r>
              <a:rPr lang="sl-SI" altLang="sl-SI"/>
              <a:t>6 otrok</a:t>
            </a:r>
          </a:p>
          <a:p>
            <a:endParaRPr lang="sl-SI" altLang="sl-SI"/>
          </a:p>
        </p:txBody>
      </p:sp>
      <p:pic>
        <p:nvPicPr>
          <p:cNvPr id="4" name="Slika 3" descr="Vincent-Van-Gogh-.jpg">
            <a:extLst>
              <a:ext uri="{FF2B5EF4-FFF2-40B4-BE49-F238E27FC236}">
                <a16:creationId xmlns:a16="http://schemas.microsoft.com/office/drawing/2014/main" id="{B22E1CD8-9A34-4C6E-9B81-CDCCE1002D7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786190"/>
            <a:ext cx="3114670" cy="28078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41304A-BF90-476B-B65C-13E44B49E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VAN GOGHOVI ZAČETKI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12B0609-443E-4600-9655-3AF2CA48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1. trgovina z umetniškimi izdelki</a:t>
            </a:r>
          </a:p>
          <a:p>
            <a:endParaRPr lang="sl-SI" altLang="sl-SI"/>
          </a:p>
          <a:p>
            <a:r>
              <a:rPr lang="sl-SI" altLang="sl-SI"/>
              <a:t>kasneje – potujoči pridigar</a:t>
            </a:r>
          </a:p>
          <a:p>
            <a:endParaRPr lang="sl-SI" altLang="sl-SI"/>
          </a:p>
          <a:p>
            <a:r>
              <a:rPr lang="sl-SI" altLang="sl-SI"/>
              <a:t>Slikar – zadnjih 10. let </a:t>
            </a:r>
          </a:p>
          <a:p>
            <a:endParaRPr lang="sl-SI" altLang="sl-SI"/>
          </a:p>
          <a:p>
            <a:r>
              <a:rPr lang="sl-SI" altLang="sl-SI"/>
              <a:t>900 slik</a:t>
            </a:r>
          </a:p>
          <a:p>
            <a:endParaRPr lang="sl-SI" altLang="sl-SI"/>
          </a:p>
          <a:p>
            <a:r>
              <a:rPr lang="sl-SI" altLang="sl-SI"/>
              <a:t>1100 skic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D78CDC-153B-4D56-9E33-14EFED941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SLIKARSKI ZAČETKI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70781DC-3DF1-4C73-AEE2-BBE481A3E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286375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Slika. začetki – 1880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Opisoval delo kmetov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Jedci krompirja 1885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1886 – k bratu </a:t>
            </a:r>
            <a:r>
              <a:rPr lang="sl-SI" dirty="0" err="1"/>
              <a:t>Theu</a:t>
            </a: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Paul Gauguin –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1888 v </a:t>
            </a:r>
            <a:r>
              <a:rPr lang="sl-SI" dirty="0" err="1"/>
              <a:t>Arles</a:t>
            </a:r>
            <a:endParaRPr lang="sl-SI" dirty="0"/>
          </a:p>
        </p:txBody>
      </p:sp>
      <p:pic>
        <p:nvPicPr>
          <p:cNvPr id="4" name="Slika 3" descr="200px-Paul_Gauguin.jpg">
            <a:extLst>
              <a:ext uri="{FF2B5EF4-FFF2-40B4-BE49-F238E27FC236}">
                <a16:creationId xmlns:a16="http://schemas.microsoft.com/office/drawing/2014/main" id="{917ED661-B74D-40AA-9666-14444044C0D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293850"/>
            <a:ext cx="2968628" cy="3903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DB7DB8-655A-46DD-934A-DD9EE5CD2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642ECBA-90DA-483B-8116-683A1D891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86450"/>
          </a:xfrm>
        </p:spPr>
        <p:txBody>
          <a:bodyPr/>
          <a:lstStyle/>
          <a:p>
            <a:r>
              <a:rPr lang="sl-SI" altLang="sl-SI"/>
              <a:t>1889 – zaradi živcev – zavod Saint Remy</a:t>
            </a:r>
          </a:p>
          <a:p>
            <a:endParaRPr lang="sl-SI" altLang="sl-SI"/>
          </a:p>
          <a:p>
            <a:r>
              <a:rPr lang="sl-SI" altLang="sl-SI"/>
              <a:t>Živčni napadi</a:t>
            </a:r>
          </a:p>
          <a:p>
            <a:endParaRPr lang="sl-SI" altLang="sl-SI"/>
          </a:p>
          <a:p>
            <a:r>
              <a:rPr lang="sl-SI" altLang="sl-SI"/>
              <a:t>V enem izmed napadov:</a:t>
            </a:r>
          </a:p>
          <a:p>
            <a:endParaRPr lang="sl-SI" altLang="sl-SI"/>
          </a:p>
          <a:p>
            <a:r>
              <a:rPr lang="sl-SI" altLang="sl-SI"/>
              <a:t>Odrezal del levega ušesa</a:t>
            </a:r>
          </a:p>
          <a:p>
            <a:endParaRPr lang="sl-SI" altLang="sl-SI"/>
          </a:p>
          <a:p>
            <a:r>
              <a:rPr lang="sl-SI" altLang="sl-SI"/>
              <a:t>podaril prostitutki v znak ljubezni</a:t>
            </a:r>
          </a:p>
          <a:p>
            <a:endParaRPr lang="sl-SI" altLang="sl-SI"/>
          </a:p>
          <a:p>
            <a:r>
              <a:rPr lang="sl-SI" altLang="sl-SI"/>
              <a:t>1890 v napadu vzel žiljenje</a:t>
            </a:r>
          </a:p>
          <a:p>
            <a:endParaRPr lang="sl-SI" altLang="sl-SI"/>
          </a:p>
        </p:txBody>
      </p:sp>
      <p:pic>
        <p:nvPicPr>
          <p:cNvPr id="4" name="Slika 3" descr="z obvezanim ušesom.png">
            <a:extLst>
              <a:ext uri="{FF2B5EF4-FFF2-40B4-BE49-F238E27FC236}">
                <a16:creationId xmlns:a16="http://schemas.microsoft.com/office/drawing/2014/main" id="{194BABEC-DE88-441B-BEED-BB10DA2849E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785794"/>
            <a:ext cx="2929810" cy="33582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546D57-2383-4F4B-ACBE-F5BC7C7F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58" y="253536"/>
            <a:ext cx="8501122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VAN GOGHOVA ZNANA DELA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3780616-4653-47F7-9AA8-A90B7D185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214938"/>
          </a:xfrm>
        </p:spPr>
        <p:txBody>
          <a:bodyPr/>
          <a:lstStyle/>
          <a:p>
            <a:r>
              <a:rPr lang="sl-SI" altLang="sl-SI"/>
              <a:t>Jedci krompirja (1885)</a:t>
            </a:r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Kavarna ponoči (1888)</a:t>
            </a:r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Zvezdna noč (1889)</a:t>
            </a:r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Portret Dr.Gachet (1890)</a:t>
            </a:r>
          </a:p>
          <a:p>
            <a:endParaRPr lang="sl-SI" altLang="sl-SI"/>
          </a:p>
        </p:txBody>
      </p:sp>
      <p:pic>
        <p:nvPicPr>
          <p:cNvPr id="5" name="Slika 4" descr="jedci krompirja.jpg">
            <a:extLst>
              <a:ext uri="{FF2B5EF4-FFF2-40B4-BE49-F238E27FC236}">
                <a16:creationId xmlns:a16="http://schemas.microsoft.com/office/drawing/2014/main" id="{8C9AA672-A358-4734-B1FF-46B62463E75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7959" y="1571612"/>
            <a:ext cx="3429025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lika 5" descr="noč.jpg">
            <a:extLst>
              <a:ext uri="{FF2B5EF4-FFF2-40B4-BE49-F238E27FC236}">
                <a16:creationId xmlns:a16="http://schemas.microsoft.com/office/drawing/2014/main" id="{6467EC4B-CF61-4BD3-A40C-464A4E991FF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4014450"/>
            <a:ext cx="3408322" cy="2614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7571B7-469D-46C5-86CD-0A92F019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PRVA LJUBEZEN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862AD7F-C90F-4024-865F-8D5048F4F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786313"/>
          </a:xfrm>
        </p:spPr>
        <p:txBody>
          <a:bodyPr/>
          <a:lstStyle/>
          <a:p>
            <a:r>
              <a:rPr lang="sl-SI" altLang="sl-SI"/>
              <a:t>Hčerko svoje gospodinje – odbila</a:t>
            </a:r>
          </a:p>
          <a:p>
            <a:endParaRPr lang="sl-SI" altLang="sl-SI"/>
          </a:p>
          <a:p>
            <a:r>
              <a:rPr lang="sl-SI" altLang="sl-SI"/>
              <a:t>Hudo prizadelo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r>
              <a:rPr lang="sl-SI" altLang="sl-SI"/>
              <a:t>Služba v Parizu</a:t>
            </a:r>
          </a:p>
          <a:p>
            <a:endParaRPr lang="sl-SI" altLang="sl-SI"/>
          </a:p>
          <a:p>
            <a:r>
              <a:rPr lang="sl-SI" altLang="sl-SI"/>
              <a:t>Delal 2 leti</a:t>
            </a:r>
          </a:p>
          <a:p>
            <a:endParaRPr lang="sl-SI" altLang="sl-SI"/>
          </a:p>
          <a:p>
            <a:r>
              <a:rPr lang="sl-SI" altLang="sl-SI"/>
              <a:t>Theo svetoval – slikarstvu</a:t>
            </a:r>
          </a:p>
          <a:p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C7FD07-12AB-428C-92F6-DB02C1308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90153ED-E6EF-4221-8D02-48F6E1FC7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72012"/>
          </a:xfrm>
        </p:spPr>
        <p:txBody>
          <a:bodyPr/>
          <a:lstStyle/>
          <a:p>
            <a:r>
              <a:rPr lang="sl-SI" altLang="sl-SI"/>
              <a:t>London – profesor francoščine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r>
              <a:rPr lang="sl-SI" altLang="sl-SI"/>
              <a:t>Pridigal rudarjem</a:t>
            </a:r>
          </a:p>
          <a:p>
            <a:endParaRPr lang="sl-SI" altLang="sl-SI"/>
          </a:p>
          <a:p>
            <a:r>
              <a:rPr lang="sl-SI" altLang="sl-SI"/>
              <a:t>Razdelil kar je imel</a:t>
            </a:r>
          </a:p>
          <a:p>
            <a:endParaRPr lang="sl-SI" altLang="sl-SI"/>
          </a:p>
          <a:p>
            <a:r>
              <a:rPr lang="sl-SI" altLang="sl-SI"/>
              <a:t>Delal pri rudarjih</a:t>
            </a:r>
          </a:p>
          <a:p>
            <a:endParaRPr lang="sl-SI" altLang="sl-SI"/>
          </a:p>
          <a:p>
            <a:r>
              <a:rPr lang="sl-SI" altLang="sl-SI"/>
              <a:t>Pozabljal na neuspešno ljubezen</a:t>
            </a:r>
          </a:p>
          <a:p>
            <a:endParaRPr lang="sl-SI" altLang="sl-SI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A996BB-30DD-4D2D-B105-DABC58B6B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DR. GACHET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CBEA50B-6847-425C-B186-EDE224A20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Srčni specialist</a:t>
            </a:r>
          </a:p>
          <a:p>
            <a:endParaRPr lang="sl-SI" altLang="sl-SI"/>
          </a:p>
          <a:p>
            <a:r>
              <a:rPr lang="sl-SI" altLang="sl-SI"/>
              <a:t>Zbiralec njegovih umetnin</a:t>
            </a:r>
          </a:p>
          <a:p>
            <a:endParaRPr lang="sl-SI" altLang="sl-SI"/>
          </a:p>
          <a:p>
            <a:r>
              <a:rPr lang="sl-SI" altLang="sl-SI"/>
              <a:t>Amaterski umetnik</a:t>
            </a:r>
          </a:p>
          <a:p>
            <a:endParaRPr lang="sl-SI" altLang="sl-SI"/>
          </a:p>
          <a:p>
            <a:r>
              <a:rPr lang="sl-SI" altLang="sl-SI"/>
              <a:t>Pazil na Van Gogha</a:t>
            </a:r>
          </a:p>
          <a:p>
            <a:endParaRPr lang="sl-SI" altLang="sl-SI"/>
          </a:p>
          <a:p>
            <a:r>
              <a:rPr lang="sl-SI" altLang="sl-SI"/>
              <a:t>Portret Dr.Gachet</a:t>
            </a:r>
          </a:p>
        </p:txBody>
      </p:sp>
      <p:pic>
        <p:nvPicPr>
          <p:cNvPr id="4" name="Slika 3" descr="dr.jpg">
            <a:extLst>
              <a:ext uri="{FF2B5EF4-FFF2-40B4-BE49-F238E27FC236}">
                <a16:creationId xmlns:a16="http://schemas.microsoft.com/office/drawing/2014/main" id="{F02FE553-C137-4D47-8E71-F64219A7760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74396" y="2786058"/>
            <a:ext cx="2793356" cy="35861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ar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varn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ar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300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 Rounded MT Bold</vt:lpstr>
      <vt:lpstr>Rockwell</vt:lpstr>
      <vt:lpstr>Wingdings 2</vt:lpstr>
      <vt:lpstr>Livarna</vt:lpstr>
      <vt:lpstr>VINCENT  VAN  GOGH</vt:lpstr>
      <vt:lpstr>VINCENT VAN GOGH</vt:lpstr>
      <vt:lpstr>VAN GOGHOVI ZAČETKI</vt:lpstr>
      <vt:lpstr>SLIKARSKI ZAČETKI</vt:lpstr>
      <vt:lpstr>PowerPoint Presentation</vt:lpstr>
      <vt:lpstr>VAN GOGHOVA ZNANA DELA</vt:lpstr>
      <vt:lpstr>PRVA LJUBEZEN</vt:lpstr>
      <vt:lpstr>PowerPoint Presentation</vt:lpstr>
      <vt:lpstr>DR. GACHET</vt:lpstr>
      <vt:lpstr>SMRT</vt:lpstr>
      <vt:lpstr>PowerPoint Presentation</vt:lpstr>
      <vt:lpstr>ZANIMIVOSTI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2019-06-03T09:13:12Z</dcterms:created>
  <dcterms:modified xsi:type="dcterms:W3CDTF">2019-06-03T09:13:12Z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