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800000"/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590B-6C16-42B0-BD9A-B8B742BAB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7C4CF-65AF-4489-91A1-E2B487133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C39EE-FFB9-4172-9314-D57B0F84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D328-6FB8-48DA-BBD7-0F07B04B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4522-0F03-409E-898B-9DB81A27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B9793-E69B-4E0D-8BD7-7E16A82E10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118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AE5A-A11E-4459-91F5-DB713CEC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118D7-CF48-47D5-A0B6-40B4A6FBC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3855-3899-48A2-BD73-74490864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9058C-3383-4E68-8640-BC3A0A45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A05B5-E850-4140-B4E1-855206B5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8E383-F778-46A7-803E-5F3BB0001A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830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FD448-89E3-437A-B741-6FE27D06A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4BD72-C99B-4A20-A443-1B7424EB3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16D7F-D99C-4B89-B3B9-5B1E6B74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F14D-BB64-4068-BEF1-60077E5D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03568-E590-49CA-97A0-840ED6B5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010B6-981B-4C9E-843E-0CB01DB68F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917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731D-3A46-4F30-A6C6-7EEE2A01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FA6D4-7711-44E7-9996-844335BE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ACFD-8875-4BBC-8A6B-F40C1334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E7862-2411-46E3-BD82-94953F44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D39B-91E2-455D-B231-0763FD24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0816-F057-4A3B-BDFC-988A635A49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99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B2FB-7E28-4BB5-B0D7-B34B87A5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70FE7-3F21-436E-8450-BC33C9DD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85D0-F20E-467E-8457-9D51E25D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50068-6821-46B0-84E1-2DE0D433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9E39-881E-4628-A966-38218CDA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61258-F87D-46AC-B8DD-0616601C56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202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2ECE-B631-4863-81D7-033FA855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F634-CF50-4994-90D9-585DA310E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1470B-D0A7-44C0-8EEE-56300A37F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8F36B-9623-446C-A980-F5E0C983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6DC02-3591-4AA0-879E-D69FB68D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4A6EF-CD25-4582-AE7E-F5704F8E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7F4DC-15D4-4DB7-B083-130AFFFD90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76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1879-0907-4C58-871B-68B81CFA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D14E4-AEF0-47F0-BB75-D979F0643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32217-6445-4EA9-8D98-FA0326354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C3AA-F67A-455A-A211-5B272FB5B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A2150-EA60-4F90-B05C-DC132C5AC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B47D5D-3623-421B-A610-CEDC5470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0F29D-45AF-44E0-8F7B-62034F62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924F5-CEE2-4764-97AD-838A78D9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EBE5-3194-4981-B6A2-87A4FA3884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958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8493-8B0F-4ABD-B0CB-B883DC71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90C1C-4245-491A-BC39-74E1CEDF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F4D40-7D6A-4322-A6CB-9F13AFC2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90910-284B-4BCA-9466-1EBA2310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84EA7-DE62-460B-8153-B35F4EBD8B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57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6A215-494E-4C37-A290-6ABB9B70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6A3A5-A2A9-4995-97A5-3122C82D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99AA3-227C-4A98-9A51-AA864C92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BFBFA-F79E-48D4-A426-664F77D322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994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A8E7-CC09-4D24-B48C-93399048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4F07-A9AF-4FC5-B119-7CED74707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4C822-8B76-49E5-8492-01A476B1B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88BFD-81AC-44CA-943A-8F0D050F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9EF3A-A8EF-435D-ADCA-2736A255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A7735-8E6D-4347-A4C2-3ECFB0ED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61891-3AAC-45C2-8A04-A8DCB0142F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809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EB03-7263-4E80-9F40-DDD7B4F3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448EC-DF94-4EAF-9342-13E29C9E1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5C047-FE7B-4A31-8061-4E9147D0F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78664-1A0F-4407-8AD3-377B201C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3B4BE-F99E-44F1-93B4-AFE5D03F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CDE32-0F0E-4A9A-94D7-086F1975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72CF9-EF1D-474D-AABD-A1BA383855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409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6A17BA-1060-4603-9A26-115075B0B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C1A1E3-C452-4300-B27E-DA73CC465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F7A275-F5AE-40E0-A3ED-8FFECBC908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B715B1-F7BF-42BE-928E-64781E9D01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5AFBC7-D527-453D-8B75-504C1D74A2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D107EF-904A-48BA-AA37-4D114C06D2F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5592C0D-F150-4174-AF99-D8373DCC9F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 anchor="ctr"/>
          <a:lstStyle/>
          <a:p>
            <a:r>
              <a:rPr lang="sl-SI" altLang="sl-SI" sz="4000" b="1" i="1">
                <a:solidFill>
                  <a:schemeClr val="bg1"/>
                </a:solidFill>
              </a:rPr>
              <a:t>KATEGORIZACIJA NASTANITVENIH      OBRATOV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B6D23F1-5536-4EC2-88C1-508351A1EA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08500"/>
            <a:ext cx="6400800" cy="1752600"/>
          </a:xfrm>
        </p:spPr>
        <p:txBody>
          <a:bodyPr/>
          <a:lstStyle/>
          <a:p>
            <a:endParaRPr lang="sl-SI" altLang="sl-SI" sz="3200">
              <a:solidFill>
                <a:schemeClr val="bg1"/>
              </a:solidFill>
            </a:endParaRPr>
          </a:p>
          <a:p>
            <a:r>
              <a:rPr lang="sl-SI" altLang="sl-SI" sz="3200" b="1"/>
              <a:t>Predstavitev seminarske naloge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7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3B0682C-9DBE-4A36-A963-EEAA46F5B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 i="1"/>
              <a:t>KAKO IN KJE PODATI VLOGO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D084D29-E216-4F22-85E2-C01202592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Vlogo lahko podamo pisno ali ustno:</a:t>
            </a:r>
          </a:p>
          <a:p>
            <a:r>
              <a:rPr lang="sl-SI" altLang="sl-SI"/>
              <a:t>v sprejemni pisarni Upravne enote</a:t>
            </a:r>
          </a:p>
          <a:p>
            <a:endParaRPr lang="sl-SI" altLang="sl-SI"/>
          </a:p>
          <a:p>
            <a:r>
              <a:rPr lang="sl-SI" altLang="sl-SI"/>
              <a:t>na oddelku za okolje, prostor kmetijstvo in gospodarstvo,</a:t>
            </a:r>
          </a:p>
          <a:p>
            <a:pPr>
              <a:buFontTx/>
              <a:buNone/>
            </a:pPr>
            <a:endParaRPr lang="sl-SI" altLang="sl-SI"/>
          </a:p>
          <a:p>
            <a:r>
              <a:rPr lang="sl-SI" altLang="sl-SI"/>
              <a:t>jo pošljemo po pošti.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 tmFilter="0,0; .5, 0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0C25B81-C308-4489-B19F-44AB3D2D3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/>
              <a:t>PRILOGE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226548E-BD64-4E1B-A381-DD29F4D87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chemeClr val="bg1"/>
                </a:solidFill>
              </a:rPr>
              <a:t>prijavni list ;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chemeClr val="bg1"/>
                </a:solidFill>
              </a:rPr>
              <a:t>kategorizacijski list, izpolnjen za ustrezno vrsto in za ustrezno kategorijo nastanitvenega obrata;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solidFill>
                  <a:schemeClr val="bg1"/>
                </a:solidFill>
              </a:rPr>
              <a:t>oceno ocenjevalca z licenco;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ocena komisije;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odločba o izpolnjevanju pogojev za opravljanje gostinske dejavnosti v gostinskem nastanitvenem obratu, pri sobodajalcih ali na kmetiji.</a:t>
            </a:r>
          </a:p>
          <a:p>
            <a:pPr>
              <a:lnSpc>
                <a:spcPct val="90000"/>
              </a:lnSpc>
            </a:pPr>
            <a:endParaRPr lang="sl-SI" altLang="sl-SI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0BF555D-A12E-46BF-9CB5-C5E3BE4C5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bg1"/>
                </a:solidFill>
              </a:rPr>
              <a:t>DOKAZILA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77910B3-8ECA-4C17-90CA-680AFE606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potrdilo o vpisu v vpisnik podjetnikov posameznikov ali izpisek iz sodnega registra gospodarskih družb ali</a:t>
            </a:r>
          </a:p>
          <a:p>
            <a:endParaRPr lang="sl-SI" altLang="sl-SI">
              <a:solidFill>
                <a:schemeClr val="bg1"/>
              </a:solidFill>
            </a:endParaRPr>
          </a:p>
          <a:p>
            <a:r>
              <a:rPr lang="sl-SI" altLang="sl-SI">
                <a:solidFill>
                  <a:schemeClr val="bg1"/>
                </a:solidFill>
              </a:rPr>
              <a:t>potrdilo o vpisu v register dopolnilnih dejavnosti na kmetiji,</a:t>
            </a:r>
          </a:p>
          <a:p>
            <a:endParaRPr lang="sl-SI" altLang="sl-SI">
              <a:solidFill>
                <a:schemeClr val="bg1"/>
              </a:solidFill>
            </a:endParaRPr>
          </a:p>
          <a:p>
            <a:r>
              <a:rPr lang="sl-SI" altLang="sl-SI">
                <a:solidFill>
                  <a:schemeClr val="bg1"/>
                </a:solidFill>
              </a:rPr>
              <a:t>potrdilo o vpisu v register sobodajalcev. </a:t>
            </a:r>
          </a:p>
          <a:p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DD03D58-DE11-4428-8E54-1871F0A26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 i="1"/>
              <a:t>UVEDBA POSTOPKA IN PLAČILO UPRAVNE TAKSE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246C044-1F60-40CE-9007-5915282A7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/>
              <a:t>postopek se uvede na zahtevo stranke,</a:t>
            </a:r>
          </a:p>
          <a:p>
            <a:endParaRPr lang="sl-SI" altLang="sl-SI" b="1"/>
          </a:p>
          <a:p>
            <a:r>
              <a:rPr lang="sl-SI" altLang="sl-SI" b="1"/>
              <a:t>zaračuna se upravna taksa na podlagi tar. št. ¸1 (50 točk) 3,55 € in 3 (200 točk) 14,18 €, ZUT,</a:t>
            </a:r>
          </a:p>
          <a:p>
            <a:endParaRPr lang="sl-SI" altLang="sl-SI" b="1"/>
          </a:p>
          <a:p>
            <a:r>
              <a:rPr lang="sl-SI" altLang="sl-SI" b="1">
                <a:solidFill>
                  <a:schemeClr val="bg1"/>
                </a:solidFill>
              </a:rPr>
              <a:t>stroški izvedencev.</a:t>
            </a:r>
          </a:p>
          <a:p>
            <a:endParaRPr lang="sl-SI" altLang="sl-SI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6657133-B473-4B9A-B8CE-47320B9F0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Uradne ure: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BA64D35-BC8D-43C3-AE8B-68E539116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/>
              <a:t>ponedeljek 	8.00-12.00 in 13.00- 15.00 </a:t>
            </a:r>
          </a:p>
          <a:p>
            <a:endParaRPr lang="sl-SI" altLang="sl-SI" b="1"/>
          </a:p>
          <a:p>
            <a:r>
              <a:rPr lang="sl-SI" altLang="sl-SI" b="1"/>
              <a:t>torek 		8.00-12.00 in 13.00- 15.00 </a:t>
            </a:r>
          </a:p>
          <a:p>
            <a:endParaRPr lang="sl-SI" altLang="sl-SI" b="1"/>
          </a:p>
          <a:p>
            <a:r>
              <a:rPr lang="sl-SI" altLang="sl-SI" b="1"/>
              <a:t>sreda 		8.00-12.00 in 13.00- 17.00 </a:t>
            </a:r>
          </a:p>
          <a:p>
            <a:endParaRPr lang="sl-SI" altLang="sl-SI" b="1"/>
          </a:p>
          <a:p>
            <a:r>
              <a:rPr lang="sl-SI" altLang="sl-SI" b="1"/>
              <a:t>petek		8.00-13.00 </a:t>
            </a:r>
          </a:p>
          <a:p>
            <a:endParaRPr lang="sl-SI" altLang="sl-S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7EF179-CEBA-4248-86F7-11BCBFAB5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Ocena ocenjevalca z licenco: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0C0CFFE-3292-4436-AA58-CFEF36CB0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 i="1">
                <a:solidFill>
                  <a:schemeClr val="bg1"/>
                </a:solidFill>
              </a:rPr>
              <a:t>hotel, motel in penzion s štirimi ali petimi zvezdicami,</a:t>
            </a:r>
          </a:p>
          <a:p>
            <a:pPr>
              <a:lnSpc>
                <a:spcPct val="90000"/>
              </a:lnSpc>
            </a:pPr>
            <a:r>
              <a:rPr lang="sl-SI" altLang="sl-SI" b="1" i="1">
                <a:solidFill>
                  <a:schemeClr val="bg1"/>
                </a:solidFill>
              </a:rPr>
              <a:t>apartma in gostišče s tremi ali štirimi zvezdicami,</a:t>
            </a:r>
          </a:p>
          <a:p>
            <a:pPr>
              <a:lnSpc>
                <a:spcPct val="90000"/>
              </a:lnSpc>
            </a:pPr>
            <a:r>
              <a:rPr lang="sl-SI" altLang="sl-SI" b="1" i="1">
                <a:solidFill>
                  <a:schemeClr val="bg1"/>
                </a:solidFill>
              </a:rPr>
              <a:t>kmetija z nastanitvijo s tremi ali štirimi jabolki,</a:t>
            </a:r>
          </a:p>
          <a:p>
            <a:pPr>
              <a:lnSpc>
                <a:spcPct val="90000"/>
              </a:lnSpc>
            </a:pPr>
            <a:r>
              <a:rPr lang="sl-SI" altLang="sl-SI" b="1" i="1">
                <a:solidFill>
                  <a:schemeClr val="bg1"/>
                </a:solidFill>
              </a:rPr>
              <a:t>kamp, prenočišče in prostori pri sobodajalcih s tremi zvezdicami, za znak kakovosti in specializacije.</a:t>
            </a:r>
          </a:p>
          <a:p>
            <a:pPr>
              <a:lnSpc>
                <a:spcPct val="90000"/>
              </a:lnSpc>
            </a:pPr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85FEF4F-C4BC-4625-9619-0259E6DDA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/>
              <a:t>POMEMBNO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92843CB-890F-4206-8DA2-3A0A1B455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	</a:t>
            </a:r>
          </a:p>
          <a:p>
            <a:pPr algn="ctr">
              <a:buFontTx/>
              <a:buNone/>
            </a:pPr>
            <a:r>
              <a:rPr lang="sl-SI" altLang="sl-SI"/>
              <a:t>	</a:t>
            </a:r>
            <a:r>
              <a:rPr lang="sl-SI" altLang="sl-SI" sz="3600" b="1"/>
              <a:t>Za znak kakovosti se lahko poteguje obrat, ki ima 3, 4 ali 5 zvezdic oz. jabolk, za znak specializacije pa obrat, ki ima najmanj 2 zvezdici ali jabolki.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A88AEAA-4419-4EA2-9748-5DF7C8544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/>
              <a:t>Primeri nastanitvenih obratov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005993-D7E9-4141-A47B-6B51FFC12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luksuzni hotel,</a:t>
            </a:r>
          </a:p>
          <a:p>
            <a:r>
              <a:rPr lang="sl-SI" altLang="sl-SI"/>
              <a:t>zgodovinski hotel,</a:t>
            </a:r>
          </a:p>
          <a:p>
            <a:r>
              <a:rPr lang="sl-SI" altLang="sl-SI"/>
              <a:t>igralniški hotel (kazino),</a:t>
            </a:r>
          </a:p>
          <a:p>
            <a:r>
              <a:rPr lang="sl-SI" altLang="sl-SI"/>
              <a:t>športni hotel,</a:t>
            </a:r>
          </a:p>
          <a:p>
            <a:r>
              <a:rPr lang="sl-SI" altLang="sl-SI">
                <a:solidFill>
                  <a:schemeClr val="bg1"/>
                </a:solidFill>
              </a:rPr>
              <a:t>fitness</a:t>
            </a:r>
            <a:r>
              <a:rPr lang="sl-SI" altLang="sl-SI"/>
              <a:t> hotel,</a:t>
            </a:r>
          </a:p>
          <a:p>
            <a:r>
              <a:rPr lang="sl-SI" altLang="sl-SI"/>
              <a:t>zdraviliški obrat,</a:t>
            </a:r>
          </a:p>
          <a:p>
            <a:r>
              <a:rPr lang="sl-SI" altLang="sl-SI"/>
              <a:t>klubski nastanitveni obrat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BE9555A4-7124-43D3-BC2F-EE504CCAC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r"/>
            <a:r>
              <a:rPr lang="sl-SI" altLang="sl-SI">
                <a:solidFill>
                  <a:schemeClr val="bg1"/>
                </a:solidFill>
              </a:rPr>
              <a:t>poslovni nastanitveni obrat</a:t>
            </a:r>
            <a:r>
              <a:rPr lang="sl-SI" altLang="sl-SI"/>
              <a:t>,</a:t>
            </a:r>
          </a:p>
          <a:p>
            <a:pPr algn="r"/>
            <a:r>
              <a:rPr lang="sl-SI" altLang="sl-SI"/>
              <a:t>kmetija z nastanitvijo,</a:t>
            </a:r>
          </a:p>
          <a:p>
            <a:pPr algn="r"/>
            <a:r>
              <a:rPr lang="sl-SI" altLang="sl-SI"/>
              <a:t>apartma,</a:t>
            </a:r>
          </a:p>
          <a:p>
            <a:pPr algn="r"/>
            <a:r>
              <a:rPr lang="sl-SI" altLang="sl-SI"/>
              <a:t>kamp,</a:t>
            </a:r>
          </a:p>
          <a:p>
            <a:pPr algn="r"/>
            <a:r>
              <a:rPr lang="sl-SI" altLang="sl-SI">
                <a:solidFill>
                  <a:schemeClr val="bg1"/>
                </a:solidFill>
              </a:rPr>
              <a:t>motel,</a:t>
            </a:r>
            <a:r>
              <a:rPr lang="sl-SI" altLang="sl-SI"/>
              <a:t> </a:t>
            </a:r>
          </a:p>
          <a:p>
            <a:pPr algn="r"/>
            <a:r>
              <a:rPr lang="sl-SI" altLang="sl-SI"/>
              <a:t>penzion, </a:t>
            </a:r>
          </a:p>
          <a:p>
            <a:pPr algn="r"/>
            <a:r>
              <a:rPr lang="sl-SI" altLang="sl-SI"/>
              <a:t>prenočišče,</a:t>
            </a:r>
          </a:p>
          <a:p>
            <a:pPr algn="r"/>
            <a:r>
              <a:rPr lang="sl-SI" altLang="sl-SI"/>
              <a:t>gostišče,</a:t>
            </a:r>
          </a:p>
          <a:p>
            <a:pPr algn="r"/>
            <a:r>
              <a:rPr lang="sl-SI" altLang="sl-SI"/>
              <a:t>marina,</a:t>
            </a:r>
          </a:p>
          <a:p>
            <a:pPr algn="r"/>
            <a:r>
              <a:rPr lang="sl-SI" altLang="sl-SI">
                <a:solidFill>
                  <a:schemeClr val="bg1"/>
                </a:solidFill>
              </a:rPr>
              <a:t>sobe.</a:t>
            </a:r>
          </a:p>
          <a:p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xit" presetSubtype="0" ac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0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2F6A62D-FC0E-4DA1-9B77-B1E972DC0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Luksuzni hotel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C0F0C2A-F992-4131-959D-332FD7443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/>
              <a:t>Hotel mora imeti:</a:t>
            </a:r>
          </a:p>
          <a:p>
            <a:r>
              <a:rPr lang="sl-SI" altLang="sl-SI" b="1"/>
              <a:t>starinsko pohištvo ali narejeno v starem slogu iz dragocenega lesa,</a:t>
            </a:r>
          </a:p>
          <a:p>
            <a:r>
              <a:rPr lang="sl-SI" altLang="sl-SI" b="1"/>
              <a:t>pohištvo in oprema morajo biti priznane             blagovne znamke in poznan tudi oblikovalec,</a:t>
            </a:r>
          </a:p>
          <a:p>
            <a:r>
              <a:rPr lang="sl-SI" altLang="sl-SI" b="1"/>
              <a:t>talne, stenske in stropne obloge,</a:t>
            </a:r>
          </a:p>
          <a:p>
            <a:r>
              <a:rPr lang="sl-SI" altLang="sl-SI" b="1"/>
              <a:t>visoko kakovostni zglajeni ometi,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4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0EC3C65-C687-49B5-AE4C-6D78AB5E5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b="1" i="1"/>
              <a:t>1. Pravna podlaga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726C194-3E6E-4F62-AE6A-2AED6E4F4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11. člen Zakona o gostinstvu (Ur. List RS, št. 4/2006-ZGos-UPB 1),</a:t>
            </a:r>
            <a:r>
              <a:rPr lang="sl-SI" altLang="sl-SI"/>
              <a:t> </a:t>
            </a:r>
          </a:p>
          <a:p>
            <a:pPr>
              <a:buFontTx/>
              <a:buNone/>
            </a:pPr>
            <a:endParaRPr lang="sl-SI" altLang="sl-SI"/>
          </a:p>
          <a:p>
            <a:endParaRPr lang="sl-SI" altLang="sl-SI" b="1">
              <a:solidFill>
                <a:schemeClr val="bg1"/>
              </a:solidFill>
            </a:endParaRPr>
          </a:p>
          <a:p>
            <a:endParaRPr lang="sl-SI" altLang="sl-SI" b="1">
              <a:solidFill>
                <a:schemeClr val="bg1"/>
              </a:solidFill>
            </a:endParaRPr>
          </a:p>
          <a:p>
            <a:r>
              <a:rPr lang="sl-SI" altLang="sl-SI" b="1">
                <a:solidFill>
                  <a:schemeClr val="tx2"/>
                </a:solidFill>
              </a:rPr>
              <a:t>Pravilnik o merilih in načinu kategorizacije nastanitvenih obratov in marin (Ur. List RS št. 29/97, 51/98 in 64/05).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9" presetClass="exit" presetSubtype="0" decel="10000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4606CE6C-535E-466A-B743-4FCC07FBC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sl-SI" altLang="sl-SI"/>
              <a:t>marmor ali visokokakovostni kamen,</a:t>
            </a:r>
          </a:p>
          <a:p>
            <a:r>
              <a:rPr lang="sl-SI" altLang="sl-SI"/>
              <a:t>parket in visokokakovostne lesene obloge,</a:t>
            </a:r>
          </a:p>
          <a:p>
            <a:r>
              <a:rPr lang="sl-SI" altLang="sl-SI"/>
              <a:t>visokokakovostne tapete svetovno znanih blagovnih znamk,</a:t>
            </a:r>
          </a:p>
          <a:p>
            <a:r>
              <a:rPr lang="sl-SI" altLang="sl-SI"/>
              <a:t>ploščice svetovno znanih proizvajalcev,</a:t>
            </a:r>
          </a:p>
          <a:p>
            <a:r>
              <a:rPr lang="sl-SI" altLang="sl-SI">
                <a:solidFill>
                  <a:schemeClr val="bg1"/>
                </a:solidFill>
              </a:rPr>
              <a:t>okviri oken</a:t>
            </a:r>
            <a:r>
              <a:rPr lang="sl-SI" altLang="sl-SI"/>
              <a:t> </a:t>
            </a:r>
            <a:r>
              <a:rPr lang="sl-SI" altLang="sl-SI">
                <a:solidFill>
                  <a:schemeClr val="bg1"/>
                </a:solidFill>
              </a:rPr>
              <a:t>in</a:t>
            </a:r>
            <a:r>
              <a:rPr lang="sl-SI" altLang="sl-SI"/>
              <a:t> vrat,</a:t>
            </a:r>
          </a:p>
          <a:p>
            <a:r>
              <a:rPr lang="sl-SI" altLang="sl-SI"/>
              <a:t>star slog, iz dragocenih materialov (les, kovina, tekstil),</a:t>
            </a:r>
          </a:p>
          <a:p>
            <a:r>
              <a:rPr lang="sl-SI" altLang="sl-SI"/>
              <a:t>dragocene slike priznanih slikarjev,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AE097AB4-A6BF-4014-92B5-192F6F41E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sl-SI" altLang="sl-SI"/>
              <a:t>ostala oprema iz visokokakovostnih materialov in od priznanih svetovnih proizvajalcev,</a:t>
            </a:r>
          </a:p>
          <a:p>
            <a:r>
              <a:rPr lang="sl-SI" altLang="sl-SI"/>
              <a:t>vrt, ki mora biti brezhibno in izvirno vzdrževan,</a:t>
            </a:r>
          </a:p>
          <a:p>
            <a:r>
              <a:rPr lang="sl-SI" altLang="sl-SI"/>
              <a:t>opremljenost in storitve morajo biti zagotovljene v najmanj 80% sob in na vseh javnih prostorih.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0FACE16-03B9-4136-A5CA-437499D9A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i="1"/>
              <a:t>MINIMALNE STORITVE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46FD156-87C5-4A5D-A76F-2F2F591AE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99"/>
                </a:solidFill>
              </a:rPr>
              <a:t>sprejem na recepciji in coctail,</a:t>
            </a:r>
          </a:p>
          <a:p>
            <a:r>
              <a:rPr lang="sl-SI" altLang="sl-SI" b="1">
                <a:solidFill>
                  <a:srgbClr val="000099"/>
                </a:solidFill>
              </a:rPr>
              <a:t>servis iz porcelana,</a:t>
            </a:r>
          </a:p>
          <a:p>
            <a:r>
              <a:rPr lang="sl-SI" altLang="sl-SI" b="1">
                <a:solidFill>
                  <a:srgbClr val="000099"/>
                </a:solidFill>
              </a:rPr>
              <a:t>kozarci iz kristalnega stekla,</a:t>
            </a:r>
          </a:p>
          <a:p>
            <a:r>
              <a:rPr lang="sl-SI" altLang="sl-SI" b="1">
                <a:solidFill>
                  <a:srgbClr val="000099"/>
                </a:solidFill>
              </a:rPr>
              <a:t>jedilni pribor najvišje kakovosti,</a:t>
            </a:r>
          </a:p>
          <a:p>
            <a:r>
              <a:rPr lang="sl-SI" altLang="sl-SI" b="1">
                <a:solidFill>
                  <a:srgbClr val="000099"/>
                </a:solidFill>
              </a:rPr>
              <a:t>prenos prtljage od avtomobila do sobe in obratno,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xit" presetSubtype="2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5986559E-221C-459C-B10C-0DB361B03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600">
                <a:latin typeface="Times New Roman" panose="02020603050405020304" pitchFamily="18" charset="0"/>
              </a:rPr>
              <a:t> </a:t>
            </a:r>
            <a:r>
              <a:rPr lang="sl-SI" altLang="sl-SI" sz="3600">
                <a:solidFill>
                  <a:schemeClr val="accent2"/>
                </a:solidFill>
                <a:latin typeface="Times New Roman" panose="02020603050405020304" pitchFamily="18" charset="0"/>
              </a:rPr>
              <a:t>restavracija (če je) nudi:</a:t>
            </a:r>
          </a:p>
          <a:p>
            <a:pPr>
              <a:lnSpc>
                <a:spcPct val="90000"/>
              </a:lnSpc>
            </a:pPr>
            <a:endParaRPr lang="sl-SI" altLang="sl-SI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3600">
                <a:solidFill>
                  <a:schemeClr val="accent2"/>
                </a:solidFill>
                <a:latin typeface="Times New Roman" panose="02020603050405020304" pitchFamily="18" charset="0"/>
              </a:rPr>
              <a:t> izbor vin najmanj 30 vrst,</a:t>
            </a:r>
          </a:p>
          <a:p>
            <a:pPr>
              <a:lnSpc>
                <a:spcPct val="90000"/>
              </a:lnSpc>
            </a:pPr>
            <a:endParaRPr lang="sl-SI" altLang="sl-SI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3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3600">
                <a:latin typeface="Times New Roman" panose="02020603050405020304" pitchFamily="18" charset="0"/>
              </a:rPr>
              <a:t> </a:t>
            </a:r>
            <a:r>
              <a:rPr lang="sl-SI" altLang="sl-SI" sz="3600">
                <a:solidFill>
                  <a:schemeClr val="accent2"/>
                </a:solidFill>
                <a:latin typeface="Times New Roman" panose="02020603050405020304" pitchFamily="18" charset="0"/>
              </a:rPr>
              <a:t>šef strežbe sprejema naročila jedi,</a:t>
            </a:r>
          </a:p>
          <a:p>
            <a:pPr>
              <a:lnSpc>
                <a:spcPct val="90000"/>
              </a:lnSpc>
            </a:pPr>
            <a:endParaRPr lang="sl-SI" altLang="sl-SI" sz="360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36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altLang="sl-SI" sz="3600">
                <a:solidFill>
                  <a:schemeClr val="accent2"/>
                </a:solidFill>
                <a:latin typeface="Times New Roman" panose="02020603050405020304" pitchFamily="18" charset="0"/>
              </a:rPr>
              <a:t> a la cart postrežba.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4818146-4C72-4AF7-842A-EB7C899C0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Nekaj členov: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E8D0D52-CA8D-4688-9734-E3B2014C4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2800"/>
              <a:t>   OBVEZNI DEL KATEGORIZACIJE NASTANITVENEGA OBRATA</a:t>
            </a:r>
          </a:p>
          <a:p>
            <a:pPr>
              <a:buFontTx/>
              <a:buNone/>
            </a:pPr>
            <a:endParaRPr lang="sl-SI" altLang="sl-SI" sz="2800"/>
          </a:p>
          <a:p>
            <a:pPr algn="ctr">
              <a:buFontTx/>
              <a:buNone/>
            </a:pPr>
            <a:r>
              <a:rPr lang="sl-SI" altLang="sl-SI"/>
              <a:t>7. člen</a:t>
            </a:r>
          </a:p>
          <a:p>
            <a:pPr>
              <a:buFontTx/>
              <a:buNone/>
            </a:pPr>
            <a:r>
              <a:rPr lang="sl-SI" altLang="sl-SI" i="1"/>
              <a:t>   Na podlagi ocene o minimalnih pogojih opremljenosti in minimalnih storitvah po posameznih kategorijah se nastanitveni obrat razvrsti v kategorijo z eno, dvema, tremi, štirimi ali petimi zvezdicami.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DD78D922-79DA-4274-9CB2-830856BEF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545137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3600" b="1" i="1"/>
              <a:t>POSTOPEK KATEGORIZACIJE</a:t>
            </a:r>
          </a:p>
          <a:p>
            <a:pPr>
              <a:buFontTx/>
              <a:buNone/>
            </a:pPr>
            <a:endParaRPr lang="sl-SI" altLang="sl-SI" sz="3600" b="1" i="1"/>
          </a:p>
          <a:p>
            <a:pPr algn="ctr">
              <a:buFontTx/>
              <a:buNone/>
            </a:pPr>
            <a:r>
              <a:rPr lang="sl-SI" altLang="sl-SI"/>
              <a:t>12. Člen</a:t>
            </a:r>
          </a:p>
          <a:p>
            <a:pPr>
              <a:buFontTx/>
              <a:buNone/>
            </a:pPr>
            <a:r>
              <a:rPr lang="sl-SI" altLang="sl-SI"/>
              <a:t>   </a:t>
            </a:r>
            <a:r>
              <a:rPr lang="sl-SI" altLang="sl-SI" b="1">
                <a:solidFill>
                  <a:schemeClr val="accent2"/>
                </a:solidFill>
              </a:rPr>
              <a:t>Postopek za izdajo odločbe o kategoriji nastanitvenega obrata vodi v skladu z 11. členom zakona o gostinstvu za gostinstvo pristojna enota upravne enote.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457347-1D7E-4022-99EA-A9EB75D62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i="1"/>
              <a:t>NEOBVEZNI DEL KATEGORIZACIJE NASTANITVENEGA OBRATA</a:t>
            </a:r>
            <a:r>
              <a:rPr lang="sl-SI" altLang="sl-SI" sz="4000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40D848-8F8E-49EF-98C7-9A65A77C4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sl-SI" altLang="sl-SI" sz="2800" b="1" i="1"/>
              <a:t>Znak kakovosti</a:t>
            </a:r>
          </a:p>
          <a:p>
            <a:pPr marL="609600" indent="-609600" algn="ctr">
              <a:buFontTx/>
              <a:buNone/>
            </a:pPr>
            <a:r>
              <a:rPr lang="sl-SI" altLang="sl-SI" sz="2800"/>
              <a:t>16. člen</a:t>
            </a:r>
          </a:p>
          <a:p>
            <a:pPr marL="609600" indent="-609600">
              <a:buFontTx/>
              <a:buNone/>
            </a:pPr>
            <a:r>
              <a:rPr lang="sl-SI" altLang="sl-SI" sz="2800" b="1" i="1"/>
              <a:t>	</a:t>
            </a:r>
            <a:r>
              <a:rPr lang="sl-SI" altLang="sl-SI" sz="2800"/>
              <a:t>Znak kakovosti se dodeli kategoriziranemu nastanitvenemu obratu, ki ima </a:t>
            </a:r>
            <a:r>
              <a:rPr lang="sl-SI" altLang="sl-SI" sz="2800" b="1" i="1">
                <a:solidFill>
                  <a:schemeClr val="bg1"/>
                </a:solidFill>
              </a:rPr>
              <a:t>tri, štiri ali pet zvezdic</a:t>
            </a:r>
            <a:r>
              <a:rPr lang="sl-SI" altLang="sl-SI" sz="2800"/>
              <a:t> (</a:t>
            </a:r>
            <a:r>
              <a:rPr lang="sl-SI" altLang="sl-SI" sz="2800" b="1"/>
              <a:t>standardni, udobni ali zelo udobni nastanitveni obrat</a:t>
            </a:r>
            <a:r>
              <a:rPr lang="sl-SI" altLang="sl-SI" sz="2800"/>
              <a:t>) ali kak drug kategorizacijski</a:t>
            </a:r>
          </a:p>
          <a:p>
            <a:pPr marL="609600" indent="-609600">
              <a:buFontTx/>
              <a:buNone/>
            </a:pPr>
            <a:r>
              <a:rPr lang="sl-SI" altLang="sl-SI" sz="2800"/>
              <a:t>	</a:t>
            </a:r>
            <a:r>
              <a:rPr lang="sl-SI" altLang="sl-SI" sz="2800">
                <a:solidFill>
                  <a:schemeClr val="bg1"/>
                </a:solidFill>
              </a:rPr>
              <a:t>simbol.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0142665-8598-4321-B1DD-6E7BFF115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3600" b="1" i="1"/>
              <a:t>2. ZNAK SPECIALIZACIJE</a:t>
            </a:r>
          </a:p>
          <a:p>
            <a:pPr>
              <a:buFontTx/>
              <a:buNone/>
            </a:pPr>
            <a:endParaRPr lang="sl-SI" altLang="sl-SI" sz="3600" b="1" i="1"/>
          </a:p>
          <a:p>
            <a:pPr>
              <a:buFontTx/>
              <a:buNone/>
            </a:pPr>
            <a:r>
              <a:rPr lang="sl-SI" altLang="sl-SI"/>
              <a:t>	</a:t>
            </a:r>
          </a:p>
          <a:p>
            <a:pPr algn="ctr">
              <a:buFontTx/>
              <a:buNone/>
            </a:pPr>
            <a:r>
              <a:rPr lang="sl-SI" altLang="sl-SI" b="1" i="1">
                <a:solidFill>
                  <a:schemeClr val="bg1"/>
                </a:solidFill>
              </a:rPr>
              <a:t>20. člen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/>
              <a:t>  </a:t>
            </a:r>
            <a:r>
              <a:rPr lang="sl-SI" altLang="sl-SI" b="1">
                <a:solidFill>
                  <a:srgbClr val="000066"/>
                </a:solidFill>
              </a:rPr>
              <a:t>Znak specializacije se dodeli kategoriziranemu nastanitvenemu obratu, ki ima najmanj dve zvezdici ali kak drug kategorizacijski simbol.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D554643-1444-441B-9CB0-21399C5CC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sz="3600"/>
              <a:t>V. POSTOPEK OCENJEVANJA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A28BF2F-33DE-4CDB-9C2F-DB59B82EA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880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l-SI" altLang="sl-SI"/>
              <a:t>26. člen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/>
              <a:t>(1) Znak specializacije velja tri leta.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sl-SI" altLang="sl-SI" sz="3600">
                <a:solidFill>
                  <a:schemeClr val="bg1"/>
                </a:solidFill>
              </a:rPr>
              <a:t>VI. PREVERJANJE OCENJENE KATEGORIZACIJE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sl-SI" altLang="sl-SI"/>
              <a:t>29. člen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/>
              <a:t>  (2) Če nastanitveni obrat kakovostnih norm ter zahtevane opremljenosti in storitev za  specializacijo ne izpolnjuje, se mu znak kakovosti oziroma znak specializacije odvzame.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FEFC6FD-3150-47BA-86B4-E7E41C85B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/>
              <a:t>VII. PREHODNE IN KONČNE DOLOČBE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D741B31-E848-4866-880F-6C85DDD3E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sl-SI" altLang="sl-SI"/>
          </a:p>
          <a:p>
            <a:pPr algn="ctr">
              <a:buFontTx/>
              <a:buNone/>
            </a:pPr>
            <a:r>
              <a:rPr lang="sl-SI" altLang="sl-SI" b="1"/>
              <a:t>31. člen</a:t>
            </a:r>
          </a:p>
          <a:p>
            <a:pPr>
              <a:buFontTx/>
              <a:buNone/>
            </a:pPr>
            <a:r>
              <a:rPr lang="sl-SI" altLang="sl-SI" b="1">
                <a:solidFill>
                  <a:srgbClr val="FF9900"/>
                </a:solidFill>
              </a:rPr>
              <a:t>	</a:t>
            </a:r>
            <a:r>
              <a:rPr lang="sl-SI" altLang="sl-SI" b="1">
                <a:solidFill>
                  <a:schemeClr val="bg1"/>
                </a:solidFill>
              </a:rPr>
              <a:t>(1) Obstoječi nastanitveni obrati se morajo najkasneje v enem letu po uveljavitvi tega pravilnika prilagoditi določbam tega pravilnika, ki se nanašajo na minimalno opremo, naprave in storitve.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96FB07D-09FA-4F9B-A6D1-8A51CE72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POSTOPEK Z VLOGO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8D34706-F140-46F2-868A-C46169870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chemeClr val="bg1"/>
                </a:solidFill>
              </a:rPr>
              <a:t>Vlogo lahko poda: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fizična oseba (kmetje, sobodajalci),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samostojni podjetnik posameznik,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pravne osebe, registrirane za opravljanje gostinske dejavnosti v gostinskih nastanitvenih obratih .</a:t>
            </a:r>
          </a:p>
          <a:p>
            <a:endParaRPr lang="sl-SI" altLang="sl-S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2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2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2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On-screen Show (4:3)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Privzeti načrt</vt:lpstr>
      <vt:lpstr>KATEGORIZACIJA NASTANITVENIH      OBRATOV</vt:lpstr>
      <vt:lpstr>1. Pravna podlaga</vt:lpstr>
      <vt:lpstr>Nekaj členov:</vt:lpstr>
      <vt:lpstr>PowerPoint Presentation</vt:lpstr>
      <vt:lpstr>NEOBVEZNI DEL KATEGORIZACIJE NASTANITVENEGA OBRATA </vt:lpstr>
      <vt:lpstr>PowerPoint Presentation</vt:lpstr>
      <vt:lpstr>V. POSTOPEK OCENJEVANJA</vt:lpstr>
      <vt:lpstr>VII. PREHODNE IN KONČNE DOLOČBE</vt:lpstr>
      <vt:lpstr>POSTOPEK Z VLOGO</vt:lpstr>
      <vt:lpstr>KAKO IN KJE PODATI VLOGO</vt:lpstr>
      <vt:lpstr>PRILOGE</vt:lpstr>
      <vt:lpstr>DOKAZILA</vt:lpstr>
      <vt:lpstr>UVEDBA POSTOPKA IN PLAČILO UPRAVNE TAKSE</vt:lpstr>
      <vt:lpstr>Uradne ure:</vt:lpstr>
      <vt:lpstr>Ocena ocenjevalca z licenco:</vt:lpstr>
      <vt:lpstr>POMEMBNO</vt:lpstr>
      <vt:lpstr>Primeri nastanitvenih obratov</vt:lpstr>
      <vt:lpstr>PowerPoint Presentation</vt:lpstr>
      <vt:lpstr>Luksuzni hotel</vt:lpstr>
      <vt:lpstr>PowerPoint Presentation</vt:lpstr>
      <vt:lpstr>PowerPoint Presentation</vt:lpstr>
      <vt:lpstr>MINIMALNE STORITVE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2019-06-03T09:13:13Z</dcterms:created>
  <dcterms:modified xsi:type="dcterms:W3CDTF">2019-06-03T09:13:14Z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