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CC0000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66DD2-0F95-44C0-8A7E-C3C2F62857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97B50D-2FBB-40D3-AC90-64BA3F373C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A7BDD-99DA-45FD-84BA-05D652F93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E9BE0-B56E-45A5-B3CF-0BB57DD1C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BE36FF-849C-47AC-880E-9744E3F93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9B60A-7374-4D56-B5FB-F805425B333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537958402"/>
      </p:ext>
    </p:extLst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4B253-0DF8-4966-B623-F52B83148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5D2DF7-AF92-4E4D-8228-EFDE0FF821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79B6D-16A4-4F0D-87C2-14066C74B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5A69E-0843-456B-B9F1-841702FC1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7709E-0DE0-4C01-8ECE-FCB1CFC4A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59A8F-6C5D-4D9C-A800-957250832F9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702992795"/>
      </p:ext>
    </p:extLst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35E1A5-F0CE-4E62-A8AB-42EC2400ED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7937A8-C590-483B-8DA3-33556E3639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D30B8-5389-426A-B48A-ECD927777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CCC07-288B-449D-9CF0-E6346B21B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B4EFD-590D-4962-97CF-94FEEFB69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118AD-18ED-413A-9130-54949A6F1CD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645901218"/>
      </p:ext>
    </p:extLst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2AA21-6B4D-4DD9-B8E5-5F4D2EA88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6C3C7-1138-47F2-AF98-35E166DBA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486FC-4950-47F7-919C-44F0DD89F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72DC6-C5CF-4C30-85DC-4DB70D068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22DE6-BBB4-4497-BD70-148C38820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13412-EEC2-452D-B04F-EAC52478A06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129297240"/>
      </p:ext>
    </p:extLst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4A62C-853F-4BD8-AEEB-422CD6E81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0EF7EA-0C61-4672-99D8-E3FFDAAD2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9862C-82B3-47BF-8CC9-1E2229BC3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3E18B-3353-4AC1-8FF2-6F7E425E1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5423F-9E58-41F3-8544-6A35EC77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7E394-3DC4-4EB0-B239-B7FF4A6CAB2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7277162"/>
      </p:ext>
    </p:extLst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0EBD3-8BB1-4F73-8D6C-B621D4868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F2E90-9305-4382-B826-4AC8959F90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A92309-0595-41EC-9F56-9010928DA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522E1A-FFC2-41C4-8CEE-DF35AD2E9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A4D19-4B53-4419-BC73-10D1A60B2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94813C-7160-48CD-B2B8-E59B81184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A63F3-D256-4BF6-B044-8E06BD415B7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20668277"/>
      </p:ext>
    </p:extLst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6C445-B22B-42D7-83E2-058C4EBDB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89E02E-9157-4364-96AA-9522A684C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5903BE-B64C-4049-9F8E-D5083B3368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F4B26D-F611-4610-9A48-9E09787A0D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AD4977-53B8-458B-9ADA-753C4700E5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DDEAD3-89A3-4C26-B286-5363B7C63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33C92D-6328-4723-AE57-1FA741DF6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75BB80-5BB7-4521-B646-D8AC2BAD4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A1C77-F1C9-4614-A1B8-31023795679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925367119"/>
      </p:ext>
    </p:extLst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BEEC6-7642-4D05-9533-3209E6B09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181BD7-D77F-4936-9DB7-CA4484243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CC0195-0941-440B-BC9B-D63E38CFA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056741-F6D9-4F8F-91CE-1213EC8E8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6CBBD-8A54-4FD5-9A54-AB137ED5BF0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875097803"/>
      </p:ext>
    </p:extLst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375990-EADD-4D0C-826F-0D731647D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35B33E-CABC-456D-B918-583291423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5A2D0F-58F7-4B2C-96F3-2F5A2AB75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672B0-E989-4A83-BD70-224DB70290D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38106559"/>
      </p:ext>
    </p:extLst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F5900-2DD2-4A96-8060-FD634B50A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7DF94-B6CD-4927-AED4-B9FD45272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9E6D79-291A-4492-85FC-5B18DEC712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ECDC4E-7982-43F1-984F-28D7B7229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BADCBD-C5AB-4782-9B51-AA346CC5D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D1D00-E496-4090-8B3B-7BF6671EC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C1975-10DB-494B-B035-FA395F10C44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196630825"/>
      </p:ext>
    </p:extLst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B79E6-9061-4D4B-8CB7-00B23EA1C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F50D93-0F7D-40A9-88C0-185555A808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E706DF-10B4-4742-AA66-5DBCAFED0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1D6D22-122B-4C1C-9F53-4B7D94B4B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02272-2A02-4334-AA6F-D3ABCF6D9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715740-5C2E-432D-9EBE-37AA6BE8A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9144F-EA80-4F1B-99BE-FD88C6EE37C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343741007"/>
      </p:ext>
    </p:extLst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FCC2A42-89FC-4E61-82B7-43C12E471C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88D4CCB-244C-4029-A196-620FE87384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sloge besedila matrice</a:t>
            </a:r>
          </a:p>
          <a:p>
            <a:pPr lvl="1"/>
            <a:r>
              <a:rPr lang="en-US" altLang="sl-SI"/>
              <a:t>Druga raven</a:t>
            </a:r>
          </a:p>
          <a:p>
            <a:pPr lvl="2"/>
            <a:r>
              <a:rPr lang="en-US" altLang="sl-SI"/>
              <a:t>Tretja raven</a:t>
            </a:r>
          </a:p>
          <a:p>
            <a:pPr lvl="3"/>
            <a:r>
              <a:rPr lang="en-US" altLang="sl-SI"/>
              <a:t>Četrta raven</a:t>
            </a:r>
          </a:p>
          <a:p>
            <a:pPr lvl="4"/>
            <a:r>
              <a:rPr lang="en-US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60B4C11-F4C5-4BD1-8F52-EB89C668257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F287B73-9552-4564-A701-89B5ABC5751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46F810D-B164-4E78-B66D-B4A2327B276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8867EE-FEA1-4C09-9CFF-D4C6B2A09EA4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newsflash/>
    <p:sndAc>
      <p:stSnd>
        <p:snd r:embed="rId13" name="chimes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C00C0E8-435E-4B0D-A72F-EEF1358E340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sl-SI" altLang="sl-SI" sz="6600">
                <a:latin typeface="Comic Sans MS" panose="030F0702030302020204" pitchFamily="66" charset="0"/>
              </a:rPr>
              <a:t>Upravno poslovanje</a:t>
            </a:r>
            <a:endParaRPr lang="en-US" altLang="sl-SI" sz="6600">
              <a:latin typeface="Comic Sans MS" panose="030F0702030302020204" pitchFamily="66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E4C7BF3-E633-440F-BECC-E5B6E7DF802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sl-SI" altLang="sl-SI" sz="4400">
                <a:latin typeface="Comic Sans MS" panose="030F0702030302020204" pitchFamily="66" charset="0"/>
              </a:rPr>
              <a:t>Uprava in sodstvo</a:t>
            </a:r>
            <a:endParaRPr lang="en-US" altLang="sl-SI" sz="4400">
              <a:latin typeface="Comic Sans MS" panose="030F0702030302020204" pitchFamily="66" charset="0"/>
            </a:endParaRPr>
          </a:p>
        </p:txBody>
      </p:sp>
      <p:pic>
        <p:nvPicPr>
          <p:cNvPr id="2053" name="Picture 5" descr="diddl_ordi">
            <a:extLst>
              <a:ext uri="{FF2B5EF4-FFF2-40B4-BE49-F238E27FC236}">
                <a16:creationId xmlns:a16="http://schemas.microsoft.com/office/drawing/2014/main" id="{EE08C534-D1EF-4617-AFA1-4CEEDC7FD8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476250"/>
            <a:ext cx="2160588" cy="1914525"/>
          </a:xfrm>
          <a:prstGeom prst="rect">
            <a:avLst/>
          </a:prstGeom>
          <a:solidFill>
            <a:srgbClr val="CC00FF"/>
          </a:solidFill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895A560-E630-4235-B37E-1977F1B267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Uprava</a:t>
            </a:r>
            <a:endParaRPr lang="en-US" altLang="sl-SI">
              <a:latin typeface="Comic Sans MS" panose="030F0702030302020204" pitchFamily="66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60DFCF7-E3A7-495C-B4A9-1A226ACE50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altLang="sl-SI">
                <a:latin typeface="Comic Sans MS" panose="030F0702030302020204" pitchFamily="66" charset="0"/>
              </a:rPr>
              <a:t>Uprava v najširšem pomenu besede pomeni urejanje življenja v različnih skupnostih.</a:t>
            </a:r>
          </a:p>
          <a:p>
            <a:pPr>
              <a:buFontTx/>
              <a:buNone/>
            </a:pPr>
            <a:endParaRPr lang="sl-SI" altLang="sl-SI">
              <a:latin typeface="Comic Sans MS" panose="030F0702030302020204" pitchFamily="66" charset="0"/>
            </a:endParaRPr>
          </a:p>
          <a:p>
            <a:pPr algn="ctr">
              <a:buFontTx/>
              <a:buNone/>
            </a:pPr>
            <a:r>
              <a:rPr lang="sl-SI" altLang="sl-SI">
                <a:latin typeface="Comic Sans MS" panose="030F0702030302020204" pitchFamily="66" charset="0"/>
              </a:rPr>
              <a:t>Javna uprava je pojem za celotno javno dejavnost, torej dejavnost klasične državne uprave in dejavnost javnih služb.</a:t>
            </a:r>
            <a:endParaRPr lang="en-US" altLang="sl-SI">
              <a:latin typeface="Comic Sans MS" panose="030F0702030302020204" pitchFamily="66" charset="0"/>
            </a:endParaRPr>
          </a:p>
        </p:txBody>
      </p:sp>
      <p:pic>
        <p:nvPicPr>
          <p:cNvPr id="3076" name="Picture 4" descr="did148">
            <a:extLst>
              <a:ext uri="{FF2B5EF4-FFF2-40B4-BE49-F238E27FC236}">
                <a16:creationId xmlns:a16="http://schemas.microsoft.com/office/drawing/2014/main" id="{9BE30EA1-E5F7-4508-BF93-7ADF241AF8E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437063"/>
            <a:ext cx="1619250" cy="208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B3DFC6B-BE51-48BA-ACC8-9FB7CC271E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Stroški upravnega postopka</a:t>
            </a:r>
            <a:endParaRPr lang="en-US" altLang="sl-SI">
              <a:latin typeface="Comic Sans MS" panose="030F0702030302020204" pitchFamily="66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135761B-8DB1-4BE6-8CA3-2DF59CA3D4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sl-SI" altLang="sl-SI">
                <a:latin typeface="Comic Sans MS" panose="030F0702030302020204" pitchFamily="66" charset="0"/>
              </a:rPr>
              <a:t>Stroški upravnega postopka so stroški, ki nastanejo organu ali stranki zaradi postopka ali med postopkom. Mednje prištevamo na primer potne stroške, stroške za oglase, oglede, tolmače, izgubo dohodka in podobno. </a:t>
            </a:r>
            <a:endParaRPr lang="en-US" altLang="sl-SI">
              <a:latin typeface="Comic Sans MS" panose="030F0702030302020204" pitchFamily="66" charset="0"/>
            </a:endParaRPr>
          </a:p>
        </p:txBody>
      </p:sp>
      <p:pic>
        <p:nvPicPr>
          <p:cNvPr id="4100" name="Picture 4" descr="diddldk">
            <a:extLst>
              <a:ext uri="{FF2B5EF4-FFF2-40B4-BE49-F238E27FC236}">
                <a16:creationId xmlns:a16="http://schemas.microsoft.com/office/drawing/2014/main" id="{D3F7B57F-2ACC-42FB-8121-72E78D86E7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4076700"/>
            <a:ext cx="1428750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C0F6180-96A4-4047-8145-5CBF041E3D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Upravne takse</a:t>
            </a:r>
            <a:endParaRPr lang="en-US" altLang="sl-SI">
              <a:latin typeface="Comic Sans MS" panose="030F0702030302020204" pitchFamily="66" charset="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0934FA1-58EF-4861-AECA-6139D8670B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sl-SI" altLang="sl-SI">
                <a:latin typeface="Comic Sans MS" panose="030F0702030302020204" pitchFamily="66" charset="0"/>
              </a:rPr>
              <a:t>Taksa je pristojbina za uradno opravilo. Upravne takse se plačuje za spise in dejanja v upravnih in drugih javnopravnih stvareh pri upravnih organih. Takse se plačujejo samo za tiste spise in dejanja, ki jih določa taksna tarifa zakona o upravnih taksah.</a:t>
            </a:r>
            <a:endParaRPr lang="en-US" altLang="sl-SI">
              <a:latin typeface="Comic Sans MS" panose="030F0702030302020204" pitchFamily="66" charset="0"/>
            </a:endParaRPr>
          </a:p>
        </p:txBody>
      </p:sp>
      <p:pic>
        <p:nvPicPr>
          <p:cNvPr id="5124" name="Picture 4" descr="Diddlinaskriver">
            <a:extLst>
              <a:ext uri="{FF2B5EF4-FFF2-40B4-BE49-F238E27FC236}">
                <a16:creationId xmlns:a16="http://schemas.microsoft.com/office/drawing/2014/main" id="{2B810AE8-1EC5-4928-BB69-483BE73E7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5048250"/>
            <a:ext cx="22193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D7C3CBF-3B3C-4242-8BB5-320AB36687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Vrste in pristojnosti sodišč</a:t>
            </a:r>
            <a:endParaRPr lang="en-US" altLang="sl-SI">
              <a:latin typeface="Comic Sans MS" panose="030F0702030302020204" pitchFamily="66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AABEC63-B716-43C5-9F3D-794DEACF8B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Sodstvo je samostojna veja oblasti. Sodišča pravno varujejo pravice in svoboščine ter odločajo o konkretnih pravnih razmerjih.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Sodišča morajo pri delovanju upoštevati temeljna načela.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Prepovedano je ustanavljanje izrednih sodišč.</a:t>
            </a:r>
            <a:endParaRPr lang="en-US" altLang="sl-SI">
              <a:latin typeface="Comic Sans MS" panose="030F0702030302020204" pitchFamily="66" charset="0"/>
            </a:endParaRPr>
          </a:p>
        </p:txBody>
      </p:sp>
      <p:pic>
        <p:nvPicPr>
          <p:cNvPr id="6148" name="Picture 4" descr="judge">
            <a:extLst>
              <a:ext uri="{FF2B5EF4-FFF2-40B4-BE49-F238E27FC236}">
                <a16:creationId xmlns:a16="http://schemas.microsoft.com/office/drawing/2014/main" id="{166FAC9D-7392-438F-845D-95FDACB48C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5229225"/>
            <a:ext cx="1511300" cy="124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A49F7A9-FB5C-43DD-B3C8-E0F4DA9FD2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Vrste sodišč:</a:t>
            </a:r>
            <a:endParaRPr lang="en-US" altLang="sl-SI" b="1">
              <a:latin typeface="Comic Sans MS" panose="030F0702030302020204" pitchFamily="66" charset="0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23CE779-4277-4EE8-9BAE-C1B48843C4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400" b="1">
                <a:latin typeface="Comic Sans MS" panose="030F0702030302020204" pitchFamily="66" charset="0"/>
              </a:rPr>
              <a:t>OKRAJNA SODIŠČA</a:t>
            </a:r>
            <a:r>
              <a:rPr lang="sl-SI" altLang="sl-SI" sz="2400">
                <a:latin typeface="Comic Sans MS" panose="030F0702030302020204" pitchFamily="66" charset="0"/>
              </a:rPr>
              <a:t> (kazenska in civilne zadeve) 44</a:t>
            </a:r>
            <a:endParaRPr lang="sl-SI" altLang="sl-SI" sz="24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2400" b="1">
                <a:latin typeface="Comic Sans MS" panose="030F0702030302020204" pitchFamily="66" charset="0"/>
              </a:rPr>
              <a:t>OKROŽNA SODIŠČA</a:t>
            </a:r>
            <a:r>
              <a:rPr lang="sl-SI" altLang="sl-SI" sz="2400">
                <a:latin typeface="Comic Sans MS" panose="030F0702030302020204" pitchFamily="66" charset="0"/>
              </a:rPr>
              <a:t> (težja kazniva dejanja) 11</a:t>
            </a:r>
            <a:endParaRPr lang="sl-SI" altLang="sl-SI" sz="24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2400" b="1">
                <a:latin typeface="Comic Sans MS" panose="030F0702030302020204" pitchFamily="66" charset="0"/>
              </a:rPr>
              <a:t>VIŠJA SODIŠČA – PRITOŽBENA</a:t>
            </a:r>
            <a:r>
              <a:rPr lang="sl-SI" altLang="sl-SI" sz="2400">
                <a:latin typeface="Comic Sans MS" panose="030F0702030302020204" pitchFamily="66" charset="0"/>
              </a:rPr>
              <a:t> (rešujejo pritožbe zoper sode okrajnih in okrožnih sodišč)</a:t>
            </a:r>
            <a:endParaRPr lang="sl-SI" altLang="sl-SI" sz="24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2400" b="1">
                <a:latin typeface="Comic Sans MS" panose="030F0702030302020204" pitchFamily="66" charset="0"/>
              </a:rPr>
              <a:t>VRHOVNO SODIŠČE RS</a:t>
            </a:r>
            <a:r>
              <a:rPr lang="sl-SI" altLang="sl-SI" sz="2400">
                <a:latin typeface="Comic Sans MS" panose="030F0702030302020204" pitchFamily="66" charset="0"/>
              </a:rPr>
              <a:t> (odloča na 3. stopnji zoper odločbe višjih sodišč)</a:t>
            </a:r>
            <a:endParaRPr lang="sl-SI" altLang="sl-SI" sz="24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2400" b="1">
                <a:latin typeface="Comic Sans MS" panose="030F0702030302020204" pitchFamily="66" charset="0"/>
              </a:rPr>
              <a:t>SPECIALIZIRANA SODIŠČA</a:t>
            </a:r>
            <a:r>
              <a:rPr lang="sl-SI" altLang="sl-SI" sz="2400">
                <a:latin typeface="Comic Sans MS" panose="030F0702030302020204" pitchFamily="66" charset="0"/>
              </a:rPr>
              <a:t> – delovna in socialna (odloča o delovnih sporih in sporih s področja socialne varnosti)</a:t>
            </a:r>
            <a:endParaRPr lang="sl-SI" altLang="sl-SI" sz="24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2400" b="1">
                <a:latin typeface="Comic Sans MS" panose="030F0702030302020204" pitchFamily="66" charset="0"/>
              </a:rPr>
              <a:t>UPRAVNA SODIŠČA</a:t>
            </a:r>
            <a:r>
              <a:rPr lang="sl-SI" altLang="sl-SI" sz="2400">
                <a:latin typeface="Comic Sans MS" panose="030F0702030302020204" pitchFamily="66" charset="0"/>
              </a:rPr>
              <a:t> (odločajo o zakonitosti aktov in delovanju upravnih organov)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400">
              <a:latin typeface="Comic Sans MS" panose="030F0702030302020204" pitchFamily="66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sl-SI" altLang="sl-SI" sz="2400">
                <a:latin typeface="Comic Sans MS" panose="030F0702030302020204" pitchFamily="66" charset="0"/>
              </a:rPr>
              <a:t>Sodišče za svoje usluge zaračunava </a:t>
            </a:r>
            <a:r>
              <a:rPr lang="sl-SI" altLang="sl-SI" sz="2400" u="sng">
                <a:latin typeface="Comic Sans MS" panose="030F0702030302020204" pitchFamily="66" charset="0"/>
              </a:rPr>
              <a:t>sodne takse</a:t>
            </a:r>
            <a:r>
              <a:rPr lang="sl-SI" altLang="sl-SI" sz="2400">
                <a:latin typeface="Comic Sans MS" panose="030F0702030302020204" pitchFamily="66" charset="0"/>
              </a:rPr>
              <a:t>.</a:t>
            </a:r>
            <a:endParaRPr lang="en-US" altLang="sl-SI" sz="2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Comic Sans MS</vt:lpstr>
      <vt:lpstr>Privzeti načrt</vt:lpstr>
      <vt:lpstr>Upravno poslovanje</vt:lpstr>
      <vt:lpstr>Uprava</vt:lpstr>
      <vt:lpstr>Stroški upravnega postopka</vt:lpstr>
      <vt:lpstr>Upravne takse</vt:lpstr>
      <vt:lpstr>Vrste in pristojnosti sodišč</vt:lpstr>
      <vt:lpstr>Vrste sodišč: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2019-06-03T09:13:14Z</dcterms:created>
  <dcterms:modified xsi:type="dcterms:W3CDTF">2019-06-03T09:13:14Z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