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0066CC"/>
    <a:srgbClr val="FF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BE7EC85E-D720-4099-90EF-B03857AB8A4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ED812705-BEE8-4996-AC05-C699DB1B72AE}"/>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B3041FA0-070A-4711-B638-A252344494D9}"/>
              </a:ext>
            </a:extLst>
          </p:cNvPr>
          <p:cNvSpPr>
            <a:spLocks noGrp="1" noChangeArrowheads="1"/>
          </p:cNvSpPr>
          <p:nvPr>
            <p:ph type="sldNum" sz="quarter" idx="12"/>
          </p:nvPr>
        </p:nvSpPr>
        <p:spPr>
          <a:ln/>
        </p:spPr>
        <p:txBody>
          <a:bodyPr/>
          <a:lstStyle>
            <a:lvl1pPr>
              <a:defRPr/>
            </a:lvl1pPr>
          </a:lstStyle>
          <a:p>
            <a:fld id="{46BCF69C-8661-4270-B285-6295D5F63806}" type="slidenum">
              <a:rPr lang="sl-SI" altLang="sl-SI"/>
              <a:pPr/>
              <a:t>‹#›</a:t>
            </a:fld>
            <a:endParaRPr lang="sl-SI" altLang="sl-SI"/>
          </a:p>
        </p:txBody>
      </p:sp>
    </p:spTree>
    <p:extLst>
      <p:ext uri="{BB962C8B-B14F-4D97-AF65-F5344CB8AC3E}">
        <p14:creationId xmlns:p14="http://schemas.microsoft.com/office/powerpoint/2010/main" val="63034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0DBA0FA7-8F47-4FF0-9F88-A48821CFD26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A0BCF050-B81F-462B-AD38-409CA994580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55DCA508-1E4A-4550-8A8C-3CA5F455FE3D}"/>
              </a:ext>
            </a:extLst>
          </p:cNvPr>
          <p:cNvSpPr>
            <a:spLocks noGrp="1" noChangeArrowheads="1"/>
          </p:cNvSpPr>
          <p:nvPr>
            <p:ph type="sldNum" sz="quarter" idx="12"/>
          </p:nvPr>
        </p:nvSpPr>
        <p:spPr>
          <a:ln/>
        </p:spPr>
        <p:txBody>
          <a:bodyPr/>
          <a:lstStyle>
            <a:lvl1pPr>
              <a:defRPr/>
            </a:lvl1pPr>
          </a:lstStyle>
          <a:p>
            <a:fld id="{75B13984-7881-4734-A2CD-72E82084B28A}" type="slidenum">
              <a:rPr lang="sl-SI" altLang="sl-SI"/>
              <a:pPr/>
              <a:t>‹#›</a:t>
            </a:fld>
            <a:endParaRPr lang="sl-SI" altLang="sl-SI"/>
          </a:p>
        </p:txBody>
      </p:sp>
    </p:spTree>
    <p:extLst>
      <p:ext uri="{BB962C8B-B14F-4D97-AF65-F5344CB8AC3E}">
        <p14:creationId xmlns:p14="http://schemas.microsoft.com/office/powerpoint/2010/main" val="9576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3F92015E-1FB9-478D-8C04-EFAE697A4C17}"/>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9BCD3AE2-60CA-4B6B-B577-DAE5E2B7F93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FA8465FE-B805-4829-A60F-3CC244D56514}"/>
              </a:ext>
            </a:extLst>
          </p:cNvPr>
          <p:cNvSpPr>
            <a:spLocks noGrp="1" noChangeArrowheads="1"/>
          </p:cNvSpPr>
          <p:nvPr>
            <p:ph type="sldNum" sz="quarter" idx="12"/>
          </p:nvPr>
        </p:nvSpPr>
        <p:spPr>
          <a:ln/>
        </p:spPr>
        <p:txBody>
          <a:bodyPr/>
          <a:lstStyle>
            <a:lvl1pPr>
              <a:defRPr/>
            </a:lvl1pPr>
          </a:lstStyle>
          <a:p>
            <a:fld id="{551E1DF6-EA1F-4C15-AE88-8EE6E922DDB7}" type="slidenum">
              <a:rPr lang="sl-SI" altLang="sl-SI"/>
              <a:pPr/>
              <a:t>‹#›</a:t>
            </a:fld>
            <a:endParaRPr lang="sl-SI" altLang="sl-SI"/>
          </a:p>
        </p:txBody>
      </p:sp>
    </p:spTree>
    <p:extLst>
      <p:ext uri="{BB962C8B-B14F-4D97-AF65-F5344CB8AC3E}">
        <p14:creationId xmlns:p14="http://schemas.microsoft.com/office/powerpoint/2010/main" val="27104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17746193-F380-47DB-B6A6-1D49AC0A833B}"/>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37BFF1E9-5769-4685-9EE6-47DACA23293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406715E5-9022-49D4-9C6F-E639C2645B23}"/>
              </a:ext>
            </a:extLst>
          </p:cNvPr>
          <p:cNvSpPr>
            <a:spLocks noGrp="1" noChangeArrowheads="1"/>
          </p:cNvSpPr>
          <p:nvPr>
            <p:ph type="sldNum" sz="quarter" idx="12"/>
          </p:nvPr>
        </p:nvSpPr>
        <p:spPr>
          <a:ln/>
        </p:spPr>
        <p:txBody>
          <a:bodyPr/>
          <a:lstStyle>
            <a:lvl1pPr>
              <a:defRPr/>
            </a:lvl1pPr>
          </a:lstStyle>
          <a:p>
            <a:fld id="{5552CF9E-39A3-4FAE-B9A4-AA389F7768EC}" type="slidenum">
              <a:rPr lang="sl-SI" altLang="sl-SI"/>
              <a:pPr/>
              <a:t>‹#›</a:t>
            </a:fld>
            <a:endParaRPr lang="sl-SI" altLang="sl-SI"/>
          </a:p>
        </p:txBody>
      </p:sp>
    </p:spTree>
    <p:extLst>
      <p:ext uri="{BB962C8B-B14F-4D97-AF65-F5344CB8AC3E}">
        <p14:creationId xmlns:p14="http://schemas.microsoft.com/office/powerpoint/2010/main" val="258804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DE53E428-E105-4D5D-8ABA-C1C6D48F737A}"/>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5FEB7C92-AFAE-41FA-B973-CB70F37853B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B4F68D5A-AAAA-4107-ABD5-921158F3F17A}"/>
              </a:ext>
            </a:extLst>
          </p:cNvPr>
          <p:cNvSpPr>
            <a:spLocks noGrp="1" noChangeArrowheads="1"/>
          </p:cNvSpPr>
          <p:nvPr>
            <p:ph type="sldNum" sz="quarter" idx="12"/>
          </p:nvPr>
        </p:nvSpPr>
        <p:spPr>
          <a:ln/>
        </p:spPr>
        <p:txBody>
          <a:bodyPr/>
          <a:lstStyle>
            <a:lvl1pPr>
              <a:defRPr/>
            </a:lvl1pPr>
          </a:lstStyle>
          <a:p>
            <a:fld id="{2B4C71F1-B213-4F70-8FC4-BE9A5424C421}" type="slidenum">
              <a:rPr lang="sl-SI" altLang="sl-SI"/>
              <a:pPr/>
              <a:t>‹#›</a:t>
            </a:fld>
            <a:endParaRPr lang="sl-SI" altLang="sl-SI"/>
          </a:p>
        </p:txBody>
      </p:sp>
    </p:spTree>
    <p:extLst>
      <p:ext uri="{BB962C8B-B14F-4D97-AF65-F5344CB8AC3E}">
        <p14:creationId xmlns:p14="http://schemas.microsoft.com/office/powerpoint/2010/main" val="12961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6BDFA527-A31C-40AA-89C9-067E137C3977}"/>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567A43E3-0045-4FC1-BFCA-22942199B39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E0CC35F9-EB63-4D09-A1BA-CD7664B1AB06}"/>
              </a:ext>
            </a:extLst>
          </p:cNvPr>
          <p:cNvSpPr>
            <a:spLocks noGrp="1" noChangeArrowheads="1"/>
          </p:cNvSpPr>
          <p:nvPr>
            <p:ph type="sldNum" sz="quarter" idx="12"/>
          </p:nvPr>
        </p:nvSpPr>
        <p:spPr>
          <a:ln/>
        </p:spPr>
        <p:txBody>
          <a:bodyPr/>
          <a:lstStyle>
            <a:lvl1pPr>
              <a:defRPr/>
            </a:lvl1pPr>
          </a:lstStyle>
          <a:p>
            <a:fld id="{C87599CC-0EA2-48A2-BBC3-9DB837D5BB74}" type="slidenum">
              <a:rPr lang="sl-SI" altLang="sl-SI"/>
              <a:pPr/>
              <a:t>‹#›</a:t>
            </a:fld>
            <a:endParaRPr lang="sl-SI" altLang="sl-SI"/>
          </a:p>
        </p:txBody>
      </p:sp>
    </p:spTree>
    <p:extLst>
      <p:ext uri="{BB962C8B-B14F-4D97-AF65-F5344CB8AC3E}">
        <p14:creationId xmlns:p14="http://schemas.microsoft.com/office/powerpoint/2010/main" val="256324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1A5B7C68-25CB-4F5E-879C-7084F77A3C0B}"/>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70A68050-1360-459B-833C-374CB1B1CEA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660B5EA7-A3EB-4002-AC51-140EF621E8CA}"/>
              </a:ext>
            </a:extLst>
          </p:cNvPr>
          <p:cNvSpPr>
            <a:spLocks noGrp="1" noChangeArrowheads="1"/>
          </p:cNvSpPr>
          <p:nvPr>
            <p:ph type="sldNum" sz="quarter" idx="12"/>
          </p:nvPr>
        </p:nvSpPr>
        <p:spPr>
          <a:ln/>
        </p:spPr>
        <p:txBody>
          <a:bodyPr/>
          <a:lstStyle>
            <a:lvl1pPr>
              <a:defRPr/>
            </a:lvl1pPr>
          </a:lstStyle>
          <a:p>
            <a:fld id="{FBCC0865-6FA7-47C9-BDFE-CD21835A8D16}" type="slidenum">
              <a:rPr lang="sl-SI" altLang="sl-SI"/>
              <a:pPr/>
              <a:t>‹#›</a:t>
            </a:fld>
            <a:endParaRPr lang="sl-SI" altLang="sl-SI"/>
          </a:p>
        </p:txBody>
      </p:sp>
    </p:spTree>
    <p:extLst>
      <p:ext uri="{BB962C8B-B14F-4D97-AF65-F5344CB8AC3E}">
        <p14:creationId xmlns:p14="http://schemas.microsoft.com/office/powerpoint/2010/main" val="130658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B729CEC2-87F9-475C-A29F-766FDC59F27D}"/>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B6083A83-D3B2-4B22-8537-3F255B97CC6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D6F54BA2-098F-4AD6-A624-2E33ECE0E8AF}"/>
              </a:ext>
            </a:extLst>
          </p:cNvPr>
          <p:cNvSpPr>
            <a:spLocks noGrp="1" noChangeArrowheads="1"/>
          </p:cNvSpPr>
          <p:nvPr>
            <p:ph type="sldNum" sz="quarter" idx="12"/>
          </p:nvPr>
        </p:nvSpPr>
        <p:spPr>
          <a:ln/>
        </p:spPr>
        <p:txBody>
          <a:bodyPr/>
          <a:lstStyle>
            <a:lvl1pPr>
              <a:defRPr/>
            </a:lvl1pPr>
          </a:lstStyle>
          <a:p>
            <a:fld id="{F05B9390-0468-4371-9032-C5A974A45D91}" type="slidenum">
              <a:rPr lang="sl-SI" altLang="sl-SI"/>
              <a:pPr/>
              <a:t>‹#›</a:t>
            </a:fld>
            <a:endParaRPr lang="sl-SI" altLang="sl-SI"/>
          </a:p>
        </p:txBody>
      </p:sp>
    </p:spTree>
    <p:extLst>
      <p:ext uri="{BB962C8B-B14F-4D97-AF65-F5344CB8AC3E}">
        <p14:creationId xmlns:p14="http://schemas.microsoft.com/office/powerpoint/2010/main" val="281147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4246EBA-9172-42AD-9D37-3ABC7669C922}"/>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301E4CA1-14E0-44B0-B6CD-3912E8569F4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7208D928-C2C3-4206-A81B-8BFC45281D8D}"/>
              </a:ext>
            </a:extLst>
          </p:cNvPr>
          <p:cNvSpPr>
            <a:spLocks noGrp="1" noChangeArrowheads="1"/>
          </p:cNvSpPr>
          <p:nvPr>
            <p:ph type="sldNum" sz="quarter" idx="12"/>
          </p:nvPr>
        </p:nvSpPr>
        <p:spPr>
          <a:ln/>
        </p:spPr>
        <p:txBody>
          <a:bodyPr/>
          <a:lstStyle>
            <a:lvl1pPr>
              <a:defRPr/>
            </a:lvl1pPr>
          </a:lstStyle>
          <a:p>
            <a:fld id="{2AD818D5-F0DF-4F0D-AE52-7B138FDB3270}" type="slidenum">
              <a:rPr lang="sl-SI" altLang="sl-SI"/>
              <a:pPr/>
              <a:t>‹#›</a:t>
            </a:fld>
            <a:endParaRPr lang="sl-SI" altLang="sl-SI"/>
          </a:p>
        </p:txBody>
      </p:sp>
    </p:spTree>
    <p:extLst>
      <p:ext uri="{BB962C8B-B14F-4D97-AF65-F5344CB8AC3E}">
        <p14:creationId xmlns:p14="http://schemas.microsoft.com/office/powerpoint/2010/main" val="201035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D94BEC73-35FA-4F49-9BDB-4C8084570545}"/>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E3A51989-5301-4448-9DBB-BD8485979FC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3049E0DA-CE6A-4AE4-A594-5C875CA090FC}"/>
              </a:ext>
            </a:extLst>
          </p:cNvPr>
          <p:cNvSpPr>
            <a:spLocks noGrp="1" noChangeArrowheads="1"/>
          </p:cNvSpPr>
          <p:nvPr>
            <p:ph type="sldNum" sz="quarter" idx="12"/>
          </p:nvPr>
        </p:nvSpPr>
        <p:spPr>
          <a:ln/>
        </p:spPr>
        <p:txBody>
          <a:bodyPr/>
          <a:lstStyle>
            <a:lvl1pPr>
              <a:defRPr/>
            </a:lvl1pPr>
          </a:lstStyle>
          <a:p>
            <a:fld id="{8651480F-1C5F-4630-9B49-70D3CBF7626A}" type="slidenum">
              <a:rPr lang="sl-SI" altLang="sl-SI"/>
              <a:pPr/>
              <a:t>‹#›</a:t>
            </a:fld>
            <a:endParaRPr lang="sl-SI" altLang="sl-SI"/>
          </a:p>
        </p:txBody>
      </p:sp>
    </p:spTree>
    <p:extLst>
      <p:ext uri="{BB962C8B-B14F-4D97-AF65-F5344CB8AC3E}">
        <p14:creationId xmlns:p14="http://schemas.microsoft.com/office/powerpoint/2010/main" val="202413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dirty="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AF4C82F0-5CC4-4A4C-8137-B8323FEF486B}"/>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342A7235-A124-48AD-814D-755F8C11333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8E6C4386-F758-425C-9325-A55927E56D09}"/>
              </a:ext>
            </a:extLst>
          </p:cNvPr>
          <p:cNvSpPr>
            <a:spLocks noGrp="1" noChangeArrowheads="1"/>
          </p:cNvSpPr>
          <p:nvPr>
            <p:ph type="sldNum" sz="quarter" idx="12"/>
          </p:nvPr>
        </p:nvSpPr>
        <p:spPr>
          <a:ln/>
        </p:spPr>
        <p:txBody>
          <a:bodyPr/>
          <a:lstStyle>
            <a:lvl1pPr>
              <a:defRPr/>
            </a:lvl1pPr>
          </a:lstStyle>
          <a:p>
            <a:fld id="{AD2E6E92-7027-4E48-80E1-30B07E09826D}" type="slidenum">
              <a:rPr lang="sl-SI" altLang="sl-SI"/>
              <a:pPr/>
              <a:t>‹#›</a:t>
            </a:fld>
            <a:endParaRPr lang="sl-SI" altLang="sl-SI"/>
          </a:p>
        </p:txBody>
      </p:sp>
    </p:spTree>
    <p:extLst>
      <p:ext uri="{BB962C8B-B14F-4D97-AF65-F5344CB8AC3E}">
        <p14:creationId xmlns:p14="http://schemas.microsoft.com/office/powerpoint/2010/main" val="231334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B2B2"/>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90ECD9-2867-42C3-8C35-A88FD11200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8C22954-88FC-4C96-A1CE-52358BBE42E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47DD3204-DE15-406E-B1B1-BDAB56CCF2D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l-SI"/>
          </a:p>
        </p:txBody>
      </p:sp>
      <p:sp>
        <p:nvSpPr>
          <p:cNvPr id="1029" name="Rectangle 5">
            <a:extLst>
              <a:ext uri="{FF2B5EF4-FFF2-40B4-BE49-F238E27FC236}">
                <a16:creationId xmlns:a16="http://schemas.microsoft.com/office/drawing/2014/main" id="{9F50893C-3CD5-458F-8FD3-C9BE2E36058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l-SI"/>
          </a:p>
        </p:txBody>
      </p:sp>
      <p:sp>
        <p:nvSpPr>
          <p:cNvPr id="1030" name="Rectangle 6">
            <a:extLst>
              <a:ext uri="{FF2B5EF4-FFF2-40B4-BE49-F238E27FC236}">
                <a16:creationId xmlns:a16="http://schemas.microsoft.com/office/drawing/2014/main" id="{38BE9955-EA61-41B2-BDD1-203D7B685B9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37EDBFB-385B-45F3-9158-BBDD58D1E39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90001CC-1018-487A-85E8-056984F90DB9}"/>
              </a:ext>
            </a:extLst>
          </p:cNvPr>
          <p:cNvSpPr>
            <a:spLocks noGrp="1" noChangeArrowheads="1"/>
          </p:cNvSpPr>
          <p:nvPr>
            <p:ph type="ctrTitle"/>
          </p:nvPr>
        </p:nvSpPr>
        <p:spPr>
          <a:xfrm>
            <a:off x="684213" y="188913"/>
            <a:ext cx="7772400" cy="1470025"/>
          </a:xfrm>
        </p:spPr>
        <p:txBody>
          <a:bodyPr/>
          <a:lstStyle/>
          <a:p>
            <a:pPr eaLnBrk="1" hangingPunct="1"/>
            <a:r>
              <a:rPr lang="sl-SI" altLang="sl-SI">
                <a:solidFill>
                  <a:srgbClr val="FF0000"/>
                </a:solidFill>
                <a:latin typeface="Algerian" panose="04020705040A02060702" pitchFamily="82" charset="0"/>
              </a:rPr>
              <a:t>UKREPI IN NORMATIVI ZA</a:t>
            </a:r>
            <a:br>
              <a:rPr lang="sl-SI" altLang="sl-SI">
                <a:solidFill>
                  <a:srgbClr val="FF0000"/>
                </a:solidFill>
                <a:latin typeface="Algerian" panose="04020705040A02060702" pitchFamily="82" charset="0"/>
              </a:rPr>
            </a:br>
            <a:r>
              <a:rPr lang="sl-SI" altLang="sl-SI">
                <a:solidFill>
                  <a:srgbClr val="FF0000"/>
                </a:solidFill>
                <a:latin typeface="Algerian" panose="04020705040A02060702" pitchFamily="82" charset="0"/>
              </a:rPr>
              <a:t>VARSTVO PRI DELU</a:t>
            </a:r>
          </a:p>
        </p:txBody>
      </p:sp>
      <p:sp>
        <p:nvSpPr>
          <p:cNvPr id="2051" name="Rectangle 3">
            <a:extLst>
              <a:ext uri="{FF2B5EF4-FFF2-40B4-BE49-F238E27FC236}">
                <a16:creationId xmlns:a16="http://schemas.microsoft.com/office/drawing/2014/main" id="{DD8B117E-E887-4346-A221-3B990F6BA7EE}"/>
              </a:ext>
            </a:extLst>
          </p:cNvPr>
          <p:cNvSpPr>
            <a:spLocks noGrp="1" noChangeArrowheads="1"/>
          </p:cNvSpPr>
          <p:nvPr>
            <p:ph type="subTitle" idx="1"/>
          </p:nvPr>
        </p:nvSpPr>
        <p:spPr>
          <a:xfrm>
            <a:off x="214313" y="4500563"/>
            <a:ext cx="7521575" cy="2239962"/>
          </a:xfrm>
        </p:spPr>
        <p:txBody>
          <a:bodyPr/>
          <a:lstStyle/>
          <a:p>
            <a:pPr algn="l" eaLnBrk="1" hangingPunct="1"/>
            <a:endParaRPr lang="sl-SI" altLang="sl-SI" sz="3000" dirty="0"/>
          </a:p>
          <a:p>
            <a:pPr algn="l" eaLnBrk="1" hangingPunct="1"/>
            <a:r>
              <a:rPr lang="sl-SI" altLang="sl-SI" sz="3000" dirty="0"/>
              <a:t>Predmet: Varstvo </a:t>
            </a:r>
            <a:r>
              <a:rPr lang="sl-SI" altLang="sl-SI" sz="3000"/>
              <a:t>pri delu</a:t>
            </a:r>
            <a:endParaRPr lang="sl-SI" altLang="sl-SI" sz="3000" dirty="0"/>
          </a:p>
        </p:txBody>
      </p:sp>
      <p:pic>
        <p:nvPicPr>
          <p:cNvPr id="2052" name="Slika 5" descr="oznaka-za-prepoved-prehoda-msde10012204ah1.jpg">
            <a:extLst>
              <a:ext uri="{FF2B5EF4-FFF2-40B4-BE49-F238E27FC236}">
                <a16:creationId xmlns:a16="http://schemas.microsoft.com/office/drawing/2014/main" id="{50EF7F50-FEBF-4A91-9E60-11EDD7552E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714500"/>
            <a:ext cx="2500313"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B81A206-C092-4322-B81B-B91CA9F7E06B}"/>
              </a:ext>
            </a:extLst>
          </p:cNvPr>
          <p:cNvSpPr>
            <a:spLocks noGrp="1" noChangeArrowheads="1"/>
          </p:cNvSpPr>
          <p:nvPr>
            <p:ph type="title"/>
          </p:nvPr>
        </p:nvSpPr>
        <p:spPr/>
        <p:txBody>
          <a:bodyPr/>
          <a:lstStyle/>
          <a:p>
            <a:pPr eaLnBrk="1" hangingPunct="1"/>
            <a:r>
              <a:rPr lang="sl-SI" altLang="sl-SI">
                <a:solidFill>
                  <a:srgbClr val="FF0000"/>
                </a:solidFill>
              </a:rPr>
              <a:t>1. </a:t>
            </a:r>
            <a:r>
              <a:rPr lang="sl-SI" altLang="sl-SI">
                <a:solidFill>
                  <a:srgbClr val="FF0000"/>
                </a:solidFill>
                <a:latin typeface="Algerian" panose="04020705040A02060702" pitchFamily="82" charset="0"/>
              </a:rPr>
              <a:t>Postavitev priprav</a:t>
            </a:r>
            <a:endParaRPr lang="sl-SI" altLang="sl-SI">
              <a:solidFill>
                <a:srgbClr val="FF0000"/>
              </a:solidFill>
            </a:endParaRPr>
          </a:p>
        </p:txBody>
      </p:sp>
      <p:sp>
        <p:nvSpPr>
          <p:cNvPr id="3075" name="Rectangle 3">
            <a:extLst>
              <a:ext uri="{FF2B5EF4-FFF2-40B4-BE49-F238E27FC236}">
                <a16:creationId xmlns:a16="http://schemas.microsoft.com/office/drawing/2014/main" id="{7D73B67E-8B05-4B8A-A602-69E3869F0834}"/>
              </a:ext>
            </a:extLst>
          </p:cNvPr>
          <p:cNvSpPr>
            <a:spLocks noGrp="1" noChangeArrowheads="1"/>
          </p:cNvSpPr>
          <p:nvPr>
            <p:ph type="body" idx="1"/>
          </p:nvPr>
        </p:nvSpPr>
        <p:spPr>
          <a:xfrm>
            <a:off x="457200" y="1412875"/>
            <a:ext cx="8229600" cy="5256213"/>
          </a:xfrm>
        </p:spPr>
        <p:txBody>
          <a:bodyPr/>
          <a:lstStyle/>
          <a:p>
            <a:pPr eaLnBrk="1" hangingPunct="1"/>
            <a:r>
              <a:rPr lang="sl-SI" altLang="sl-SI" sz="2800"/>
              <a:t>Priprave se morajo v prostoru postaviti tako, da premične priprave ali njihovi deli ne povzročajo nevarnih mest skupaj z nepremičnimi ali premičnimi deli v stavbi, zunaj stavbe ali v bližini glavnih in pomožnih prehodov.</a:t>
            </a:r>
          </a:p>
          <a:p>
            <a:pPr eaLnBrk="1" hangingPunct="1"/>
            <a:r>
              <a:rPr lang="sl-SI" altLang="sl-SI" sz="2800"/>
              <a:t>Če to ni mogoče, se morajo postaviti varnostne naprave (zasloni, ograje, pokrovi…), če pa to ni mogoče, se mora postaviti znak za prepoved prehoda. To pomeni, da se postavi varnostna priprava, ki fizično preprečuje poseg v nevarno območje, ali zaposlene nanj ustrezno opozori.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18569EC8-7E4D-4464-9E60-21B0D94F343D}"/>
              </a:ext>
            </a:extLst>
          </p:cNvPr>
          <p:cNvSpPr>
            <a:spLocks noGrp="1" noChangeArrowheads="1"/>
          </p:cNvSpPr>
          <p:nvPr>
            <p:ph type="body" idx="1"/>
          </p:nvPr>
        </p:nvSpPr>
        <p:spPr>
          <a:xfrm>
            <a:off x="457200" y="260350"/>
            <a:ext cx="8229600" cy="5865813"/>
          </a:xfrm>
        </p:spPr>
        <p:txBody>
          <a:bodyPr/>
          <a:lstStyle/>
          <a:p>
            <a:pPr eaLnBrk="1" hangingPunct="1">
              <a:lnSpc>
                <a:spcPct val="80000"/>
              </a:lnSpc>
            </a:pPr>
            <a:r>
              <a:rPr lang="sl-SI" altLang="sl-SI" sz="2800"/>
              <a:t>Za čiščenje, mazanje in vzdrževanje priprav se morajo zagotoviti ustrezni prosti prehodi in dostopi do priprav s tistih strani, kjer se ta dela opravljajo.</a:t>
            </a:r>
          </a:p>
          <a:p>
            <a:pPr eaLnBrk="1" hangingPunct="1">
              <a:lnSpc>
                <a:spcPct val="80000"/>
              </a:lnSpc>
            </a:pPr>
            <a:r>
              <a:rPr lang="sl-SI" altLang="sl-SI" sz="2800"/>
              <a:t>Širina dostopa do priprave, pri kateri delavec opravlja dela, mora biti v skladu z delovnimi potrebami in položajem telesa delavca pri opravljanju teh del.</a:t>
            </a:r>
          </a:p>
          <a:p>
            <a:pPr eaLnBrk="1" hangingPunct="1">
              <a:lnSpc>
                <a:spcPct val="80000"/>
              </a:lnSpc>
            </a:pPr>
            <a:r>
              <a:rPr lang="sl-SI" altLang="sl-SI" sz="2800"/>
              <a:t>Priprave morajo biti postavljene tako, da delavci, ki z njimi ravnajo in delavci, ki delajo v njihovi neposredni bližini, niso ogroženi zaradi morebitnih mehanskih poškodb (z deli, ki padajo in letijo), zdravstvenih poškodb (strupene in agresivne snovi, sevanja, bleščeča svetloba…) in drugih neželenih pojavih.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1CF15A43-2B18-4420-994A-6E0687EB3A47}"/>
              </a:ext>
            </a:extLst>
          </p:cNvPr>
          <p:cNvSpPr>
            <a:spLocks noGrp="1" noChangeArrowheads="1"/>
          </p:cNvSpPr>
          <p:nvPr>
            <p:ph type="body" idx="1"/>
          </p:nvPr>
        </p:nvSpPr>
        <p:spPr>
          <a:xfrm>
            <a:off x="395288" y="260350"/>
            <a:ext cx="8320087" cy="6454775"/>
          </a:xfrm>
        </p:spPr>
        <p:txBody>
          <a:bodyPr/>
          <a:lstStyle/>
          <a:p>
            <a:pPr eaLnBrk="1" hangingPunct="1"/>
            <a:r>
              <a:rPr lang="sl-SI" altLang="sl-SI" sz="2300"/>
              <a:t>Glede na vire dnevne svetlobe (okna, svetlobni jaški…) in električne svetlobe morajo biti priprave v prostoru razporejene tako, da je na pripravah zagotovljena dobra vidnost, t.j. hitro in točno opažanje s čim manjšim utrujanjem oči in brez bleščanja.</a:t>
            </a:r>
          </a:p>
          <a:p>
            <a:pPr eaLnBrk="1" hangingPunct="1"/>
            <a:r>
              <a:rPr lang="sl-SI" altLang="sl-SI" sz="2300"/>
              <a:t>Pomembno je, da ni zasenčenih prostorov, ki motijo.</a:t>
            </a:r>
          </a:p>
          <a:p>
            <a:pPr eaLnBrk="1" hangingPunct="1"/>
            <a:r>
              <a:rPr lang="sl-SI" altLang="sl-SI" sz="2300"/>
              <a:t>Velikokrat prodira na delovno mesto velika sončna svetloba, ki jo preprečimo tako, da premažemo okna in z zavesami.</a:t>
            </a:r>
          </a:p>
          <a:p>
            <a:pPr eaLnBrk="1" hangingPunct="1"/>
            <a:r>
              <a:rPr lang="sl-SI" altLang="sl-SI" sz="2300"/>
              <a:t>Stabilne priprave se morajo postaviti na trdno podlago, po potrebi pa tudi pritrditi na podlago ali druge temeljne opore, tako da se pri njihovi uporabi ne more nepredvideno in neželeno spremeniti njihov položaj.</a:t>
            </a:r>
          </a:p>
          <a:p>
            <a:pPr eaLnBrk="1" hangingPunct="1"/>
            <a:r>
              <a:rPr lang="sl-SI" altLang="sl-SI" sz="2300"/>
              <a:t>Naprave, ki povzročajo pri delu udarce in tresljaje, se morajo pritrditi na temeljno podlago preko blažilnih podložkov, da preprečita nastanek hrupa in prenos tresljajev nad dovoljeno velikostjo.</a:t>
            </a:r>
          </a:p>
          <a:p>
            <a:pPr eaLnBrk="1" hangingPunct="1">
              <a:buFontTx/>
              <a:buNone/>
            </a:pPr>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grada vsebine 2">
            <a:extLst>
              <a:ext uri="{FF2B5EF4-FFF2-40B4-BE49-F238E27FC236}">
                <a16:creationId xmlns:a16="http://schemas.microsoft.com/office/drawing/2014/main" id="{5CCFCBD0-8CAD-4CEF-B94E-8C9AF84A66E1}"/>
              </a:ext>
            </a:extLst>
          </p:cNvPr>
          <p:cNvSpPr>
            <a:spLocks noGrp="1"/>
          </p:cNvSpPr>
          <p:nvPr>
            <p:ph idx="1"/>
          </p:nvPr>
        </p:nvSpPr>
        <p:spPr>
          <a:xfrm>
            <a:off x="457200" y="214313"/>
            <a:ext cx="8229600" cy="6429375"/>
          </a:xfrm>
        </p:spPr>
        <p:txBody>
          <a:bodyPr/>
          <a:lstStyle/>
          <a:p>
            <a:pPr eaLnBrk="1" hangingPunct="1"/>
            <a:r>
              <a:rPr lang="sl-SI" altLang="sl-SI"/>
              <a:t>Priprave, ki pri delu povzročajo večje udarce in tresljaje, se ne smejo postaviti v nadstropjih v objektih ali na druge zvišane opore, če bi se lahko zaradi udarcev in tresljajev poškodovala konstrukcija objekta oziroma bi nastale zdravstvene poškodbe delavcev.</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86199C8F-1452-4E8B-9671-9674485B94D8}"/>
              </a:ext>
            </a:extLst>
          </p:cNvPr>
          <p:cNvSpPr>
            <a:spLocks noGrp="1"/>
          </p:cNvSpPr>
          <p:nvPr>
            <p:ph type="title"/>
          </p:nvPr>
        </p:nvSpPr>
        <p:spPr/>
        <p:txBody>
          <a:bodyPr/>
          <a:lstStyle/>
          <a:p>
            <a:pPr eaLnBrk="1" hangingPunct="1"/>
            <a:r>
              <a:rPr lang="sl-SI" altLang="sl-SI">
                <a:solidFill>
                  <a:srgbClr val="FF0000"/>
                </a:solidFill>
                <a:latin typeface="Algerian" panose="04020705040A02060702" pitchFamily="82" charset="0"/>
              </a:rPr>
              <a:t>2. Napisi in opozorila</a:t>
            </a:r>
            <a:endParaRPr lang="sl-SI" altLang="sl-SI"/>
          </a:p>
        </p:txBody>
      </p:sp>
      <p:sp>
        <p:nvSpPr>
          <p:cNvPr id="7171" name="Ograda vsebine 2">
            <a:extLst>
              <a:ext uri="{FF2B5EF4-FFF2-40B4-BE49-F238E27FC236}">
                <a16:creationId xmlns:a16="http://schemas.microsoft.com/office/drawing/2014/main" id="{E7096550-1E71-4E63-BF73-36464D135C8C}"/>
              </a:ext>
            </a:extLst>
          </p:cNvPr>
          <p:cNvSpPr>
            <a:spLocks noGrp="1"/>
          </p:cNvSpPr>
          <p:nvPr>
            <p:ph idx="1"/>
          </p:nvPr>
        </p:nvSpPr>
        <p:spPr>
          <a:xfrm>
            <a:off x="214313" y="1571625"/>
            <a:ext cx="8429625" cy="5072063"/>
          </a:xfrm>
        </p:spPr>
        <p:txBody>
          <a:bodyPr/>
          <a:lstStyle/>
          <a:p>
            <a:pPr eaLnBrk="1" hangingPunct="1"/>
            <a:r>
              <a:rPr lang="sl-SI" altLang="sl-SI"/>
              <a:t>Glede na značilnosti priprave mora biti na njej napisna ploščica z vidnim, dostopnim in trajnim napisom in s podatki o proizvajalcu, tipu, seriji, številki, letu proizvodnje in z oznakami tehničnih značilnosti priprave (moč, delovna napetost, število vrtljajev…)</a:t>
            </a:r>
          </a:p>
          <a:p>
            <a:pPr eaLnBrk="1" hangingPunct="1"/>
            <a:r>
              <a:rPr lang="sl-SI" altLang="sl-SI"/>
              <a:t>Opozorila ali navodila morajo kratko in jasno opozarjati delavca na obvezno ali prepovedano dejanje ali nevarnost, ki utegne nastati.</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Algerian</vt:lpstr>
      <vt:lpstr>Arial</vt:lpstr>
      <vt:lpstr>Privzeti načrt</vt:lpstr>
      <vt:lpstr>UKREPI IN NORMATIVI ZA VARSTVO PRI DELU</vt:lpstr>
      <vt:lpstr>1. Postavitev priprav</vt:lpstr>
      <vt:lpstr>PowerPoint Presentation</vt:lpstr>
      <vt:lpstr>PowerPoint Presentation</vt:lpstr>
      <vt:lpstr>PowerPoint Presentation</vt:lpstr>
      <vt:lpstr>2. Napisi in opozorila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2019-06-03T09:13:18Z</dcterms:created>
  <dcterms:modified xsi:type="dcterms:W3CDTF">2019-06-03T09:13:18Z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