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539BEA5-EFEA-4E4A-887F-9D5B5E8D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86D97-ECD7-4ABA-B590-19D4AD3AB82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72D2CDB-D5BB-46E1-8844-75F4E766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8F247C4-FCE8-4D68-9FA4-5C0C3509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1941B-999D-445C-9127-15DF1B7DFC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764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A972027-6A75-4CA3-8841-75F6CA32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06057-590D-4031-A215-91BA305E550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B85566B-AFD2-4EB0-AED0-1FDE681B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83AE8C3-6BA9-4BF5-AF53-6B225378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ADD4-7232-42F8-919C-E97D685305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303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8202751-5CC7-430F-823D-DF558278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9061-03E9-4E4A-8B23-F3ED21A779F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4385BB3-9F46-40F4-A61C-B4370D962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6AA2E5D-8B98-46A0-9809-C004307E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4979D-582B-43E1-8840-466A32A2CE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92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F314D7A-3343-4756-B207-7EE999CC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5AF5-ACD9-474C-B73E-4DA18B3ADC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5C740C1-2939-4ADA-B1E4-54AB4263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D7277C8-3552-4AE2-9469-6AABFCE3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BE4F0-AC39-4996-B59E-9278602F44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479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D6CD894-950F-4A29-A6D5-8B63CB2E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FB17-85CB-427E-8E7B-BFB8CACEE77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C12311E-23CA-4818-A72F-22F2EABE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BBC98DD-F13A-4A6E-8BFE-6D803C66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50110-5ABC-4B4C-8281-D14E6F4558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785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1FDC716-0355-41B9-97BE-38410949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A6ADF-4609-452A-AD45-AC8FAF37E6E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A13DCB5-C3B1-4D99-A203-69D47654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FAC456D-5776-4236-8840-4043266E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3C829-22FF-48F5-9251-3CF8DD1DD7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716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54787998-A8A7-4C38-8A40-8E627E5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E8D0-5CE4-4967-A9F9-554329C2BA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31D83821-61C1-4C92-A455-BB86944C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1122F59B-9D60-4C9C-B004-AB78853F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C3D42-9215-4AD1-8332-E9FCED719D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215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023B53C-7F21-45A5-B3F9-C90ED967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9953-8004-49C3-915D-0A28520A40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FCE079FC-F718-4977-81F1-CBBB04FC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EFE12EF0-518A-41CD-83E9-A1D95F62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973D4-3BB5-40ED-94DA-964F4C5EEF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327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FE6E963F-57F2-4F61-8FEA-D7A0E584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8F8E-B905-46E4-92E6-4C3B04A016D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00C4647C-FAE4-46B8-BDD8-8CDACBC0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4F747BD1-93C4-4B6F-ADE0-A1272645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C0295-0153-4E42-86C3-E03A7A240D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658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F78A536-CA73-4BD0-AADE-7BAD9042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51C5-10F3-4C3D-8CEF-7D98B6D4AAC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1FC0F7B-FD65-4EFA-ACC5-13DD09AC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9618901-40BE-45A4-AA2E-6CC1E386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BB984-D690-4854-8A09-F3EA27D07E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28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A5A8B68-5659-406C-823D-8F4E723E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558E1-BBDE-43B8-8D92-29386B666B7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3AD2158-730B-4DD9-9C73-8349C6B8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CA89035-C682-4D1D-AFEE-F8A99DC9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F19F4-23CA-4239-945D-4F61D72999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16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2527AEE3-3B80-4C75-98D6-024626872B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31BEA879-879A-4A84-BA02-9175FA35EA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709C427-6A52-425B-8330-1A61B2A1D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BE4058-12D0-4271-AABE-0082328662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5366DF2-86C0-48A9-88BF-7A610B3BF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2667AC0-4A10-44B7-86B4-0E6001936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59D1523-9D70-492A-9FBC-BE88E248592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46422F01-FDB9-43A7-ADED-6A35D459E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BAKTERIJSKE OKUŽBE SPODNJIH DIHAL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067531C-F575-4C49-8301-1CB3E19F4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Streptococcus</a:t>
            </a:r>
            <a:r>
              <a:rPr lang="sl-SI" dirty="0"/>
              <a:t> </a:t>
            </a:r>
            <a:r>
              <a:rPr lang="sl-SI" dirty="0" err="1"/>
              <a:t>pneumoniae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ali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pnevmokok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30254D86-2CCA-4230-99A8-6372A329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975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 vnetem tkivu se tvorijo vozliči, v katerih tkivo kasneje razpada.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Tuberkuloza je kužna in se prenaša v družini oz. kjer so ljudje v tesnem stiku dalj časa (če vam bolnik kašlja v obraz ali pa prek stika s slino ali </a:t>
            </a:r>
            <a:r>
              <a:rPr lang="sl-SI" dirty="0" err="1"/>
              <a:t>sputumom</a:t>
            </a:r>
            <a:r>
              <a:rPr lang="sl-SI" dirty="0"/>
              <a:t> bolnika).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Kot zaščita delno pripomore cepljenje (</a:t>
            </a:r>
            <a:r>
              <a:rPr lang="sl-SI" dirty="0" err="1"/>
              <a:t>besežiranje</a:t>
            </a:r>
            <a:r>
              <a:rPr lang="sl-SI" dirty="0"/>
              <a:t>), tuberkulinske teste izvajajo pri odkrivanju bolezni.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 govejo tuberkuloze se okužimo s pitjem </a:t>
            </a:r>
            <a:r>
              <a:rPr lang="sl-SI" dirty="0" err="1"/>
              <a:t>nepasteriziranega</a:t>
            </a:r>
            <a:r>
              <a:rPr lang="sl-SI" dirty="0"/>
              <a:t> mleka krav s tuberkulozo vimena.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DA5631E2-1F7B-4B9F-B65F-71E4FFD42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642938"/>
            <a:ext cx="8329612" cy="5483225"/>
          </a:xfrm>
        </p:spPr>
        <p:txBody>
          <a:bodyPr/>
          <a:lstStyle/>
          <a:p>
            <a:r>
              <a:rPr lang="sl-SI" altLang="sl-SI"/>
              <a:t>M. t. je bacil z debelo plastjo voskov in lipidov v celični steni (barvanje po Ziehlu Neelsenu) in je acidorezistenten.</a:t>
            </a:r>
          </a:p>
          <a:p>
            <a:r>
              <a:rPr lang="sl-SI" altLang="sl-SI"/>
              <a:t>Bacil je odporen proti sušenju, uničuje ga sončna svetloba in UV ter segrevanje.</a:t>
            </a:r>
          </a:p>
          <a:p>
            <a:r>
              <a:rPr lang="sl-SI" altLang="sl-SI"/>
              <a:t>Prvi stik z bacilom mine brez bolezenskih znamenj. Fagociti bacile fagocitirajo, vnetje se pomiri, bacili pa se utrdijo v regionalnih bezgavkah, te se vnamejo in sirasto razkrajajo.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2">
            <a:extLst>
              <a:ext uri="{FF2B5EF4-FFF2-40B4-BE49-F238E27FC236}">
                <a16:creationId xmlns:a16="http://schemas.microsoft.com/office/drawing/2014/main" id="{0941F4B7-1B64-4898-A125-E9546054B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285875"/>
            <a:ext cx="8258175" cy="4840288"/>
          </a:xfrm>
        </p:spPr>
        <p:txBody>
          <a:bodyPr/>
          <a:lstStyle/>
          <a:p>
            <a:r>
              <a:rPr lang="sl-SI" altLang="sl-SI"/>
              <a:t>Pri ponovni okužbi od zunaj ali če ostanejo bacili po prvotni okužbi v fagocitih in se reaktivirajo, ko obramba oslabi, se razvije aktivna tuberkuloza.</a:t>
            </a:r>
          </a:p>
          <a:p>
            <a:r>
              <a:rPr lang="sl-SI" altLang="sl-SI"/>
              <a:t>V tkivih, kjer se bacili razmnožujejo nastajajo zatrdline ali tuberkli, ti se združujejo in tkivo v njih zaradi okvare celic propade. Tako nastajajo kaverne.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1BC34994-0BA7-4E41-998D-579B86F5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MYCOBACTERIUM LEPRAE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0FB42CF3-70BD-4550-B4AC-4ED7F36E0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 gobavost ali lepro.</a:t>
            </a:r>
          </a:p>
          <a:p>
            <a:r>
              <a:rPr lang="sl-SI" altLang="sl-SI"/>
              <a:t>To je nastajanje sprememb na koži, sluznici nosu ter okvara živčevja.</a:t>
            </a:r>
          </a:p>
          <a:p>
            <a:r>
              <a:rPr lang="sl-SI" altLang="sl-SI"/>
              <a:t>Za okužbo je potreben dolgotrajen tesen stik z bolnikom in oslabel imunski sistem.</a:t>
            </a:r>
          </a:p>
          <a:p>
            <a:r>
              <a:rPr lang="sl-SI" altLang="sl-SI"/>
              <a:t>Bolezen se začne v nosu.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1E1242BF-E222-48B1-8BBF-A446C5436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357188"/>
            <a:ext cx="8329612" cy="5768975"/>
          </a:xfrm>
        </p:spPr>
        <p:txBody>
          <a:bodyPr/>
          <a:lstStyle/>
          <a:p>
            <a:r>
              <a:rPr lang="sl-SI" altLang="sl-SI"/>
              <a:t>Povzroča : pljučnico, pljučni absces, vnetje srednjega ušesa, sinusov, možganskih open in sepso.</a:t>
            </a:r>
          </a:p>
          <a:p>
            <a:r>
              <a:rPr lang="sl-SI" altLang="sl-SI"/>
              <a:t>Šoloobvezni otroci imajo pogosto pnevmokoke naseljene na sluznici zgornjih dihal, odrasli jih imajo naseljene na sluznici nosnožrelnega prostora.</a:t>
            </a:r>
          </a:p>
          <a:p>
            <a:r>
              <a:rPr lang="sl-SI" altLang="sl-SI"/>
              <a:t>Iz zg. dihal pnevmokoki prodrejo v sp. dihala zaradi zmanjšane imunske odpornosti, predvsem pri starejših.</a:t>
            </a:r>
          </a:p>
          <a:p>
            <a:r>
              <a:rPr lang="sl-SI" altLang="sl-SI"/>
              <a:t>Virulentni sevi pnevmokokov imajo kapsulo.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BC716F95-2414-44D1-B3F4-805966656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357188"/>
            <a:ext cx="8401050" cy="57689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Če vstopijo </a:t>
            </a:r>
            <a:r>
              <a:rPr lang="sl-SI" dirty="0" err="1"/>
              <a:t>inkapsulirani</a:t>
            </a:r>
            <a:r>
              <a:rPr lang="sl-SI" dirty="0"/>
              <a:t> sevi v </a:t>
            </a:r>
            <a:r>
              <a:rPr lang="sl-SI" dirty="0" err="1"/>
              <a:t>alveole</a:t>
            </a:r>
            <a:r>
              <a:rPr lang="sl-SI" dirty="0"/>
              <a:t> občutljivega gostitelja, se hitro namnožijo, nastane vnetje, pri katerem se zlivajo plazma in fagociti v pljučne mešičke, s tem nastopi oteženo dihanje in obilen </a:t>
            </a:r>
            <a:r>
              <a:rPr lang="sl-SI" dirty="0" err="1"/>
              <a:t>sputum</a:t>
            </a:r>
            <a:r>
              <a:rPr lang="sl-SI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Vnetje zajame živčne končiče, zato bolečina, vnetje se širi v </a:t>
            </a:r>
            <a:r>
              <a:rPr lang="sl-SI" dirty="0" err="1"/>
              <a:t>plevro</a:t>
            </a:r>
            <a:r>
              <a:rPr lang="sl-SI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Pnevmokok lahko vdre v obnosne votline, srednje uho, možganske opne ali kri.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Zbiranje tekočine v pljučih preiskujemo </a:t>
            </a:r>
            <a:r>
              <a:rPr lang="sl-SI" dirty="0" err="1"/>
              <a:t>rentgenoskopsko</a:t>
            </a:r>
            <a:r>
              <a:rPr lang="sl-SI" dirty="0"/>
              <a:t>, pnevmokok dokazujemo mikroskopsko.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3">
            <a:extLst>
              <a:ext uri="{FF2B5EF4-FFF2-40B4-BE49-F238E27FC236}">
                <a16:creationId xmlns:a16="http://schemas.microsoft.com/office/drawing/2014/main" id="{90282D20-EB41-4DEA-9885-E2A8D2F5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HAEMOPHILUS INFLUENZAE B</a:t>
            </a:r>
          </a:p>
        </p:txBody>
      </p:sp>
      <p:sp>
        <p:nvSpPr>
          <p:cNvPr id="5123" name="Ograda vsebine 4">
            <a:extLst>
              <a:ext uri="{FF2B5EF4-FFF2-40B4-BE49-F238E27FC236}">
                <a16:creationId xmlns:a16="http://schemas.microsoft.com/office/drawing/2014/main" id="{325D0BB4-F4C3-406C-853B-5126FA3D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Povzroča: epiglotitis, vnetje sapnika, sapnic, pljučnico, vnetje srednjega ušesa, očesne veznice, meningitis in sepso.</a:t>
            </a:r>
          </a:p>
          <a:p>
            <a:r>
              <a:rPr lang="sl-SI" altLang="sl-SI"/>
              <a:t>Prebiva v žrelu in nosnožrelnem prostoru in se širi s kapljicami aerosola in izločki.</a:t>
            </a:r>
          </a:p>
          <a:p>
            <a:r>
              <a:rPr lang="sl-SI" altLang="sl-SI"/>
              <a:t>Najbolj so ogroženi otroci od 2. do 4. leta.</a:t>
            </a:r>
          </a:p>
          <a:p>
            <a:r>
              <a:rPr lang="sl-SI" altLang="sl-SI"/>
              <a:t>Je po Gramu negativen bacil, ki ima lahko kapsulo, HIB cepimo.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CFBBDC41-35A7-4F2D-88E5-2FA447D4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BORDETELLA PERTUSSIS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072107E4-32F1-4AF9-873C-76BF571E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Povzroča: oslovski kašelj ali pertusis, to je vnetje sapnika in sapnic z značilnimi napadi hudega kašlja.</a:t>
            </a:r>
          </a:p>
          <a:p>
            <a:r>
              <a:rPr lang="sl-SI" altLang="sl-SI"/>
              <a:t>Iz dihal bolnika se širi z aerosolom in kapljicami.</a:t>
            </a:r>
          </a:p>
          <a:p>
            <a:r>
              <a:rPr lang="sl-SI" altLang="sl-SI"/>
              <a:t>Ogroža otroke, nekoč velika smrtnost dojenčkov.</a:t>
            </a:r>
          </a:p>
          <a:p>
            <a:r>
              <a:rPr lang="sl-SI" altLang="sl-SI"/>
              <a:t>Preprečujemo ga s cepljenjem.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vsebine 2">
            <a:extLst>
              <a:ext uri="{FF2B5EF4-FFF2-40B4-BE49-F238E27FC236}">
                <a16:creationId xmlns:a16="http://schemas.microsoft.com/office/drawing/2014/main" id="{43CFAAAD-61AA-4331-8FD5-CF3A01EBC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500063"/>
            <a:ext cx="8258175" cy="5626100"/>
          </a:xfrm>
        </p:spPr>
        <p:txBody>
          <a:bodyPr/>
          <a:lstStyle/>
          <a:p>
            <a:r>
              <a:rPr lang="sl-SI" altLang="sl-SI"/>
              <a:t>Bordetella pertussis je po Gramu negativen, aeroben kokobacil, širi se kapljično.</a:t>
            </a:r>
          </a:p>
          <a:p>
            <a:r>
              <a:rPr lang="sl-SI" altLang="sl-SI"/>
              <a:t>B.p. se utrdi v sluznici sapnika in sapnic ter povzroča vnetje, bacil izloča trahealni citotoksin, ki uniči migetalke, zaradi tega nastajajo hudi napadi kašlja, ker želi telo odstraniti povečane količine sluzi, nastale zaradi vnetja.</a:t>
            </a:r>
          </a:p>
          <a:p>
            <a:r>
              <a:rPr lang="sl-SI" altLang="sl-SI"/>
              <a:t>Za dokaz odvzamemo transnazalni bris nosnožrelnega prostora.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83D4B437-41F3-4C44-A7E8-BE58CB96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LEGIONELLA PNEUMOPHILA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B579622E-8F70-488F-83E4-6593F4D25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Povzroča: pljučnico in influenci podobna vnetja dihal, predvsem pri manj odpornih osebah.</a:t>
            </a:r>
          </a:p>
          <a:p>
            <a:r>
              <a:rPr lang="sl-SI" altLang="sl-SI"/>
              <a:t>Človek se okuži z aerosoli iz vodovodnih in prezračevalnih naprav ter vlažilcev zraka (legionele niso občutljive na običajne koncentracije klorovih pripravkov s katerimi razkužujemo vodo).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2">
            <a:extLst>
              <a:ext uri="{FF2B5EF4-FFF2-40B4-BE49-F238E27FC236}">
                <a16:creationId xmlns:a16="http://schemas.microsoft.com/office/drawing/2014/main" id="{A8362CDB-014D-48C6-BA5A-CD80D4F5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 rast so najbolj ugodne cevi in kotli, kjer voda stoji oz. je ne uporabljamo, v bolnišnicah in hotelih.</a:t>
            </a:r>
          </a:p>
          <a:p>
            <a:r>
              <a:rPr lang="sl-SI" altLang="sl-SI"/>
              <a:t>Vodo segrevamo vsaj na 65 stopinj Celzija.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0AFF0651-2E08-44BD-8158-6D1719F7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MYCOBACTERIUM TUBERCULOSIS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9991870-3FD5-4373-8886-38130AE1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Povzroča tuberkulozo, ki ima naslednje znake: vročina, hujšanje, kašelj, izmeček, ter traja več mesecev ali let. Bolezen se lahko razširi na kosti, </a:t>
            </a:r>
            <a:r>
              <a:rPr lang="sl-SI" dirty="0" err="1"/>
              <a:t>meninge</a:t>
            </a:r>
            <a:r>
              <a:rPr lang="sl-SI" dirty="0"/>
              <a:t>, v ledvice…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Okužimo se z vdihovanjem bacilov iz kapljic, od oseb ki kašljajo in imajo odprto tuberkulozo. To pomeni, da je zaradi uničenega pljučnega tkiva nastala neposredna povezava vnetne votline s sapnicami in sapnikom.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Officeova tema</vt:lpstr>
      <vt:lpstr>BAKTERIJSKE OKUŽBE SPODNJIH DIHAL</vt:lpstr>
      <vt:lpstr>PowerPoint Presentation</vt:lpstr>
      <vt:lpstr>PowerPoint Presentation</vt:lpstr>
      <vt:lpstr>HAEMOPHILUS INFLUENZAE B</vt:lpstr>
      <vt:lpstr>BORDETELLA PERTUSSIS</vt:lpstr>
      <vt:lpstr>PowerPoint Presentation</vt:lpstr>
      <vt:lpstr>LEGIONELLA PNEUMOPHILA</vt:lpstr>
      <vt:lpstr>PowerPoint Presentation</vt:lpstr>
      <vt:lpstr>MYCOBACTERIUM TUBERCULOSIS</vt:lpstr>
      <vt:lpstr>PowerPoint Presentation</vt:lpstr>
      <vt:lpstr>PowerPoint Presentation</vt:lpstr>
      <vt:lpstr>PowerPoint Presentation</vt:lpstr>
      <vt:lpstr>MYCOBACTERIUM LEPRAE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2019-06-03T09:13:23Z</dcterms:created>
  <dcterms:modified xsi:type="dcterms:W3CDTF">2019-06-03T09:13:23Z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