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04E3E1A5-14A8-4FB6-B7B7-A0E30CE0F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23FE4-1769-4893-AD02-B36035D01D6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4E86BF62-7416-4272-98F1-254A0916E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50EA1408-2D5D-4ABE-BB07-09E5BCFB6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97C009-E1C4-4B7D-95F4-F3E6D5D8866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62293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03F72763-AC19-4699-A9C8-4C5A70A1E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F0F64-AC0B-4F5A-A9A0-1F453D96518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D867C4BF-7327-430C-B846-E2B3D88BC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FDC341C0-0688-40D4-B384-31247A63A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AE5AF8-7271-4519-B442-0282DD192CC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98485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E0E1602C-A303-4FBF-ACCC-0B2CDF8C9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EB225-43A2-4830-AAFA-A0002962479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4058E404-A5A6-49D1-A406-E4F81F782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4A58AEAD-A931-4B31-82EE-8E791BA31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A5AC8A-E7CD-4F6E-9849-ED8FC340554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69605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FE098616-9AC1-43E6-B807-D6C5B1E4D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F6F38-37ED-40A9-80E2-A9BCC5C1C23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58AD9737-32F0-491A-88F9-535ADD373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EBA5150D-E2C7-4584-A820-1BE9F726B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5F401-9B43-48A4-8AB9-D5E050C4FC8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72917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8AB97A1F-7DE3-43D2-9763-4F7BF4BF3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4F90A-57BF-438C-A434-13A75AEA63D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A12740BF-6F06-47B4-8515-26FEE3FC8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1BC2540B-9D4A-4A69-B77E-EEFF28264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BD1F34-0FCF-4325-B913-7769CA4F062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78227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18479608-197F-46BC-B1EC-3F470726F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5EDE6-3834-4D66-B620-F323E5AB5BB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23D63A2C-8717-4EF9-B4F8-06B0F13AF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994DF07D-F82E-49DD-8962-EB472F697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77715-5323-4806-A2FA-FF5B456B951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66908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DBBDFCA2-C881-48C8-A91E-68DF4194F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6022B-EBB5-4D8B-9319-DA1F7D407C5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0D1E754B-B8B7-43BB-8679-50413F13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6D47D032-9248-4D42-B9D7-16E71EDD4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E000A-8321-4DD9-9AA0-854F446616E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46992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F8430BA6-4D2C-44B2-B347-A047E80ED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C4154-EE3E-4698-A9ED-F674BA74891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C219E366-8582-422A-8C2D-114FFFD73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6383F949-BA6B-4E66-B23D-C46D877BB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78DAF1-D035-4B7B-AA8A-F864CC8BC0F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57936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>
            <a:extLst>
              <a:ext uri="{FF2B5EF4-FFF2-40B4-BE49-F238E27FC236}">
                <a16:creationId xmlns:a16="http://schemas.microsoft.com/office/drawing/2014/main" id="{7094FD3E-6736-4688-A1A2-5F8D65A88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97BC1-FFAB-47B3-876F-664244FEFAC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4">
            <a:extLst>
              <a:ext uri="{FF2B5EF4-FFF2-40B4-BE49-F238E27FC236}">
                <a16:creationId xmlns:a16="http://schemas.microsoft.com/office/drawing/2014/main" id="{270350AB-2360-46A4-8045-EC58B37F7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>
            <a:extLst>
              <a:ext uri="{FF2B5EF4-FFF2-40B4-BE49-F238E27FC236}">
                <a16:creationId xmlns:a16="http://schemas.microsoft.com/office/drawing/2014/main" id="{B7575FD1-A475-48AC-AF43-C5FE5AF9C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81602D-ED78-4387-8396-61B1BAF4C7D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02772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EC6E8A9E-BDDD-4D34-8F4B-A71B4CDE3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7AD01-3ED5-4856-96E6-32EBBD7BC41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D71D9E43-2480-4F45-9B97-72309B450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69DAA9B4-4A52-4181-80B7-C6DE21B28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A7860-3930-46FF-8A0B-6F411DC35CC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32873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AD31FD90-AFB9-41D6-A701-CEDDBBE3F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D6F6B-6B42-4E25-9995-C573A699487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0A500578-0FAF-470D-85F7-F3FEE8D06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EE7C582B-BA11-4B17-8295-BCD416CF5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85AA6-B695-4C42-9246-C3887A99FC3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80714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>
            <a:extLst>
              <a:ext uri="{FF2B5EF4-FFF2-40B4-BE49-F238E27FC236}">
                <a16:creationId xmlns:a16="http://schemas.microsoft.com/office/drawing/2014/main" id="{A7E89447-9090-4FB2-80B9-EABDFCE4F7C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Ograda besedila 2">
            <a:extLst>
              <a:ext uri="{FF2B5EF4-FFF2-40B4-BE49-F238E27FC236}">
                <a16:creationId xmlns:a16="http://schemas.microsoft.com/office/drawing/2014/main" id="{512A59E6-42A3-4422-B05E-D555802A6B1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AB187A6C-3FA5-4F05-8713-CE9A8E6637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73E4F2-9121-4CA5-B1DB-716DB37B112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AF96C0DA-3F98-4A27-A55D-0E60121C9C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3442795D-5AE6-4746-B594-1E9A7CF179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E090D1F-3D6A-451E-99F4-910BC71CA2F1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>
            <a:extLst>
              <a:ext uri="{FF2B5EF4-FFF2-40B4-BE49-F238E27FC236}">
                <a16:creationId xmlns:a16="http://schemas.microsoft.com/office/drawing/2014/main" id="{6B063721-D620-416B-A697-764B7669EE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altLang="sl-SI"/>
              <a:t>BAKTERIJSKE OKUŽBE ZGORNJIH DIHAL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07E448B-1CF3-4B21-9B66-D7809DC20D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 err="1"/>
              <a:t>Streptococcus</a:t>
            </a:r>
            <a:r>
              <a:rPr lang="sl-SI" dirty="0"/>
              <a:t> </a:t>
            </a:r>
            <a:r>
              <a:rPr lang="sl-SI" dirty="0" err="1"/>
              <a:t>pyogenes</a:t>
            </a:r>
            <a:r>
              <a:rPr lang="sl-SI" dirty="0"/>
              <a:t> ali </a:t>
            </a:r>
            <a:r>
              <a:rPr lang="sl-SI" dirty="0" err="1"/>
              <a:t>Streptococcus</a:t>
            </a:r>
            <a:r>
              <a:rPr lang="sl-SI" dirty="0"/>
              <a:t> </a:t>
            </a:r>
            <a:r>
              <a:rPr lang="sl-SI" dirty="0" err="1"/>
              <a:t>haemolyticus</a:t>
            </a:r>
            <a:r>
              <a:rPr lang="sl-SI" dirty="0"/>
              <a:t> 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grada vsebine 2">
            <a:extLst>
              <a:ext uri="{FF2B5EF4-FFF2-40B4-BE49-F238E27FC236}">
                <a16:creationId xmlns:a16="http://schemas.microsoft.com/office/drawing/2014/main" id="{CCBA8B5A-51A7-4181-A962-89DF7D20A9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214313"/>
            <a:ext cx="8186737" cy="5911850"/>
          </a:xfrm>
        </p:spPr>
        <p:txBody>
          <a:bodyPr/>
          <a:lstStyle/>
          <a:p>
            <a:r>
              <a:rPr lang="sl-SI" altLang="sl-SI"/>
              <a:t>Povzroča: vnetja žrela, tonzilitis, škrlatinko, vnetje obnosnih votlin, srednjega ušesa, oči, pljučnico, sepso, poporodno vročino, kožne okužbe in pozne posledice, kot so revmatska vročina (vnetje sklepov), endokarditis, glomerulonefritis.</a:t>
            </a:r>
          </a:p>
          <a:p>
            <a:r>
              <a:rPr lang="sl-SI" altLang="sl-SI"/>
              <a:t>Prebiva v žrelu in nosu ljudi ter presredku (1-5%).</a:t>
            </a:r>
          </a:p>
          <a:p>
            <a:r>
              <a:rPr lang="sl-SI" altLang="sl-SI"/>
              <a:t>Širi se s kapljicami in s stikom.</a:t>
            </a:r>
          </a:p>
          <a:p>
            <a:r>
              <a:rPr lang="sl-SI" altLang="sl-SI"/>
              <a:t>Izločajo eritrogeni toksin, ki povzroča osip pri škrlatinki.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grada vsebine 2">
            <a:extLst>
              <a:ext uri="{FF2B5EF4-FFF2-40B4-BE49-F238E27FC236}">
                <a16:creationId xmlns:a16="http://schemas.microsoft.com/office/drawing/2014/main" id="{2557F0E1-570C-42B4-8B3F-69C6F6BEDD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Škrlatinka: vnetje žrela, pikčasti osip na koži.</a:t>
            </a:r>
          </a:p>
          <a:p>
            <a:r>
              <a:rPr lang="sl-SI" altLang="sl-SI"/>
              <a:t>Pozne posledice: razvijejo se čez 3 do 4 tedne, gre za preobčutljivostno reakcijo III. Oziroma odlaganje imunskih kompleksov.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>
            <a:extLst>
              <a:ext uri="{FF2B5EF4-FFF2-40B4-BE49-F238E27FC236}">
                <a16:creationId xmlns:a16="http://schemas.microsoft.com/office/drawing/2014/main" id="{8E266C8C-137F-4228-BA52-8A9CE2B52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USTNI STREPTOKOKI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DA12737F-46FE-495E-9D91-5A088B1CB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l-SI" dirty="0"/>
              <a:t>STREPTOCOCCUS SALIVARIUS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/>
              <a:t>Naseljuje ustno votlino, jezik. Lahko povzroča </a:t>
            </a:r>
            <a:r>
              <a:rPr lang="sl-SI" dirty="0" err="1"/>
              <a:t>endokarditis</a:t>
            </a:r>
            <a:r>
              <a:rPr lang="sl-SI" dirty="0"/>
              <a:t>.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 startAt="2"/>
              <a:defRPr/>
            </a:pPr>
            <a:r>
              <a:rPr lang="sl-SI" dirty="0"/>
              <a:t>STREPTOCOCCUS SANGUIS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/>
              <a:t>Sodeluje v zgodnji fazi tvorbe zobnih oblog (zobna gniloba), lahko povzroča </a:t>
            </a:r>
            <a:r>
              <a:rPr lang="sl-SI" dirty="0" err="1"/>
              <a:t>endokarditis</a:t>
            </a:r>
            <a:r>
              <a:rPr lang="sl-SI" dirty="0"/>
              <a:t>.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 startAt="3"/>
              <a:defRPr/>
            </a:pPr>
            <a:r>
              <a:rPr lang="sl-SI" dirty="0"/>
              <a:t>STREPTOCOCCUS MUTANS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/>
              <a:t>Prilepi se na zobe in iz saharoze tvori </a:t>
            </a:r>
            <a:r>
              <a:rPr lang="sl-SI" dirty="0" err="1"/>
              <a:t>glukane</a:t>
            </a:r>
            <a:r>
              <a:rPr lang="sl-SI" dirty="0"/>
              <a:t> (zobna gniloba – karies), lahko povzroča ognojke ob zobeh in v zobnih koreninah.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>
            <a:extLst>
              <a:ext uri="{FF2B5EF4-FFF2-40B4-BE49-F238E27FC236}">
                <a16:creationId xmlns:a16="http://schemas.microsoft.com/office/drawing/2014/main" id="{44E71D27-F07A-45E0-9BC1-D5F4A1592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CORYNEBACTERIUM DIPHTHERIAE</a:t>
            </a:r>
          </a:p>
        </p:txBody>
      </p:sp>
      <p:sp>
        <p:nvSpPr>
          <p:cNvPr id="6147" name="Ograda vsebine 2">
            <a:extLst>
              <a:ext uri="{FF2B5EF4-FFF2-40B4-BE49-F238E27FC236}">
                <a16:creationId xmlns:a16="http://schemas.microsoft.com/office/drawing/2014/main" id="{89CCAF94-9317-43AD-9FD7-5B7A9F821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Povzroča: vnetje nebnic, žrela, nosu, sapnika, sapnic, kože in ran</a:t>
            </a:r>
          </a:p>
          <a:p>
            <a:r>
              <a:rPr lang="sl-SI" altLang="sl-SI"/>
              <a:t>Naseli žrelo zdravih oseb in bolnikov</a:t>
            </a:r>
          </a:p>
          <a:p>
            <a:r>
              <a:rPr lang="sl-SI" altLang="sl-SI"/>
              <a:t>Rezervoar je človek (od 3 do 5% zdravih ljudi jo ima v nosu)</a:t>
            </a:r>
          </a:p>
          <a:p>
            <a:r>
              <a:rPr lang="sl-SI" altLang="sl-SI"/>
              <a:t>Bolezen je difteria ali davica, ki jo povzročajo samo toksigeni sevi</a:t>
            </a:r>
          </a:p>
          <a:p>
            <a:r>
              <a:rPr lang="sl-SI" altLang="sl-SI"/>
              <a:t>Cepimo z razstrupljenim toksoidom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grada vsebine 2">
            <a:extLst>
              <a:ext uri="{FF2B5EF4-FFF2-40B4-BE49-F238E27FC236}">
                <a16:creationId xmlns:a16="http://schemas.microsoft.com/office/drawing/2014/main" id="{5CF4847A-9C8A-41DE-AFF4-59A33A39E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938" y="714375"/>
            <a:ext cx="8043862" cy="5411788"/>
          </a:xfrm>
        </p:spPr>
        <p:txBody>
          <a:bodyPr/>
          <a:lstStyle/>
          <a:p>
            <a:r>
              <a:rPr lang="sl-SI" altLang="sl-SI"/>
              <a:t>Prenos: kapljično in s stikom (preko okuženih in preko bacilonoscev)</a:t>
            </a:r>
          </a:p>
          <a:p>
            <a:r>
              <a:rPr lang="sl-SI" altLang="sl-SI"/>
              <a:t>Bolnika nujno osamimo</a:t>
            </a:r>
          </a:p>
          <a:p>
            <a:r>
              <a:rPr lang="sl-SI" altLang="sl-SI"/>
              <a:t>Davica; bacil se naseli v žrelu, tu se razmnoži in povzroča vnetja, izloča DIFTERIJSKI EKSOTOKSIN, ki prodre v kri in okvari ledvice, srce, jetra in hkrati uniči celice sluznice, ki se s plazmo nabirajo v debeli odmrli plasti in ovirajo dihanje</a:t>
            </a:r>
          </a:p>
          <a:p>
            <a:r>
              <a:rPr lang="sl-SI" altLang="sl-SI"/>
              <a:t>Preiskava: bris žrela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296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Officeova tema</vt:lpstr>
      <vt:lpstr>BAKTERIJSKE OKUŽBE ZGORNJIH DIHAL</vt:lpstr>
      <vt:lpstr>PowerPoint Presentation</vt:lpstr>
      <vt:lpstr>PowerPoint Presentation</vt:lpstr>
      <vt:lpstr>USTNI STREPTOKOKI</vt:lpstr>
      <vt:lpstr>CORYNEBACTERIUM DIPHTHERIAE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2019-06-03T09:13:23Z</dcterms:created>
  <dcterms:modified xsi:type="dcterms:W3CDTF">2019-06-03T09:13:23Z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