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8314E7-BAF2-482D-8613-2A2E1FDAFC4A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90503E-237E-4569-8C2F-3E8A2ABCDE8D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80EBF4-10EC-446C-BDCD-C035BA6E1BB5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981182C9-3288-4089-9DDF-B449E116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A76A90-880E-497F-9F5F-1B22AF2E24D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A73F36FC-7733-4D78-9A3D-7B57915E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7C9361A9-D70E-4338-AFC7-0063A1657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E95E6C-DC4E-4C2E-B002-95CA998597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9928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1DBCC11-5F46-45A0-8B78-C0BB0B544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89AED-FD6C-441C-85AF-E42C8DDD07A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86A6B22-0CEC-424A-9BB5-00CE7A2D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BE745C4-8BCE-4B78-883B-D82D9D465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C3C6C-2D73-4C31-A12B-69DB03CAC4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647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BE1074-8E0A-4107-869B-547ADD8FB6D2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F7F8EA-6634-40C5-B139-0AC9CCF76597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F228A6-528C-4379-A275-145A7FF6B0BB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F79112D-4933-4837-815D-7F11E7E8A2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18AF-0F09-4BAE-9914-EE61C097D64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3D382AF-9719-46F6-AA2A-AFA12FCD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2C04F7-A081-4E9B-AA64-F884B286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7C4CED26-0179-4E98-A655-F255D8E3C1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19219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D3841270-AF57-45E9-AC71-0DB17C11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A325-1020-43B3-82DF-71F7D73D36D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6F30FC8-11C1-4890-80A3-817CA31E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8A24FC1-BB6E-40CF-B5B3-28D996BE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B53F7-C7C9-4B61-B384-5161BD9524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5163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80C558-679F-4891-B7F6-E67FB793110F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01799A-44AD-431F-93D1-A5315D288B2B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7E1FDC-7219-4138-99A4-3FC27736A629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F8D18E96-B08B-4EB8-AB24-DF209A614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FECF-4F77-4133-9BC7-53B6B5BEFAB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C84CDBC8-221D-4A1F-8891-91C5DE9CB0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1625F570-33B4-4A2A-954D-871D0FFB518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BD848793-B424-4D37-A695-69F72688916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2815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BB789083-BF5F-4D02-BAD0-117425C28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788682-F6D3-46A5-9465-A7F45E425FC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99400B56-F28F-464E-BD41-4B7DBAF0F8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BA2517-DDF1-4723-AD58-A9B112EF18E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4BB0CEF8-4EFD-45CD-919B-4B81F1E7002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358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C3572BA3-1955-49C8-905D-12272E990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AEEBC7-A06E-4B03-BF3E-1A11B6345FB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036CB47A-6117-444B-A2FF-A0F0904998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E46F84-92D1-4E66-99F4-CD274FB4617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856C291F-7F1A-4C23-921A-1AFD750F0E8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916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BD569B11-5C93-4452-B393-11110BBA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F776F-B9FE-4A94-9869-C43EBEC1DD5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4E2C968-F14B-4A3A-87D2-227D2221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FFF6B84F-7016-4B34-A7A6-5A05A468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86588-6669-4C60-9D0A-E279DAFEE5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748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3BDC97-E03E-4BA6-A37B-A0C7839BB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0DF1-0E0F-4607-99F9-6F09FF7742A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062DA2-78B5-46BD-ACF2-7157B7C5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AD344-DE2A-4810-B7BF-B6EF019F2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1D151D-5853-4CAA-9D96-AAC46816E6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354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42728E26-9B3C-4C83-A46C-056EB982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3BBC7-C7E1-4D8B-A97C-3248965E351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91F526B-A8B2-4F06-A649-71E0EBB4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0372FF51-979A-45EF-9CAA-F225059D5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B1F14-4BE0-4ADF-9070-988388A161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0708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1B40F77-DC7F-44B5-A947-51A70DD4237C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65357F-1F62-4511-B44C-FC3E625BA4EB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8DFB3A-21F8-45EC-B1D0-5571C06E67D9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A74B0F-D049-4915-A73B-DC44ACEF141B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DC2C0D33-0BE1-4F83-9448-1D1E944D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DB0589-F2FB-48CD-BA2D-3D21306C312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19AFB802-33BC-4E12-B97E-36C95916E3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2D02507E-E942-40F2-BD71-0F35D624221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598FB7F4-8D4D-4F7A-A366-1D5423BDC5F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7148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8C31A921-BB02-4D38-9B5D-9329A11507C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21E0E020-A5D2-4E0F-907D-4E639A7488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C48272A3-6F39-44CC-8CCF-7A875D30B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FB9F42-DC06-4627-8A44-CE3D8F38045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7AB66-DEA5-4517-8422-635E05D695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7B9A96-5C8E-4BD0-99E0-BC2CAED17ECF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D279A4-D7B7-43AD-8FCC-6F7B4F52CFF9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0BBE19-7197-4FF7-AEA1-FCA991DD57F0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72CFBB79-3D52-4751-85C1-E637BABBF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38789AF4-DF24-4F56-94B6-DFA181AF5B5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85EFE-0A40-4476-8EBD-33DE5002C4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BILANCA TEKOČIN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D41B66F6-6179-42B6-A8EE-04F5AD732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11ED-0D15-4FC6-8DAE-84A442D88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571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4186C496-64A8-463F-B1E7-B73DDA9382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214313"/>
            <a:ext cx="8153400" cy="685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Medicinska sestra, ki vodi  tekočinsko bilanco mora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znati:</a:t>
            </a:r>
          </a:p>
          <a:p>
            <a:r>
              <a:rPr lang="sl-SI" altLang="sl-SI"/>
              <a:t>Opazovati bolnika,</a:t>
            </a:r>
          </a:p>
          <a:p>
            <a:r>
              <a:rPr lang="sl-SI" altLang="sl-SI"/>
              <a:t>Opazovati izločene in sprejeto tekočine,</a:t>
            </a:r>
          </a:p>
          <a:p>
            <a:r>
              <a:rPr lang="sl-SI" altLang="sl-SI"/>
              <a:t>Izmeriti količino, sešteti,</a:t>
            </a:r>
          </a:p>
          <a:p>
            <a:r>
              <a:rPr lang="sl-SI" altLang="sl-SI"/>
              <a:t>Pravilno vnašati dobljene podatke v bolnikovo dokumentacijo,</a:t>
            </a:r>
          </a:p>
          <a:p>
            <a:r>
              <a:rPr lang="sl-SI" altLang="sl-SI"/>
              <a:t>Obveščati zdravnika o posebnostih,kot so: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-zvišana telesna temperatura,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-nenormalna količina izločene tekočine,...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Dokumentacija bilance je od bolnišnice do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bolnišnice različna, ravno tako od oddelka do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oddelka.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EF298D8-B00F-4F35-A43F-E6BA9B2D3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BILANCA TEKOČIN</a:t>
            </a:r>
            <a:endParaRPr lang="sl-SI" altLang="sl-SI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86C4F24F-A1FC-4322-BD6F-FFE2F43126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0000"/>
                </a:solidFill>
              </a:rPr>
              <a:t>BILANCA TEKOČIN </a:t>
            </a:r>
            <a:r>
              <a:rPr lang="sl-SI" altLang="sl-SI"/>
              <a:t> je vsa vnešena in izločena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tekočina pri bolniku v določenem času.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VODA  je najpomembnejša sestavina človeškega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organizma - 60% tel.teže. Ob izgubi 10% telesne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vode  je bolnik hudo prizadet,  ob izgubi 20%  vode 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umre. Višek vode           zastrupitev.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Zdrav organizem nadomešča izgubljeno tekočino in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elektrolite  s pravilno prehrano in pitjem.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5D93DDA9-FBCD-4EA4-8AF2-5EBB595CDD3D}"/>
              </a:ext>
            </a:extLst>
          </p:cNvPr>
          <p:cNvSpPr/>
          <p:nvPr/>
        </p:nvSpPr>
        <p:spPr>
          <a:xfrm>
            <a:off x="3357563" y="4429125"/>
            <a:ext cx="785812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3C527-A737-4485-99EA-8CC3F406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12775" y="182563"/>
            <a:ext cx="8153400" cy="46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641E67AB-36E6-43E0-A399-F45F904E73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285750"/>
            <a:ext cx="8153400" cy="62150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Bolniki so velikokrat v stanju, ko:</a:t>
            </a:r>
          </a:p>
          <a:p>
            <a:r>
              <a:rPr lang="sl-SI" altLang="sl-SI"/>
              <a:t>Ne smejo jesti in piti ( nič per os- pred , med in po operaciji, pankreatitis,črevesne operacije...),</a:t>
            </a:r>
          </a:p>
          <a:p>
            <a:r>
              <a:rPr lang="sl-SI" altLang="sl-SI"/>
              <a:t>Ne moreji piti ( nezavestna stanja, oslabelost, težave s požiranjem, psihične motnje,..)</a:t>
            </a:r>
          </a:p>
          <a:p>
            <a:r>
              <a:rPr lang="sl-SI" altLang="sl-SI"/>
              <a:t>Ne morejo normalno izločati ( ledvična obolenja,..)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Bolnik sprejema tekočino :</a:t>
            </a:r>
          </a:p>
          <a:p>
            <a:r>
              <a:rPr lang="sl-SI" altLang="sl-SI"/>
              <a:t>Per OS,</a:t>
            </a:r>
          </a:p>
          <a:p>
            <a:r>
              <a:rPr lang="sl-SI" altLang="sl-SI"/>
              <a:t>Enteralno ( po sondah),</a:t>
            </a:r>
          </a:p>
          <a:p>
            <a:r>
              <a:rPr lang="sl-SI" altLang="sl-SI"/>
              <a:t>Parenteralno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Voda se stalno izgublja iz organizma in jo je potrebno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nadomeščati. Bolnik jo izgublja preko: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E59BA-7194-4FE3-A4A2-D899D15D5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12775" y="182563"/>
            <a:ext cx="8153400" cy="46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4679C73-88E5-4B3C-9FE0-21109C29430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428625"/>
            <a:ext cx="8153400" cy="6143625"/>
          </a:xfrm>
        </p:spPr>
        <p:txBody>
          <a:bodyPr/>
          <a:lstStyle/>
          <a:p>
            <a:r>
              <a:rPr lang="sl-SI" altLang="sl-SI" sz="2800">
                <a:solidFill>
                  <a:srgbClr val="FF0000"/>
                </a:solidFill>
              </a:rPr>
              <a:t>KOŽE</a:t>
            </a:r>
            <a:r>
              <a:rPr lang="sl-SI" altLang="sl-SI" sz="2800"/>
              <a:t> ( 500 ml na dan z izhlapevanjem, odvisno od tel.temperature, temperature okolja, vlažnosti.)</a:t>
            </a:r>
          </a:p>
          <a:p>
            <a:r>
              <a:rPr lang="sl-SI" altLang="sl-SI" sz="2800">
                <a:solidFill>
                  <a:srgbClr val="FF0000"/>
                </a:solidFill>
              </a:rPr>
              <a:t>PLJUČ</a:t>
            </a:r>
            <a:r>
              <a:rPr lang="sl-SI" altLang="sl-SI" sz="2800"/>
              <a:t>: odvisno je od pljučne ventilacije, normalno 700ml/dan, pri zvišani tel. </a:t>
            </a:r>
            <a:r>
              <a:rPr lang="sl-SI" altLang="sl-SI" sz="2800">
                <a:solidFill>
                  <a:srgbClr val="FF0000"/>
                </a:solidFill>
              </a:rPr>
              <a:t>temperaturi</a:t>
            </a:r>
            <a:r>
              <a:rPr lang="sl-SI" altLang="sl-SI" sz="2800"/>
              <a:t> pa še več,</a:t>
            </a:r>
          </a:p>
          <a:p>
            <a:r>
              <a:rPr lang="sl-SI" altLang="sl-SI" sz="2800">
                <a:solidFill>
                  <a:srgbClr val="FF0000"/>
                </a:solidFill>
              </a:rPr>
              <a:t>LEDVIC: </a:t>
            </a:r>
            <a:r>
              <a:rPr lang="sl-SI" altLang="sl-SI" sz="2800"/>
              <a:t>približno 1500ml urina /dan, odvisno je od sprejete tekočine,</a:t>
            </a:r>
          </a:p>
          <a:p>
            <a:r>
              <a:rPr lang="sl-SI" altLang="sl-SI" sz="2800">
                <a:solidFill>
                  <a:srgbClr val="FF0000"/>
                </a:solidFill>
              </a:rPr>
              <a:t>DEBELEGA ČREVESA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Velike izgube količine vode in elektrolitov so pri bolnikih</a:t>
            </a:r>
          </a:p>
          <a:p>
            <a:r>
              <a:rPr lang="sl-SI" altLang="sl-SI" sz="2800"/>
              <a:t>z diarejo,</a:t>
            </a:r>
          </a:p>
          <a:p>
            <a:r>
              <a:rPr lang="sl-SI" altLang="sl-SI" sz="2800"/>
              <a:t>Črevesno ali žolčno fistulo,</a:t>
            </a:r>
          </a:p>
          <a:p>
            <a:r>
              <a:rPr lang="sl-SI" altLang="sl-SI" sz="2800"/>
              <a:t>Gastrično sondo,</a:t>
            </a:r>
          </a:p>
          <a:p>
            <a:r>
              <a:rPr lang="sl-SI" altLang="sl-SI" sz="2800"/>
              <a:t>Izbruhano maso,</a:t>
            </a:r>
          </a:p>
          <a:p>
            <a:endParaRPr lang="sl-SI" altLang="sl-SI" sz="2800"/>
          </a:p>
          <a:p>
            <a:pPr>
              <a:buFont typeface="Wingdings" panose="05000000000000000000" pitchFamily="2" charset="2"/>
              <a:buNone/>
            </a:pPr>
            <a:endParaRPr lang="sl-SI" altLang="sl-SI" sz="2800">
              <a:solidFill>
                <a:srgbClr val="FF0000"/>
              </a:solidFill>
            </a:endParaRPr>
          </a:p>
          <a:p>
            <a:endParaRPr lang="sl-SI" altLang="sl-SI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D889D-951A-4BAA-B895-2DE45876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12775" y="182563"/>
            <a:ext cx="8153400" cy="46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7132E-B86B-4BA8-AFFB-52179F1B5A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357188"/>
            <a:ext cx="8153400" cy="5738812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dirty="0"/>
              <a:t>Preko drenov, sukcij,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dirty="0"/>
              <a:t>Punkcijami,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dirty="0"/>
              <a:t>Daljšim operativnim posegom.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Med vnešene tekočine ne vpisujemo prejete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transfuzije, plazme. </a:t>
            </a:r>
            <a:r>
              <a:rPr lang="sl-SI" dirty="0">
                <a:solidFill>
                  <a:srgbClr val="FF0000"/>
                </a:solidFill>
              </a:rPr>
              <a:t>Bilanca</a:t>
            </a:r>
            <a:r>
              <a:rPr lang="sl-SI" dirty="0"/>
              <a:t> je lahko: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dirty="0">
                <a:solidFill>
                  <a:srgbClr val="FF0000"/>
                </a:solidFill>
              </a:rPr>
              <a:t>Pozitivna,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dirty="0">
                <a:solidFill>
                  <a:srgbClr val="FF0000"/>
                </a:solidFill>
              </a:rPr>
              <a:t>Uravnovešena,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dirty="0">
                <a:solidFill>
                  <a:srgbClr val="FF0000"/>
                </a:solidFill>
              </a:rPr>
              <a:t>Negativna.</a:t>
            </a:r>
            <a:endParaRPr lang="sl-SI" dirty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Bolnikom, katerim moramo voditi bilanco tekočine,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merimo poleg vitalnih funkcij še: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dirty="0"/>
              <a:t>Centralni venski pritisk,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ages.google.si/url?source=imgres&amp;ct=img&amp;q=http://naqib.net/wp-content/uploads/2008/05/cvp1.jpg&amp;usg=AFQjCNF4rG41KS0nBKn2b-inDhoEqIEq6w">
            <a:extLst>
              <a:ext uri="{FF2B5EF4-FFF2-40B4-BE49-F238E27FC236}">
                <a16:creationId xmlns:a16="http://schemas.microsoft.com/office/drawing/2014/main" id="{433C43A9-07A7-4CA0-A9E1-1A0586786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428625"/>
            <a:ext cx="79787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57E5-1CAB-40F9-BB82-4D02EC512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571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740A1010-57F7-4D96-B11C-2EAC8B4FE7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14375" y="714375"/>
            <a:ext cx="8153400" cy="5453063"/>
          </a:xfrm>
        </p:spPr>
        <p:txBody>
          <a:bodyPr/>
          <a:lstStyle/>
          <a:p>
            <a:r>
              <a:rPr lang="sl-SI" altLang="sl-SI"/>
              <a:t>Kontroliramo krvne izvide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/>
              <a:t>Posnamemo EKG,</a:t>
            </a:r>
          </a:p>
          <a:p>
            <a:r>
              <a:rPr lang="sl-SI" altLang="sl-SI"/>
              <a:t>Opazujemo izgled in turgor kože, sluznice</a:t>
            </a:r>
          </a:p>
        </p:txBody>
      </p:sp>
      <p:pic>
        <p:nvPicPr>
          <p:cNvPr id="15364" name="Picture 5" descr="C:\Users\irenacc\Pictures\EKG_trace_P4013794.jpg">
            <a:extLst>
              <a:ext uri="{FF2B5EF4-FFF2-40B4-BE49-F238E27FC236}">
                <a16:creationId xmlns:a16="http://schemas.microsoft.com/office/drawing/2014/main" id="{51A92B8B-7454-403F-A330-606CED11F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4643438"/>
            <a:ext cx="3849688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C:\Users\irenacc\Pictures\nr551500.jpg">
            <a:extLst>
              <a:ext uri="{FF2B5EF4-FFF2-40B4-BE49-F238E27FC236}">
                <a16:creationId xmlns:a16="http://schemas.microsoft.com/office/drawing/2014/main" id="{80B5D198-8E67-4EA0-9AAF-B7F11A5A7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357563"/>
            <a:ext cx="4381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801FA78-DD50-42E4-B29F-C5C97C3B7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Aparat za elektrokardiogram-EKG</a:t>
            </a:r>
          </a:p>
        </p:txBody>
      </p:sp>
      <p:pic>
        <p:nvPicPr>
          <p:cNvPr id="16387" name="Content Placeholder 3" descr="C:\Users\irenacc\Pictures\ekg.jpg">
            <a:extLst>
              <a:ext uri="{FF2B5EF4-FFF2-40B4-BE49-F238E27FC236}">
                <a16:creationId xmlns:a16="http://schemas.microsoft.com/office/drawing/2014/main" id="{043F6110-7759-42E2-A066-94C9C5FB423E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563" y="1428750"/>
            <a:ext cx="6786562" cy="52038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1E44E-3EAD-450B-A320-9D0332E98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4143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17411" name="Picture 2" descr="C:\Users\irenacc\Pictures\ekg.jpg">
            <a:extLst>
              <a:ext uri="{FF2B5EF4-FFF2-40B4-BE49-F238E27FC236}">
                <a16:creationId xmlns:a16="http://schemas.microsoft.com/office/drawing/2014/main" id="{BBD55C7F-4545-4D2D-8E77-94AF3BF69327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5875" y="857250"/>
            <a:ext cx="6789738" cy="561816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364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Wingdings</vt:lpstr>
      <vt:lpstr>Wingdings 2</vt:lpstr>
      <vt:lpstr>Median</vt:lpstr>
      <vt:lpstr>BILANCA TEKOČIN</vt:lpstr>
      <vt:lpstr>BILANCA TEKOČIN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Aparat za elektrokardiogram-EKG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2019-06-03T09:13:24Z</dcterms:created>
  <dcterms:modified xsi:type="dcterms:W3CDTF">2019-06-03T09:13:24Z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