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95" r:id="rId6"/>
    <p:sldId id="258" r:id="rId7"/>
    <p:sldId id="261" r:id="rId8"/>
    <p:sldId id="262" r:id="rId9"/>
    <p:sldId id="296" r:id="rId10"/>
    <p:sldId id="264" r:id="rId11"/>
    <p:sldId id="268" r:id="rId12"/>
    <p:sldId id="270" r:id="rId13"/>
    <p:sldId id="271" r:id="rId14"/>
    <p:sldId id="272" r:id="rId15"/>
    <p:sldId id="273" r:id="rId16"/>
    <p:sldId id="274" r:id="rId17"/>
    <p:sldId id="277" r:id="rId18"/>
    <p:sldId id="281" r:id="rId19"/>
    <p:sldId id="278" r:id="rId20"/>
    <p:sldId id="279" r:id="rId21"/>
    <p:sldId id="280" r:id="rId22"/>
    <p:sldId id="282" r:id="rId23"/>
    <p:sldId id="283" r:id="rId24"/>
    <p:sldId id="299" r:id="rId25"/>
    <p:sldId id="300" r:id="rId26"/>
    <p:sldId id="284" r:id="rId27"/>
    <p:sldId id="285" r:id="rId28"/>
    <p:sldId id="286" r:id="rId29"/>
    <p:sldId id="287" r:id="rId30"/>
    <p:sldId id="288" r:id="rId31"/>
    <p:sldId id="289" r:id="rId32"/>
    <p:sldId id="298" r:id="rId33"/>
    <p:sldId id="301" r:id="rId34"/>
    <p:sldId id="302" r:id="rId3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D2ADA289-8F61-4D1A-A639-3FE77323D663}"/>
              </a:ext>
            </a:extLst>
          </p:cNvPr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F8A1E1-45EF-4B6E-BBBE-A7B10FB7F8E1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2BFCD30-C893-4FE6-9F9E-5AE199D4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A2C8E-EF37-42A5-931A-100B266BADC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184B4B5-CC8D-4DB0-93D9-512B1DDF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910282-2452-4BB6-B3B6-9A28AB34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6F739-3F3C-44EA-B893-9ADD5B9398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178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A658F-1CE3-414B-99C0-72D37BC1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C0AA-6589-4D98-B5C8-7669FDAB6A6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A7AE0-3D74-4791-B887-005A51B9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2E181-F494-4C9B-813A-66EC8EB4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B5D19-9B66-4801-8FB2-D6A0A61C14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527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96C06-98CB-4FF5-AF7B-353299C0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F07AE-ECB2-4F7F-B929-FC25384BE56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F6CE5-5F4B-4C08-B346-43E2B600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F4CF-4172-4EDB-9A5E-73518617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5069E-42C7-4093-910E-7763FC7248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4278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29737-1838-4981-BFA9-F1B40B38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BCC5D-D057-4A0B-9D07-E048F9F7E9E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DA7B1-92A9-415E-9CD5-C44E49B7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7F745-1D75-48D2-900A-DE29FCE3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D17F4-3F42-4E38-8029-152489EA98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319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44C6CC3-C224-4EB2-8FFB-57CACCABC936}"/>
              </a:ext>
            </a:extLst>
          </p:cNvPr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1425A7E-CA2A-4C06-A19E-FEC7098C14C3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4C2FA0E-98D2-4C83-B422-7F0245999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60861-3F1F-4A71-83FA-518FAEAE834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C6B95E-8D90-4EA9-90C2-FE520532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81F02F-BFF7-4C8D-8FDC-C2C3CE08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32FF5-D12B-45FE-AA1D-79E7DE21F5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749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14C36C-FC17-4C74-AC82-4F800287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7B9B0-DF19-4AD8-AC76-E113EEF3F7E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567A20-C278-4F92-80F2-5D68ABFE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72C3A3-9AAD-45EB-B652-E6BB5E21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19CC3-1873-4821-A6CA-B7821D0B44F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061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27EA33CF-728F-414E-87A6-60CC480B8D3E}"/>
              </a:ext>
            </a:extLst>
          </p:cNvPr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C74EC68B-68E5-47FD-A9DE-7E2D38B6F221}"/>
              </a:ext>
            </a:extLst>
          </p:cNvPr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37B94409-3585-4AA3-B203-76FD8726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5EE65-A5F9-4742-B64D-949EA3BA660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914DCB16-B262-4168-A19E-ACB5BF6D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913FCB9-8BFF-40FC-BD5C-B9C9947E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BD21C-1D89-4939-B625-687EB1ED5F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124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4C3CE2-720C-4036-9C1F-778604376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A082-C09E-4F95-9C78-418DBC8084F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065611-CECC-458D-AD27-89B48BD7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DB45C-C345-4182-B785-65745899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C82A9-3545-4E7D-A9D2-E7A7C918B9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960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969421-6615-4E0F-9E62-CFEB98AB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8E7B-1F97-4DA8-828B-D003CC8CC93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8D27F7-FDD9-4A6C-ACE9-EC18DE6F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FEE421-013C-45E6-BEFB-F15592A4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D1693-F9DC-492D-B206-627B6C0CD6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083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C8C7E5-6D58-4A62-B7A4-E564C092FA50}"/>
              </a:ext>
            </a:extLst>
          </p:cNvPr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9808FC3-0A3D-4217-BA6D-AE183F0A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77FFE-C6EF-4394-A75A-3072945116A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0953A88-530F-46DF-B1D9-E05AAEC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EEBF31F-1A48-427B-88B6-A3728755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1C41A-2344-4E79-B0E1-F3318CDF59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7168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11787D-5B95-4CBA-BAE9-C280508E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EE988-00E8-47C2-9A70-2B4E5A8B3BA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79A578-ACAF-438D-8795-8DF76DC3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347F8B-0580-4064-9498-CC7FCFB4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7DA98-ED50-45A9-B735-34274E97E6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786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E83209F-1568-47C8-A5B2-F23487B0E1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DA02E41-4FFA-4302-B3EC-6CB2BE6FE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FF130-EB0C-4E32-8450-61AF92F08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C0629F-288D-46E4-A9A6-8A1E78844AF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5D01A-E78A-48AA-AECD-358F31DDD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D5F1-A6E0-4083-8599-0E25DC492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262626"/>
                </a:solidFill>
                <a:latin typeface="Impact" panose="020B0806030902050204" pitchFamily="34" charset="0"/>
              </a:defRPr>
            </a:lvl1pPr>
          </a:lstStyle>
          <a:p>
            <a:fld id="{1E938703-EBBB-40CB-9916-4446B05B03F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058F5F-5AF4-45FF-9D92-5654C0F01DC0}"/>
              </a:ext>
            </a:extLst>
          </p:cNvPr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51B776-74E8-4379-ACC8-67F3AE090B6D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74" r:id="rId3"/>
    <p:sldLayoutId id="2147483767" r:id="rId4"/>
    <p:sldLayoutId id="2147483775" r:id="rId5"/>
    <p:sldLayoutId id="2147483768" r:id="rId6"/>
    <p:sldLayoutId id="2147483769" r:id="rId7"/>
    <p:sldLayoutId id="2147483776" r:id="rId8"/>
    <p:sldLayoutId id="2147483770" r:id="rId9"/>
    <p:sldLayoutId id="2147483771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pload.wikimedia.org/wikipedia/commons/5/51/Hypersegmented_neutrophil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pathologystudent.com/?attachment_id=104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1F262BDE-E87D-4178-A794-E20BE2BE4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1125538"/>
            <a:ext cx="8058150" cy="1524000"/>
          </a:xfrm>
        </p:spPr>
        <p:txBody>
          <a:bodyPr/>
          <a:lstStyle/>
          <a:p>
            <a:pPr algn="ctr" eaLnBrk="1" hangingPunct="1"/>
            <a:r>
              <a:rPr lang="sl-SI" altLang="sl-SI" sz="5400"/>
              <a:t>BOLEZNI CELIC RDEČE VRSTE (eritrocitov)</a:t>
            </a:r>
          </a:p>
        </p:txBody>
      </p:sp>
      <p:sp>
        <p:nvSpPr>
          <p:cNvPr id="6147" name="Podnaslov 2">
            <a:extLst>
              <a:ext uri="{FF2B5EF4-FFF2-40B4-BE49-F238E27FC236}">
                <a16:creationId xmlns:a16="http://schemas.microsoft.com/office/drawing/2014/main" id="{5C82CDD5-C9A0-4131-92FF-6142CD0A55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6148" name="Picture 5" descr="http://www.mountnittany.org/assets/images/krames/7850.jpg">
            <a:extLst>
              <a:ext uri="{FF2B5EF4-FFF2-40B4-BE49-F238E27FC236}">
                <a16:creationId xmlns:a16="http://schemas.microsoft.com/office/drawing/2014/main" id="{7A8FF139-D451-4443-86CD-13BBE12B6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357563"/>
            <a:ext cx="30972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2">
            <a:extLst>
              <a:ext uri="{FF2B5EF4-FFF2-40B4-BE49-F238E27FC236}">
                <a16:creationId xmlns:a16="http://schemas.microsoft.com/office/drawing/2014/main" id="{75E5F371-36D3-4C2E-A1C0-C0187733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476250"/>
            <a:ext cx="7543800" cy="55451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sz="1600" b="1">
                <a:latin typeface="Calibri" panose="020F0502020204030204" pitchFamily="34" charset="0"/>
                <a:cs typeface="Calibri" panose="020F0502020204030204" pitchFamily="34" charset="0"/>
              </a:rPr>
              <a:t>V telesu se nahaja v: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altLang="sl-SI" sz="1600">
                <a:latin typeface="Calibri" panose="020F0502020204030204" pitchFamily="34" charset="0"/>
                <a:cs typeface="Calibri" panose="020F0502020204030204" pitchFamily="34" charset="0"/>
              </a:rPr>
              <a:t>krvnem barvilu eritrocitov,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altLang="sl-SI" sz="1600">
                <a:latin typeface="Calibri" panose="020F0502020204030204" pitchFamily="34" charset="0"/>
                <a:cs typeface="Calibri" panose="020F0502020204030204" pitchFamily="34" charset="0"/>
              </a:rPr>
              <a:t>hemoglobinu,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altLang="sl-SI" sz="1600">
                <a:latin typeface="Calibri" panose="020F0502020204030204" pitchFamily="34" charset="0"/>
                <a:cs typeface="Calibri" panose="020F0502020204030204" pitchFamily="34" charset="0"/>
              </a:rPr>
              <a:t>mioglobinu mišic in ,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altLang="sl-SI" sz="1600">
                <a:latin typeface="Calibri" panose="020F0502020204030204" pitchFamily="34" charset="0"/>
                <a:cs typeface="Calibri" panose="020F0502020204030204" pitchFamily="34" charset="0"/>
              </a:rPr>
              <a:t> encimih.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sz="1600" b="1">
                <a:latin typeface="Calibri" panose="020F0502020204030204" pitchFamily="34" charset="0"/>
                <a:cs typeface="Calibri" panose="020F0502020204030204" pitchFamily="34" charset="0"/>
              </a:rPr>
              <a:t>Nahaja se kot: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altLang="sl-SI" sz="1600">
                <a:latin typeface="Calibri" panose="020F0502020204030204" pitchFamily="34" charset="0"/>
                <a:cs typeface="Calibri" panose="020F0502020204030204" pitchFamily="34" charset="0"/>
              </a:rPr>
              <a:t> deponirano železo,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altLang="sl-SI" sz="1600">
                <a:latin typeface="Calibri" panose="020F0502020204030204" pitchFamily="34" charset="0"/>
                <a:cs typeface="Calibri" panose="020F0502020204030204" pitchFamily="34" charset="0"/>
              </a:rPr>
              <a:t> funkcionalno železo.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sz="1600" b="1">
                <a:latin typeface="Calibri" panose="020F0502020204030204" pitchFamily="34" charset="0"/>
                <a:cs typeface="Calibri" panose="020F0502020204030204" pitchFamily="34" charset="0"/>
              </a:rPr>
              <a:t>Zaloge železa v telesu sta :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sz="1600">
                <a:latin typeface="Calibri" panose="020F0502020204030204" pitchFamily="34" charset="0"/>
                <a:cs typeface="Calibri" panose="020F0502020204030204" pitchFamily="34" charset="0"/>
              </a:rPr>
              <a:t>Feritin in hemosiderin v sluznici črevesa, v jetrih, vranici in kostnem mozgu.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60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sz="1600" b="1">
                <a:latin typeface="Calibri" panose="020F0502020204030204" pitchFamily="34" charset="0"/>
                <a:cs typeface="Calibri" panose="020F0502020204030204" pitchFamily="34" charset="0"/>
              </a:rPr>
              <a:t>Na absorpcijo železa vplivajo: </a:t>
            </a:r>
            <a:br>
              <a:rPr lang="sl-SI" altLang="sl-SI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sz="1600">
                <a:latin typeface="Calibri" panose="020F0502020204030204" pitchFamily="34" charset="0"/>
                <a:cs typeface="Calibri" panose="020F0502020204030204" pitchFamily="34" charset="0"/>
              </a:rPr>
              <a:t>- zaloge železa v telesu, </a:t>
            </a:r>
            <a:br>
              <a:rPr lang="sl-SI" altLang="sl-SI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sz="1600">
                <a:latin typeface="Calibri" panose="020F0502020204030204" pitchFamily="34" charset="0"/>
                <a:cs typeface="Calibri" panose="020F0502020204030204" pitchFamily="34" charset="0"/>
              </a:rPr>
              <a:t>- količina in kemična zgradba železa v hrani, </a:t>
            </a:r>
            <a:br>
              <a:rPr lang="sl-SI" altLang="sl-SI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sz="1600">
                <a:latin typeface="Calibri" panose="020F0502020204030204" pitchFamily="34" charset="0"/>
                <a:cs typeface="Calibri" panose="020F0502020204030204" pitchFamily="34" charset="0"/>
              </a:rPr>
              <a:t>- dejavniki prehrane, ki povečujejo ali zmanjšujejo absorpcijo razpoložljivega železa</a:t>
            </a:r>
            <a:r>
              <a:rPr lang="sl-SI" altLang="sl-SI" sz="1600"/>
              <a:t>. </a:t>
            </a:r>
            <a:br>
              <a:rPr lang="sl-SI" altLang="sl-SI" sz="1600"/>
            </a:br>
            <a:endParaRPr lang="sl-SI" altLang="sl-SI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sz="1600">
                <a:latin typeface="Calibri" panose="020F0502020204030204" pitchFamily="34" charset="0"/>
                <a:cs typeface="Calibri" panose="020F0502020204030204" pitchFamily="34" charset="0"/>
              </a:rPr>
              <a:t>Za absorpcijo in za transport železa je potreben </a:t>
            </a:r>
            <a:r>
              <a:rPr lang="sl-SI" altLang="sl-SI" sz="1600" b="1">
                <a:latin typeface="Calibri" panose="020F0502020204030204" pitchFamily="34" charset="0"/>
                <a:cs typeface="Calibri" panose="020F0502020204030204" pitchFamily="34" charset="0"/>
              </a:rPr>
              <a:t>transferin. </a:t>
            </a:r>
            <a:br>
              <a:rPr lang="sl-SI" altLang="sl-SI" sz="1600"/>
            </a:br>
            <a:endParaRPr lang="sl-SI" altLang="sl-SI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sz="1600">
                <a:latin typeface="Calibri" panose="020F0502020204030204" pitchFamily="34" charset="0"/>
                <a:cs typeface="Calibri" panose="020F0502020204030204" pitchFamily="34" charset="0"/>
              </a:rPr>
              <a:t>Z normalno prehrano vnesemo dnevno 10–15 mg Fe, od tega se ga absorbira 5–10%.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AAD72E05-DA29-453E-8024-29A57B9CF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285875"/>
            <a:ext cx="4895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Naslov 2">
            <a:extLst>
              <a:ext uri="{FF2B5EF4-FFF2-40B4-BE49-F238E27FC236}">
                <a16:creationId xmlns:a16="http://schemas.microsoft.com/office/drawing/2014/main" id="{C1AF8FDF-A8C3-4D89-A2F4-F9580CCFB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063" y="428625"/>
            <a:ext cx="6781800" cy="357188"/>
          </a:xfrm>
        </p:spPr>
        <p:txBody>
          <a:bodyPr/>
          <a:lstStyle/>
          <a:p>
            <a:pPr algn="ctr" eaLnBrk="1" hangingPunct="1"/>
            <a:r>
              <a:rPr lang="sl-SI" altLang="sl-SI" sz="2800"/>
              <a:t>Presnova železa</a:t>
            </a:r>
          </a:p>
        </p:txBody>
      </p:sp>
      <p:sp>
        <p:nvSpPr>
          <p:cNvPr id="16388" name="PoljeZBesedilom 1">
            <a:extLst>
              <a:ext uri="{FF2B5EF4-FFF2-40B4-BE49-F238E27FC236}">
                <a16:creationId xmlns:a16="http://schemas.microsoft.com/office/drawing/2014/main" id="{E7E56336-A553-452D-B91D-3CD5D101C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500063"/>
            <a:ext cx="1727200" cy="1230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sl-SI" altLang="sl-SI" sz="1400" b="1">
                <a:solidFill>
                  <a:srgbClr val="FF0000"/>
                </a:solidFill>
                <a:latin typeface="Calibri" panose="020F0502020204030204" pitchFamily="34" charset="0"/>
              </a:rPr>
              <a:t>VNOS ŽELEZA</a:t>
            </a:r>
          </a:p>
          <a:p>
            <a:pPr eaLnBrk="1" hangingPunct="1"/>
            <a:r>
              <a:rPr lang="sl-SI" altLang="sl-SI" sz="1000" b="1">
                <a:latin typeface="Calibri" panose="020F0502020204030204" pitchFamily="34" charset="0"/>
              </a:rPr>
              <a:t>Povprečna dnevna količina Fe v hrani je 10-20 mg, Potrebe po Fe uravnavamo z asorbcijo. Fe je v hrani v obliki hema ali anorganskih soli.</a:t>
            </a:r>
          </a:p>
        </p:txBody>
      </p:sp>
      <p:sp>
        <p:nvSpPr>
          <p:cNvPr id="16389" name="PoljeZBesedilom 3">
            <a:extLst>
              <a:ext uri="{FF2B5EF4-FFF2-40B4-BE49-F238E27FC236}">
                <a16:creationId xmlns:a16="http://schemas.microsoft.com/office/drawing/2014/main" id="{C137E461-E670-4FDD-A8B8-E653CF4C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714375"/>
            <a:ext cx="12144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sl-SI" altLang="sl-SI" sz="1400" b="1">
                <a:solidFill>
                  <a:srgbClr val="FF0000"/>
                </a:solidFill>
                <a:latin typeface="Calibri" panose="020F0502020204030204" pitchFamily="34" charset="0"/>
              </a:rPr>
              <a:t>ABSORBCIJA</a:t>
            </a:r>
            <a:r>
              <a:rPr lang="sl-SI" altLang="sl-SI" sz="12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r>
              <a:rPr lang="sl-SI" altLang="sl-SI" sz="1000" b="1">
                <a:latin typeface="Calibri" panose="020F0502020204030204" pitchFamily="34" charset="0"/>
              </a:rPr>
              <a:t>1-2 mg dnevno.</a:t>
            </a:r>
          </a:p>
          <a:p>
            <a:pPr algn="ctr" eaLnBrk="1" hangingPunct="1"/>
            <a:r>
              <a:rPr lang="sl-SI" altLang="sl-SI" sz="1000" b="1">
                <a:latin typeface="Calibri" panose="020F0502020204030204" pitchFamily="34" charset="0"/>
              </a:rPr>
              <a:t>Fe se med prebavo spremeni v  fero ion in se asorbira v kri iz duodenuma in jejunuma</a:t>
            </a:r>
          </a:p>
          <a:p>
            <a:pPr eaLnBrk="1" hangingPunct="1"/>
            <a:endParaRPr lang="sl-SI" altLang="sl-SI" sz="800" b="1"/>
          </a:p>
          <a:p>
            <a:pPr eaLnBrk="1" hangingPunct="1"/>
            <a:endParaRPr lang="sl-SI" altLang="sl-SI" sz="800" b="1"/>
          </a:p>
          <a:p>
            <a:pPr eaLnBrk="1" hangingPunct="1"/>
            <a:endParaRPr lang="sl-SI" altLang="sl-SI" sz="14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sl-SI" altLang="sl-SI" sz="1400" b="1">
                <a:solidFill>
                  <a:srgbClr val="FF0000"/>
                </a:solidFill>
                <a:latin typeface="Calibri" panose="020F0502020204030204" pitchFamily="34" charset="0"/>
              </a:rPr>
              <a:t>FERO ION</a:t>
            </a:r>
          </a:p>
        </p:txBody>
      </p:sp>
      <p:sp>
        <p:nvSpPr>
          <p:cNvPr id="16390" name="PoljeZBesedilom 2">
            <a:extLst>
              <a:ext uri="{FF2B5EF4-FFF2-40B4-BE49-F238E27FC236}">
                <a16:creationId xmlns:a16="http://schemas.microsoft.com/office/drawing/2014/main" id="{63CF457A-8563-45F4-88E5-4E22DE08E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785813"/>
            <a:ext cx="1800225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sl-SI" altLang="sl-SI" sz="1400" b="1">
                <a:solidFill>
                  <a:srgbClr val="FF0000"/>
                </a:solidFill>
                <a:latin typeface="Calibri" panose="020F0502020204030204" pitchFamily="34" charset="0"/>
              </a:rPr>
              <a:t>TRANSFERIN</a:t>
            </a:r>
          </a:p>
          <a:p>
            <a:pPr algn="ctr" eaLnBrk="1" hangingPunct="1"/>
            <a:r>
              <a:rPr lang="sl-SI" altLang="sl-SI" sz="1000" b="1">
                <a:latin typeface="Calibri" panose="020F0502020204030204" pitchFamily="34" charset="0"/>
              </a:rPr>
              <a:t>(prenašalec železa)</a:t>
            </a:r>
          </a:p>
          <a:p>
            <a:pPr algn="ctr" eaLnBrk="1" hangingPunct="1"/>
            <a:r>
              <a:rPr lang="sl-SI" altLang="sl-SI" sz="1000" b="1">
                <a:latin typeface="Calibri" panose="020F0502020204030204" pitchFamily="34" charset="0"/>
              </a:rPr>
              <a:t>Tu se fero ion </a:t>
            </a:r>
            <a:r>
              <a:rPr lang="sl-SI" altLang="sl-SI" sz="1000" b="1" u="sng">
                <a:latin typeface="Calibri" panose="020F0502020204030204" pitchFamily="34" charset="0"/>
              </a:rPr>
              <a:t>veže na transferin</a:t>
            </a:r>
            <a:r>
              <a:rPr lang="sl-SI" altLang="sl-SI" sz="1000" b="1">
                <a:latin typeface="Calibri" panose="020F0502020204030204" pitchFamily="34" charset="0"/>
              </a:rPr>
              <a:t>, ki je globulin beta in se sintetizira v jetrih.</a:t>
            </a:r>
          </a:p>
        </p:txBody>
      </p:sp>
      <p:sp>
        <p:nvSpPr>
          <p:cNvPr id="16391" name="PoljeZBesedilom 4">
            <a:extLst>
              <a:ext uri="{FF2B5EF4-FFF2-40B4-BE49-F238E27FC236}">
                <a16:creationId xmlns:a16="http://schemas.microsoft.com/office/drawing/2014/main" id="{4B0BDF7B-46D0-42DC-A253-644ABA1F2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2071688"/>
            <a:ext cx="2416175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sl-SI" sz="1400" b="1" dirty="0">
                <a:solidFill>
                  <a:srgbClr val="FF0000"/>
                </a:solidFill>
                <a:latin typeface="Calibri" pitchFamily="34" charset="0"/>
              </a:rPr>
              <a:t>IZGUBA  Fe: </a:t>
            </a:r>
          </a:p>
          <a:p>
            <a:pPr eaLnBrk="1" hangingPunct="1">
              <a:defRPr/>
            </a:pPr>
            <a:r>
              <a:rPr lang="sl-SI" sz="1000" b="1" dirty="0">
                <a:latin typeface="Calibri" pitchFamily="34" charset="0"/>
              </a:rPr>
              <a:t>Odvisna od starosti in spola,</a:t>
            </a:r>
          </a:p>
          <a:p>
            <a:pPr eaLnBrk="1" hangingPunct="1">
              <a:defRPr/>
            </a:pPr>
            <a:r>
              <a:rPr lang="sl-SI" sz="1000" b="1" dirty="0">
                <a:latin typeface="Calibri" pitchFamily="34" charset="0"/>
              </a:rPr>
              <a:t>Dnevna izguba 1mg dnevno preko: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sl-SI" sz="1000" b="1" dirty="0">
                <a:latin typeface="Calibri" pitchFamily="34" charset="0"/>
              </a:rPr>
              <a:t>kože, seča, znojem.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sl-SI" sz="1000" b="1" dirty="0">
                <a:latin typeface="Calibri" pitchFamily="34" charset="0"/>
              </a:rPr>
              <a:t>ženske z menstruacijo 1,5mg dnevno</a:t>
            </a:r>
          </a:p>
        </p:txBody>
      </p:sp>
      <p:sp>
        <p:nvSpPr>
          <p:cNvPr id="16392" name="PoljeZBesedilom 7">
            <a:extLst>
              <a:ext uri="{FF2B5EF4-FFF2-40B4-BE49-F238E27FC236}">
                <a16:creationId xmlns:a16="http://schemas.microsoft.com/office/drawing/2014/main" id="{ED284C4E-D352-4DF0-920E-7DC727056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4071938"/>
            <a:ext cx="1355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sl-SI" altLang="sl-SI" sz="1200" b="1">
                <a:latin typeface="Calibri" panose="020F0502020204030204" pitchFamily="34" charset="0"/>
              </a:rPr>
              <a:t>Potuje v kostni mozeg in se vgradi v eritrocite</a:t>
            </a:r>
          </a:p>
          <a:p>
            <a:pPr algn="ctr" eaLnBrk="1" hangingPunct="1"/>
            <a:r>
              <a:rPr lang="sl-SI" altLang="sl-SI" sz="1200" b="1">
                <a:latin typeface="Calibri" panose="020F0502020204030204" pitchFamily="34" charset="0"/>
              </a:rPr>
              <a:t>Hemoglobin/</a:t>
            </a:r>
          </a:p>
          <a:p>
            <a:pPr algn="ctr" eaLnBrk="1" hangingPunct="1"/>
            <a:r>
              <a:rPr lang="sl-SI" altLang="sl-SI" sz="1200" b="1">
                <a:latin typeface="Calibri" panose="020F0502020204030204" pitchFamily="34" charset="0"/>
              </a:rPr>
              <a:t>eritropoeza</a:t>
            </a:r>
          </a:p>
        </p:txBody>
      </p:sp>
      <p:sp>
        <p:nvSpPr>
          <p:cNvPr id="16393" name="PoljeZBesedilom 6">
            <a:extLst>
              <a:ext uri="{FF2B5EF4-FFF2-40B4-BE49-F238E27FC236}">
                <a16:creationId xmlns:a16="http://schemas.microsoft.com/office/drawing/2014/main" id="{2D6C482F-848C-4F03-ADAF-22CBD6C2A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4500563"/>
            <a:ext cx="2571750" cy="1138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sl-SI" altLang="sl-SI" sz="1400" b="1">
                <a:solidFill>
                  <a:srgbClr val="FF0000"/>
                </a:solidFill>
                <a:latin typeface="Calibri" panose="020F0502020204030204" pitchFamily="34" charset="0"/>
              </a:rPr>
              <a:t>VSKLADIŠČENJE Fe</a:t>
            </a:r>
          </a:p>
          <a:p>
            <a:pPr eaLnBrk="1" hangingPunct="1"/>
            <a:r>
              <a:rPr lang="sl-SI" altLang="sl-SI" sz="1000" b="1">
                <a:latin typeface="Calibri" panose="020F0502020204030204" pitchFamily="34" charset="0"/>
              </a:rPr>
              <a:t>Fe se uskladišči v raznih organih v obliki </a:t>
            </a:r>
          </a:p>
          <a:p>
            <a:pPr eaLnBrk="1" hangingPunct="1"/>
            <a:r>
              <a:rPr lang="sl-SI" altLang="sl-SI" sz="1000" b="1">
                <a:latin typeface="Calibri" panose="020F0502020204030204" pitchFamily="34" charset="0"/>
              </a:rPr>
              <a:t> FERITINA in HEMOSIDERINA.</a:t>
            </a:r>
          </a:p>
          <a:p>
            <a:pPr eaLnBrk="1" hangingPunct="1"/>
            <a:r>
              <a:rPr lang="sl-SI" altLang="sl-SI" sz="1000" b="1">
                <a:latin typeface="Calibri" panose="020F0502020204030204" pitchFamily="34" charset="0"/>
              </a:rPr>
              <a:t>Zaloge Fe  so v j:etrih, makrofagih kostnega mozga in vranici</a:t>
            </a:r>
          </a:p>
          <a:p>
            <a:pPr algn="ctr" eaLnBrk="1" hangingPunct="1"/>
            <a:endParaRPr lang="sl-SI" altLang="sl-SI" sz="1400" b="1"/>
          </a:p>
        </p:txBody>
      </p:sp>
      <p:sp>
        <p:nvSpPr>
          <p:cNvPr id="10" name="Desna puščica 9">
            <a:extLst>
              <a:ext uri="{FF2B5EF4-FFF2-40B4-BE49-F238E27FC236}">
                <a16:creationId xmlns:a16="http://schemas.microsoft.com/office/drawing/2014/main" id="{289EA708-CBDE-4ABD-BDC7-4EA054BAA862}"/>
              </a:ext>
            </a:extLst>
          </p:cNvPr>
          <p:cNvSpPr/>
          <p:nvPr/>
        </p:nvSpPr>
        <p:spPr>
          <a:xfrm rot="2658903">
            <a:off x="1643063" y="1785938"/>
            <a:ext cx="35718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1" name="Desna puščica 10">
            <a:extLst>
              <a:ext uri="{FF2B5EF4-FFF2-40B4-BE49-F238E27FC236}">
                <a16:creationId xmlns:a16="http://schemas.microsoft.com/office/drawing/2014/main" id="{FEA6DCD4-A9BD-4E80-9507-B9164C429F8F}"/>
              </a:ext>
            </a:extLst>
          </p:cNvPr>
          <p:cNvSpPr/>
          <p:nvPr/>
        </p:nvSpPr>
        <p:spPr>
          <a:xfrm>
            <a:off x="3214688" y="2143125"/>
            <a:ext cx="71437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2" name="Desna puščica 11">
            <a:extLst>
              <a:ext uri="{FF2B5EF4-FFF2-40B4-BE49-F238E27FC236}">
                <a16:creationId xmlns:a16="http://schemas.microsoft.com/office/drawing/2014/main" id="{2330D535-2637-4997-9CB3-9FE7A573221A}"/>
              </a:ext>
            </a:extLst>
          </p:cNvPr>
          <p:cNvSpPr/>
          <p:nvPr/>
        </p:nvSpPr>
        <p:spPr>
          <a:xfrm rot="5400000">
            <a:off x="4536282" y="1821656"/>
            <a:ext cx="2857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3" name="Desna puščica 12">
            <a:extLst>
              <a:ext uri="{FF2B5EF4-FFF2-40B4-BE49-F238E27FC236}">
                <a16:creationId xmlns:a16="http://schemas.microsoft.com/office/drawing/2014/main" id="{F624BFBA-661D-4126-BEEE-B220D2B46953}"/>
              </a:ext>
            </a:extLst>
          </p:cNvPr>
          <p:cNvSpPr/>
          <p:nvPr/>
        </p:nvSpPr>
        <p:spPr>
          <a:xfrm>
            <a:off x="5429250" y="2571750"/>
            <a:ext cx="4286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4" name="Desna puščica 13">
            <a:extLst>
              <a:ext uri="{FF2B5EF4-FFF2-40B4-BE49-F238E27FC236}">
                <a16:creationId xmlns:a16="http://schemas.microsoft.com/office/drawing/2014/main" id="{E37B7A02-73E9-410A-B7D3-8ECCEA4A2C5F}"/>
              </a:ext>
            </a:extLst>
          </p:cNvPr>
          <p:cNvSpPr/>
          <p:nvPr/>
        </p:nvSpPr>
        <p:spPr>
          <a:xfrm rot="7958189">
            <a:off x="3263901" y="3217862"/>
            <a:ext cx="1071562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5" name="Desna puščica 14">
            <a:extLst>
              <a:ext uri="{FF2B5EF4-FFF2-40B4-BE49-F238E27FC236}">
                <a16:creationId xmlns:a16="http://schemas.microsoft.com/office/drawing/2014/main" id="{A09F43A3-B16C-4363-A625-F5106E47229F}"/>
              </a:ext>
            </a:extLst>
          </p:cNvPr>
          <p:cNvSpPr/>
          <p:nvPr/>
        </p:nvSpPr>
        <p:spPr>
          <a:xfrm rot="3214234">
            <a:off x="4606132" y="3479006"/>
            <a:ext cx="1643062" cy="193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3B5B1963-E3B9-4242-AEC9-386B60A6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125538"/>
            <a:ext cx="6781800" cy="355600"/>
          </a:xfrm>
        </p:spPr>
        <p:txBody>
          <a:bodyPr/>
          <a:lstStyle/>
          <a:p>
            <a:pPr eaLnBrk="1" hangingPunct="1"/>
            <a:r>
              <a:rPr lang="sl-SI" altLang="sl-SI" sz="2800"/>
              <a:t>Vzroki za mikrocitno anemijo:</a:t>
            </a:r>
            <a:br>
              <a:rPr lang="sl-SI" altLang="sl-SI" sz="2800"/>
            </a:br>
            <a:endParaRPr lang="sl-SI" altLang="sl-SI" sz="280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535FEEB-94F7-473E-98A9-646D0C46E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125538"/>
            <a:ext cx="7543800" cy="50466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sl-SI" dirty="0"/>
          </a:p>
          <a:p>
            <a:pPr eaLnBrk="1" hangingPunct="1">
              <a:buFont typeface="Arial" charset="0"/>
              <a:buNone/>
              <a:defRPr/>
            </a:pPr>
            <a:endParaRPr lang="sl-SI" dirty="0"/>
          </a:p>
          <a:p>
            <a:pPr eaLnBrk="1" hangingPunct="1">
              <a:buFont typeface="Arial" charset="0"/>
              <a:buNone/>
              <a:defRPr/>
            </a:pPr>
            <a:r>
              <a:rPr lang="sl-SI" sz="2000" dirty="0">
                <a:latin typeface="Calibri" pitchFamily="34" charset="0"/>
              </a:rPr>
              <a:t>Nastane postopom, najprej se porabi uskladiščeno Fe.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dirty="0">
                <a:solidFill>
                  <a:srgbClr val="FF0000"/>
                </a:solidFill>
                <a:latin typeface="+mj-lt"/>
              </a:rPr>
              <a:t>Vzroki</a:t>
            </a:r>
            <a:r>
              <a:rPr lang="sl-SI" b="1" dirty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sl-SI" sz="2000" b="1" dirty="0">
                <a:solidFill>
                  <a:schemeClr val="tx1"/>
                </a:solidFill>
                <a:latin typeface="Calibri" pitchFamily="34" charset="0"/>
              </a:rPr>
              <a:t>a) </a:t>
            </a:r>
            <a:r>
              <a:rPr lang="sl-SI" sz="2000" b="1" dirty="0">
                <a:latin typeface="Calibri" pitchFamily="34" charset="0"/>
              </a:rPr>
              <a:t>Kronične krvavitve:</a:t>
            </a: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</a:rPr>
              <a:t>prebavila </a:t>
            </a:r>
            <a:r>
              <a:rPr lang="sl-SI" sz="1600" dirty="0">
                <a:latin typeface="Calibri" pitchFamily="34" charset="0"/>
              </a:rPr>
              <a:t>(varice požiralnika, razjeda želodca in tankega črevesa, hemoroidi, </a:t>
            </a:r>
            <a:r>
              <a:rPr lang="sl-SI" sz="1600" dirty="0" err="1">
                <a:latin typeface="Calibri" pitchFamily="34" charset="0"/>
              </a:rPr>
              <a:t>divertikli</a:t>
            </a:r>
            <a:r>
              <a:rPr lang="sl-SI" sz="1600" dirty="0">
                <a:latin typeface="Calibri" pitchFamily="34" charset="0"/>
              </a:rPr>
              <a:t>, </a:t>
            </a:r>
            <a:r>
              <a:rPr lang="sl-SI" sz="1600" dirty="0" err="1">
                <a:latin typeface="Calibri" pitchFamily="34" charset="0"/>
              </a:rPr>
              <a:t>ulcerozni</a:t>
            </a:r>
            <a:r>
              <a:rPr lang="sl-SI" sz="1600" dirty="0">
                <a:latin typeface="Calibri" pitchFamily="34" charset="0"/>
              </a:rPr>
              <a:t> kolitis),</a:t>
            </a: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</a:rPr>
              <a:t>rodila, </a:t>
            </a: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</a:rPr>
              <a:t>sečila, </a:t>
            </a: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</a:rPr>
              <a:t>dihala.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sl-SI" sz="2000" b="1" dirty="0">
                <a:latin typeface="Calibri" pitchFamily="34" charset="0"/>
              </a:rPr>
              <a:t>b) Povečana potreba po železu:</a:t>
            </a: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</a:rPr>
              <a:t>nosečnost,</a:t>
            </a: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</a:rPr>
              <a:t>obdobje rasti.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sl-SI" sz="2000" b="1" dirty="0">
                <a:latin typeface="Calibri" pitchFamily="34" charset="0"/>
              </a:rPr>
              <a:t>c)Pomanjkanje absorpcije iz hrane:</a:t>
            </a: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</a:rPr>
              <a:t>delna ali popolna </a:t>
            </a:r>
            <a:r>
              <a:rPr lang="sl-SI" sz="2000" dirty="0" err="1">
                <a:latin typeface="Calibri" pitchFamily="34" charset="0"/>
              </a:rPr>
              <a:t>resekcija</a:t>
            </a:r>
            <a:r>
              <a:rPr lang="sl-SI" sz="2000" dirty="0">
                <a:latin typeface="Calibri" pitchFamily="34" charset="0"/>
              </a:rPr>
              <a:t> želodca.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sl-SI" sz="2000" b="1" dirty="0">
                <a:latin typeface="Calibri" pitchFamily="34" charset="0"/>
              </a:rPr>
              <a:t>d) Neustrezna prehrana.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endParaRPr lang="sl-SI" dirty="0"/>
          </a:p>
          <a:p>
            <a:pPr eaLnBrk="1" hangingPunct="1">
              <a:buFont typeface="Arial" charset="0"/>
              <a:buNone/>
              <a:defRPr/>
            </a:pPr>
            <a:endParaRPr lang="sl-SI" dirty="0"/>
          </a:p>
        </p:txBody>
      </p:sp>
      <p:pic>
        <p:nvPicPr>
          <p:cNvPr id="17412" name="Picture 5" descr="http://www.gjgastro.com/images/Ulcer_Bleeding.jpg">
            <a:extLst>
              <a:ext uri="{FF2B5EF4-FFF2-40B4-BE49-F238E27FC236}">
                <a16:creationId xmlns:a16="http://schemas.microsoft.com/office/drawing/2014/main" id="{7608A165-749E-4B09-AD93-2624D0A4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13100"/>
            <a:ext cx="346551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vsebine 2">
            <a:extLst>
              <a:ext uri="{FF2B5EF4-FFF2-40B4-BE49-F238E27FC236}">
                <a16:creationId xmlns:a16="http://schemas.microsoft.com/office/drawing/2014/main" id="{6DD572A2-4390-4480-8606-7039B6427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8638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sl-SI" sz="2800" dirty="0">
                <a:solidFill>
                  <a:srgbClr val="FF0000"/>
                </a:solidFill>
                <a:latin typeface="+mj-lt"/>
              </a:rPr>
              <a:t>Simptomi</a:t>
            </a:r>
            <a:r>
              <a:rPr lang="sl-SI" sz="2800" b="1" dirty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sz="1400" dirty="0">
                <a:latin typeface="Calibri" pitchFamily="34" charset="0"/>
              </a:rPr>
              <a:t>So posledica osnovnega obolenja, ki privedejo do anemije.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sz="1400" b="1" dirty="0">
                <a:latin typeface="Calibri" pitchFamily="34" charset="0"/>
              </a:rPr>
              <a:t>a)Lahko se pojavijo splošni simptomi: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1400" dirty="0">
                <a:latin typeface="Calibri" pitchFamily="34" charset="0"/>
              </a:rPr>
              <a:t>slabost,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1400" dirty="0">
                <a:latin typeface="Calibri" pitchFamily="34" charset="0"/>
              </a:rPr>
              <a:t>utrujenost,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1400" dirty="0" err="1">
                <a:latin typeface="Calibri" pitchFamily="34" charset="0"/>
              </a:rPr>
              <a:t>dispnea</a:t>
            </a:r>
            <a:r>
              <a:rPr lang="sl-SI" sz="1400" dirty="0">
                <a:latin typeface="Calibri" pitchFamily="34" charset="0"/>
              </a:rPr>
              <a:t> ob naporu,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1400" dirty="0">
                <a:latin typeface="Calibri" pitchFamily="34" charset="0"/>
              </a:rPr>
              <a:t>tahikardija,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1400" dirty="0">
                <a:latin typeface="Calibri" pitchFamily="34" charset="0"/>
              </a:rPr>
              <a:t>glavobol,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1400" dirty="0">
                <a:latin typeface="Calibri" pitchFamily="34" charset="0"/>
              </a:rPr>
              <a:t>razdražljivost,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1400" dirty="0">
                <a:latin typeface="Calibri" pitchFamily="34" charset="0"/>
              </a:rPr>
              <a:t>kot so sladoled ali led),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1400" dirty="0">
                <a:latin typeface="Calibri" pitchFamily="34" charset="0"/>
              </a:rPr>
              <a:t>izguba teka,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1400" dirty="0">
                <a:latin typeface="Calibri" pitchFamily="34" charset="0"/>
              </a:rPr>
              <a:t>zaprtje,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1400" dirty="0">
                <a:latin typeface="Calibri" pitchFamily="34" charset="0"/>
              </a:rPr>
              <a:t>slabost,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1400" dirty="0">
                <a:latin typeface="Calibri" pitchFamily="34" charset="0"/>
              </a:rPr>
              <a:t>bledica sluznice in kože.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sl-SI" sz="1400" b="1" dirty="0">
                <a:latin typeface="Calibri" pitchFamily="34" charset="0"/>
              </a:rPr>
              <a:t>b) Specifični simptomi: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sl-SI" sz="1400" dirty="0">
                <a:latin typeface="Calibri" pitchFamily="34" charset="0"/>
              </a:rPr>
              <a:t>nohti krhki in imajo brazde,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sl-SI" sz="1400" dirty="0">
                <a:latin typeface="Calibri" pitchFamily="34" charset="0"/>
              </a:rPr>
              <a:t>v ustih se pojavi pekoča bolečina, sluznica jezika atrofična,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sl-SI" sz="1400" dirty="0">
                <a:latin typeface="Calibri" pitchFamily="34" charset="0"/>
              </a:rPr>
              <a:t>ob ustnih kotih nastanejo </a:t>
            </a:r>
            <a:r>
              <a:rPr lang="sl-SI" sz="1400" dirty="0" err="1">
                <a:latin typeface="Calibri" pitchFamily="34" charset="0"/>
              </a:rPr>
              <a:t>ragade</a:t>
            </a:r>
            <a:r>
              <a:rPr lang="sl-SI" sz="1400" dirty="0">
                <a:latin typeface="Calibri" pitchFamily="34" charset="0"/>
              </a:rPr>
              <a:t>,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sl-SI" sz="1400" dirty="0">
                <a:latin typeface="Calibri" pitchFamily="34" charset="0"/>
              </a:rPr>
              <a:t>koža je suha in zgubana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sl-SI" sz="1400" dirty="0">
                <a:latin typeface="Calibri" pitchFamily="34" charset="0"/>
              </a:rPr>
              <a:t>sindrom pica (uživanje večjih količin neobičajne hrane</a:t>
            </a:r>
            <a:r>
              <a:rPr lang="sl-SI" sz="2000" dirty="0">
                <a:latin typeface="Calibri" pitchFamily="34" charset="0"/>
              </a:rPr>
              <a:t>, </a:t>
            </a:r>
          </a:p>
        </p:txBody>
      </p:sp>
      <p:pic>
        <p:nvPicPr>
          <p:cNvPr id="18435" name="Picture 4" descr="http://amazingdata.com/mediadata23/Image/amazing_odd_interesting_funny_ryken-eating-book_200907231901512372.jpg">
            <a:extLst>
              <a:ext uri="{FF2B5EF4-FFF2-40B4-BE49-F238E27FC236}">
                <a16:creationId xmlns:a16="http://schemas.microsoft.com/office/drawing/2014/main" id="{7A085EE4-978B-45C3-A78D-CB732B6E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765175"/>
            <a:ext cx="2701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http://www.flakehq.com/gifs/3fingers.jpg">
            <a:extLst>
              <a:ext uri="{FF2B5EF4-FFF2-40B4-BE49-F238E27FC236}">
                <a16:creationId xmlns:a16="http://schemas.microsoft.com/office/drawing/2014/main" id="{A020ECF3-D5F0-4D07-9F16-C2D088745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068638"/>
            <a:ext cx="27352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vsebine 2">
            <a:extLst>
              <a:ext uri="{FF2B5EF4-FFF2-40B4-BE49-F238E27FC236}">
                <a16:creationId xmlns:a16="http://schemas.microsoft.com/office/drawing/2014/main" id="{98D79383-7A23-43DC-9012-8CB4D4C6C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3" y="1655763"/>
            <a:ext cx="7543800" cy="373538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sl-SI" sz="2800" dirty="0">
                <a:solidFill>
                  <a:srgbClr val="FF0000"/>
                </a:solidFill>
                <a:latin typeface="+mj-lt"/>
              </a:rPr>
              <a:t>Diagnosticiranje: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b="1" dirty="0">
                <a:latin typeface="Calibri" pitchFamily="34" charset="0"/>
              </a:rPr>
              <a:t>a)Odkrivanje vzrokov 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</a:rPr>
              <a:t>krvavitve,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</a:rPr>
              <a:t>moteno absorpcijo Fe,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</a:rPr>
              <a:t>zvečanje potrebe po Fe.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sl-SI" dirty="0">
              <a:latin typeface="Calibri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sl-SI" b="1" dirty="0">
                <a:latin typeface="Calibri" pitchFamily="34" charset="0"/>
              </a:rPr>
              <a:t>b)Laboratorijske preiskave: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</a:rPr>
              <a:t>Hemogram,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</a:rPr>
              <a:t>Koncentracija </a:t>
            </a:r>
            <a:r>
              <a:rPr lang="sl-SI" dirty="0" err="1">
                <a:latin typeface="Calibri" pitchFamily="34" charset="0"/>
              </a:rPr>
              <a:t>feritina</a:t>
            </a:r>
            <a:r>
              <a:rPr lang="sl-SI" dirty="0">
                <a:latin typeface="Calibri" pitchFamily="34" charset="0"/>
              </a:rPr>
              <a:t> v serumu, ocenimo zaloge Fe v telesu.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</a:rPr>
              <a:t>Zasičenost </a:t>
            </a:r>
            <a:r>
              <a:rPr lang="sl-SI" dirty="0" err="1">
                <a:latin typeface="Calibri" pitchFamily="34" charset="0"/>
              </a:rPr>
              <a:t>transferina</a:t>
            </a:r>
            <a:r>
              <a:rPr lang="sl-SI" dirty="0">
                <a:latin typeface="Calibri" pitchFamily="34" charset="0"/>
              </a:rPr>
              <a:t> z Fe (TIBC </a:t>
            </a:r>
            <a:r>
              <a:rPr lang="sl-SI" sz="1600" dirty="0">
                <a:latin typeface="Calibri" pitchFamily="34" charset="0"/>
              </a:rPr>
              <a:t>= </a:t>
            </a:r>
            <a:r>
              <a:rPr lang="sl-SI" sz="1600" dirty="0" err="1">
                <a:latin typeface="Calibri" pitchFamily="34" charset="0"/>
              </a:rPr>
              <a:t>total</a:t>
            </a:r>
            <a:r>
              <a:rPr lang="sl-SI" sz="1600" dirty="0">
                <a:latin typeface="Calibri" pitchFamily="34" charset="0"/>
              </a:rPr>
              <a:t> </a:t>
            </a:r>
            <a:r>
              <a:rPr lang="sl-SI" sz="1600" dirty="0" err="1">
                <a:latin typeface="Calibri" pitchFamily="34" charset="0"/>
              </a:rPr>
              <a:t>iron</a:t>
            </a:r>
            <a:r>
              <a:rPr lang="sl-SI" sz="1600" dirty="0">
                <a:latin typeface="Calibri" pitchFamily="34" charset="0"/>
              </a:rPr>
              <a:t> </a:t>
            </a:r>
            <a:r>
              <a:rPr lang="sl-SI" sz="1600" dirty="0" err="1">
                <a:latin typeface="Calibri" pitchFamily="34" charset="0"/>
              </a:rPr>
              <a:t>binding</a:t>
            </a:r>
            <a:r>
              <a:rPr lang="sl-SI" sz="1600" dirty="0">
                <a:latin typeface="Calibri" pitchFamily="34" charset="0"/>
              </a:rPr>
              <a:t> </a:t>
            </a:r>
            <a:r>
              <a:rPr lang="sl-SI" sz="1600" dirty="0" err="1">
                <a:latin typeface="Calibri" pitchFamily="34" charset="0"/>
              </a:rPr>
              <a:t>capacity</a:t>
            </a:r>
            <a:r>
              <a:rPr lang="sl-SI" dirty="0">
                <a:latin typeface="Calibri" pitchFamily="34" charset="0"/>
              </a:rPr>
              <a:t>), ocenimo razpoložljivost Fe za </a:t>
            </a:r>
            <a:r>
              <a:rPr lang="sl-SI" dirty="0" err="1">
                <a:latin typeface="Calibri" pitchFamily="34" charset="0"/>
              </a:rPr>
              <a:t>eritropoezo</a:t>
            </a:r>
            <a:r>
              <a:rPr lang="sl-SI" dirty="0">
                <a:latin typeface="Calibri" pitchFamily="34" charset="0"/>
              </a:rPr>
              <a:t>.</a:t>
            </a:r>
          </a:p>
        </p:txBody>
      </p:sp>
      <p:pic>
        <p:nvPicPr>
          <p:cNvPr id="19459" name="Picture 4" descr="http://www.hdcn.com/symp/06anna/01/eas/slide7.gif">
            <a:extLst>
              <a:ext uri="{FF2B5EF4-FFF2-40B4-BE49-F238E27FC236}">
                <a16:creationId xmlns:a16="http://schemas.microsoft.com/office/drawing/2014/main" id="{68D4FF94-F99E-4FC3-99C6-C13C87644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66800"/>
            <a:ext cx="34147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vsebine 2">
            <a:extLst>
              <a:ext uri="{FF2B5EF4-FFF2-40B4-BE49-F238E27FC236}">
                <a16:creationId xmlns:a16="http://schemas.microsoft.com/office/drawing/2014/main" id="{37D4BE2E-CE67-4AEB-9C81-0897E721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00063"/>
            <a:ext cx="5970588" cy="56435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sl-SI" sz="2800" dirty="0">
                <a:solidFill>
                  <a:srgbClr val="FF0000"/>
                </a:solidFill>
                <a:latin typeface="+mj-lt"/>
              </a:rPr>
              <a:t>Zdravljenje:</a:t>
            </a:r>
          </a:p>
          <a:p>
            <a:pPr eaLnBrk="1" hangingPunct="1">
              <a:buFont typeface="Arial" charset="0"/>
              <a:buNone/>
              <a:defRPr/>
            </a:pPr>
            <a:endParaRPr lang="sl-SI" sz="1800" dirty="0">
              <a:latin typeface="Calibri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sl-SI" sz="1800" dirty="0">
                <a:latin typeface="Calibri" pitchFamily="34" charset="0"/>
              </a:rPr>
              <a:t>Tu razlikujemo zdravljenje anemije in zdravljenje njenega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sz="1800" dirty="0">
                <a:latin typeface="Calibri" pitchFamily="34" charset="0"/>
              </a:rPr>
              <a:t>vzroka.</a:t>
            </a:r>
          </a:p>
          <a:p>
            <a:pPr eaLnBrk="1" hangingPunct="1">
              <a:buFont typeface="Arial" charset="0"/>
              <a:buNone/>
              <a:defRPr/>
            </a:pPr>
            <a:endParaRPr lang="sl-SI" sz="1800" dirty="0">
              <a:latin typeface="Calibri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sl-SI" sz="1800" b="1" dirty="0">
                <a:solidFill>
                  <a:srgbClr val="FF0000"/>
                </a:solidFill>
                <a:latin typeface="Calibri" pitchFamily="34" charset="0"/>
              </a:rPr>
              <a:t>Anemijo zdravimo z 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1800" b="1" dirty="0">
                <a:latin typeface="Calibri" pitchFamily="34" charset="0"/>
              </a:rPr>
              <a:t>pripravki Fe peroralno ali </a:t>
            </a:r>
            <a:r>
              <a:rPr lang="sl-SI" sz="1800" b="1" dirty="0" err="1">
                <a:latin typeface="Calibri" pitchFamily="34" charset="0"/>
              </a:rPr>
              <a:t>paranteralno</a:t>
            </a:r>
            <a:r>
              <a:rPr lang="sl-SI" sz="1800" b="1" dirty="0">
                <a:latin typeface="Calibri" pitchFamily="34" charset="0"/>
              </a:rPr>
              <a:t>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sz="1800" dirty="0">
                <a:latin typeface="Calibri" pitchFamily="34" charset="0"/>
              </a:rPr>
              <a:t>a)Pri </a:t>
            </a:r>
            <a:r>
              <a:rPr lang="sl-SI" sz="1800" dirty="0" err="1">
                <a:latin typeface="Calibri" pitchFamily="34" charset="0"/>
              </a:rPr>
              <a:t>peoralnem</a:t>
            </a:r>
            <a:r>
              <a:rPr lang="sl-SI" sz="1800" dirty="0">
                <a:latin typeface="Calibri" pitchFamily="34" charset="0"/>
              </a:rPr>
              <a:t> zdravljenju lahko nastanejo prebavne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sz="1800" dirty="0">
                <a:latin typeface="Calibri" pitchFamily="34" charset="0"/>
              </a:rPr>
              <a:t>motnje (</a:t>
            </a:r>
            <a:r>
              <a:rPr lang="sl-SI" sz="1400" dirty="0">
                <a:latin typeface="Calibri" pitchFamily="34" charset="0"/>
              </a:rPr>
              <a:t>slabost, bruhanje, </a:t>
            </a:r>
            <a:r>
              <a:rPr lang="sl-SI" sz="1400" dirty="0" err="1">
                <a:latin typeface="Calibri" pitchFamily="34" charset="0"/>
              </a:rPr>
              <a:t>epigastrične</a:t>
            </a:r>
            <a:r>
              <a:rPr lang="sl-SI" sz="1400" dirty="0">
                <a:latin typeface="Calibri" pitchFamily="34" charset="0"/>
              </a:rPr>
              <a:t> bolečine, zaprtje ali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sz="1400" dirty="0">
                <a:latin typeface="Calibri" pitchFamily="34" charset="0"/>
              </a:rPr>
              <a:t>driske)</a:t>
            </a:r>
            <a:r>
              <a:rPr lang="sl-SI" sz="1800" dirty="0">
                <a:latin typeface="Calibri" pitchFamily="34" charset="0"/>
              </a:rPr>
              <a:t>, zato je  pomembno da se zdravilo zaužije na poln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sz="1800" dirty="0">
                <a:latin typeface="Calibri" pitchFamily="34" charset="0"/>
              </a:rPr>
              <a:t>želodec.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sz="1800" dirty="0">
                <a:latin typeface="Calibri" pitchFamily="34" charset="0"/>
              </a:rPr>
              <a:t>b) Pri </a:t>
            </a:r>
            <a:r>
              <a:rPr lang="sl-SI" sz="1800" dirty="0" err="1">
                <a:latin typeface="Calibri" pitchFamily="34" charset="0"/>
              </a:rPr>
              <a:t>paranteralni</a:t>
            </a:r>
            <a:r>
              <a:rPr lang="sl-SI" sz="1800" dirty="0">
                <a:latin typeface="Calibri" pitchFamily="34" charset="0"/>
              </a:rPr>
              <a:t> aplikaciji apliciramo i.m. ali i.v.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1800" b="1" dirty="0">
                <a:latin typeface="Calibri" pitchFamily="34" charset="0"/>
              </a:rPr>
              <a:t>Z transfuzijo koncentriranih eritrocitov</a:t>
            </a:r>
            <a:r>
              <a:rPr lang="sl-SI" sz="1800" dirty="0">
                <a:latin typeface="Calibri" pitchFamily="34" charset="0"/>
              </a:rPr>
              <a:t>, (</a:t>
            </a:r>
            <a:r>
              <a:rPr lang="sl-SI" sz="1400" dirty="0">
                <a:latin typeface="Calibri" pitchFamily="34" charset="0"/>
              </a:rPr>
              <a:t>se odločimo samo pri hudih anemijah pred operacijo, ker samo začasno povečamo maso eritrocitov in s tem koncentracijo hemoglobina, toda dodamo zelo majhne količine Fe</a:t>
            </a:r>
            <a:r>
              <a:rPr lang="sl-SI" sz="1800" dirty="0">
                <a:latin typeface="Calibri" pitchFamily="34" charset="0"/>
              </a:rPr>
              <a:t>).</a:t>
            </a:r>
          </a:p>
        </p:txBody>
      </p:sp>
      <p:pic>
        <p:nvPicPr>
          <p:cNvPr id="20483" name="Picture 4" descr="Monofer - Iron injection syringe in vial">
            <a:extLst>
              <a:ext uri="{FF2B5EF4-FFF2-40B4-BE49-F238E27FC236}">
                <a16:creationId xmlns:a16="http://schemas.microsoft.com/office/drawing/2014/main" id="{B5B3D321-4CB4-44D3-9A1D-637564B6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92150"/>
            <a:ext cx="1905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F2F8C3BA-F118-4E6C-AD59-518B5216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428625"/>
            <a:ext cx="6781800" cy="714375"/>
          </a:xfrm>
        </p:spPr>
        <p:txBody>
          <a:bodyPr/>
          <a:lstStyle/>
          <a:p>
            <a:pPr algn="ctr" eaLnBrk="1" hangingPunct="1"/>
            <a:r>
              <a:rPr lang="sl-SI" altLang="sl-SI" sz="3200"/>
              <a:t>2. MAKROCITNA ANEMIJA 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97860676-0703-446E-8039-E7F65EEF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357313"/>
            <a:ext cx="7543800" cy="467201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sl-SI" altLang="sl-SI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Makrocitne </a:t>
            </a:r>
            <a:r>
              <a:rPr lang="sl-SI" altLang="sl-SI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anemije razdelimo v: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megaloblastne, 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nemagaloblastne makrocitne anmije.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i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i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i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i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i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i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i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i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21508" name="Picture 5" descr="Slika:Hypersegmented neutrophil.png">
            <a:hlinkClick r:id="rId2"/>
            <a:extLst>
              <a:ext uri="{FF2B5EF4-FFF2-40B4-BE49-F238E27FC236}">
                <a16:creationId xmlns:a16="http://schemas.microsoft.com/office/drawing/2014/main" id="{C5CBC03F-B4EA-4636-AA54-984ECA87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00375"/>
            <a:ext cx="286702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esna puščica 5">
            <a:extLst>
              <a:ext uri="{FF2B5EF4-FFF2-40B4-BE49-F238E27FC236}">
                <a16:creationId xmlns:a16="http://schemas.microsoft.com/office/drawing/2014/main" id="{CA24CA8A-6F9A-42CC-BD93-FCCB163E7792}"/>
              </a:ext>
            </a:extLst>
          </p:cNvPr>
          <p:cNvSpPr/>
          <p:nvPr/>
        </p:nvSpPr>
        <p:spPr>
          <a:xfrm rot="20398064">
            <a:off x="3094038" y="4668838"/>
            <a:ext cx="2684462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Oblak 6">
            <a:extLst>
              <a:ext uri="{FF2B5EF4-FFF2-40B4-BE49-F238E27FC236}">
                <a16:creationId xmlns:a16="http://schemas.microsoft.com/office/drawing/2014/main" id="{AF0303AE-7A4A-45CB-8E18-C43278F1723E}"/>
              </a:ext>
            </a:extLst>
          </p:cNvPr>
          <p:cNvSpPr/>
          <p:nvPr/>
        </p:nvSpPr>
        <p:spPr>
          <a:xfrm>
            <a:off x="357188" y="3786188"/>
            <a:ext cx="3143250" cy="207168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chemeClr val="tx1"/>
                </a:solidFill>
                <a:latin typeface="Corbel" pitchFamily="34" charset="0"/>
              </a:rPr>
              <a:t>Povečani </a:t>
            </a:r>
            <a:r>
              <a:rPr lang="sl-SI" b="1" dirty="0" err="1">
                <a:solidFill>
                  <a:schemeClr val="tx1"/>
                </a:solidFill>
                <a:latin typeface="Corbel" pitchFamily="34" charset="0"/>
              </a:rPr>
              <a:t>eritoblasti</a:t>
            </a:r>
            <a:r>
              <a:rPr lang="sl-SI" b="1" dirty="0">
                <a:solidFill>
                  <a:schemeClr val="tx1"/>
                </a:solidFill>
                <a:latin typeface="Corbel" pitchFamily="34" charset="0"/>
              </a:rPr>
              <a:t>, ki se imenujejo </a:t>
            </a:r>
            <a:r>
              <a:rPr lang="sl-SI" b="1" dirty="0" err="1">
                <a:solidFill>
                  <a:schemeClr val="tx1"/>
                </a:solidFill>
                <a:latin typeface="Corbel" pitchFamily="34" charset="0"/>
              </a:rPr>
              <a:t>megaloblasti</a:t>
            </a:r>
            <a:endParaRPr lang="sl-SI" b="1" dirty="0">
              <a:solidFill>
                <a:schemeClr val="tx1"/>
              </a:solidFill>
              <a:latin typeface="Corbel" pitchFamily="34" charset="0"/>
            </a:endParaRPr>
          </a:p>
          <a:p>
            <a:pPr algn="ctr"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B91E686B-EEA6-439A-AC08-89DA13EE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476250"/>
            <a:ext cx="6781800" cy="642938"/>
          </a:xfrm>
        </p:spPr>
        <p:txBody>
          <a:bodyPr/>
          <a:lstStyle/>
          <a:p>
            <a:pPr algn="ctr">
              <a:defRPr/>
            </a:pPr>
            <a:r>
              <a:rPr lang="sl-SI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a)</a:t>
            </a:r>
            <a:r>
              <a:rPr lang="sl-SI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sl-SI" sz="2800" dirty="0">
                <a:solidFill>
                  <a:srgbClr val="C00000"/>
                </a:solidFill>
              </a:rPr>
              <a:t>MEGALOBLASTNAE  ANEMIJE</a:t>
            </a:r>
          </a:p>
        </p:txBody>
      </p:sp>
      <p:sp>
        <p:nvSpPr>
          <p:cNvPr id="23555" name="Ograda vsebine 2">
            <a:extLst>
              <a:ext uri="{FF2B5EF4-FFF2-40B4-BE49-F238E27FC236}">
                <a16:creationId xmlns:a16="http://schemas.microsoft.com/office/drawing/2014/main" id="{C71AA4D0-DDAE-4AFB-8766-F0E63F884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500188"/>
            <a:ext cx="5299075" cy="46005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Ime je dobila po značilno</a:t>
            </a:r>
          </a:p>
          <a:p>
            <a:pPr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spremenjenih </a:t>
            </a:r>
            <a:r>
              <a:rPr lang="sl-SI" dirty="0" err="1">
                <a:latin typeface="Calibri" pitchFamily="34" charset="0"/>
                <a:cs typeface="Calibri" pitchFamily="34" charset="0"/>
              </a:rPr>
              <a:t>eritroblastih</a:t>
            </a:r>
            <a:r>
              <a:rPr lang="sl-SI" dirty="0">
                <a:latin typeface="Calibri" pitchFamily="34" charset="0"/>
                <a:cs typeface="Calibri" pitchFamily="34" charset="0"/>
              </a:rPr>
              <a:t> v </a:t>
            </a:r>
          </a:p>
          <a:p>
            <a:pPr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kostnem mozgu- </a:t>
            </a:r>
            <a:r>
              <a:rPr lang="sl-SI" b="1" dirty="0">
                <a:latin typeface="Calibri" pitchFamily="34" charset="0"/>
                <a:cs typeface="Calibri" pitchFamily="34" charset="0"/>
              </a:rPr>
              <a:t>MEGALOBLASTIH</a:t>
            </a:r>
            <a:r>
              <a:rPr lang="sl-SI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None/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sl-SI" b="1" dirty="0">
                <a:latin typeface="Calibri" pitchFamily="34" charset="0"/>
                <a:cs typeface="Calibri" pitchFamily="34" charset="0"/>
              </a:rPr>
              <a:t>Pojavnost:</a:t>
            </a:r>
          </a:p>
          <a:p>
            <a:pPr marL="0" indent="0"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V vsaki starosti in pri obeh spolih, obolevajo predvsem starejše osebe.</a:t>
            </a:r>
          </a:p>
        </p:txBody>
      </p:sp>
      <p:pic>
        <p:nvPicPr>
          <p:cNvPr id="22532" name="Picture 5" descr="http://www.healthsystem.virginia.edu/internet/hematology/HessImages/pernicious-anemia-megaloblastic-pronormoblasts-basophilic-normoblast-and-polychromatic-normoblast-website.jpg">
            <a:extLst>
              <a:ext uri="{FF2B5EF4-FFF2-40B4-BE49-F238E27FC236}">
                <a16:creationId xmlns:a16="http://schemas.microsoft.com/office/drawing/2014/main" id="{3573FD74-A56B-4F81-A3D8-68D49A76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28876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A3B3FDB0-BB85-49D2-8DA1-EFF6CDE4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714375"/>
            <a:ext cx="6781800" cy="571500"/>
          </a:xfrm>
        </p:spPr>
        <p:txBody>
          <a:bodyPr/>
          <a:lstStyle/>
          <a:p>
            <a:r>
              <a:rPr lang="sl-SI" altLang="sl-SI" sz="2800">
                <a:solidFill>
                  <a:srgbClr val="FF0000"/>
                </a:solidFill>
              </a:rPr>
              <a:t>Vzroki</a:t>
            </a:r>
            <a:r>
              <a:rPr lang="sl-SI" altLang="sl-SI" sz="2800" b="1">
                <a:solidFill>
                  <a:srgbClr val="FF0000"/>
                </a:solidFill>
              </a:rPr>
              <a:t>:</a:t>
            </a:r>
            <a:br>
              <a:rPr lang="sl-SI" altLang="sl-SI" sz="2800" b="1">
                <a:solidFill>
                  <a:srgbClr val="FF0000"/>
                </a:solidFill>
              </a:rPr>
            </a:br>
            <a:endParaRPr lang="sl-SI" altLang="sl-SI" sz="2800">
              <a:solidFill>
                <a:srgbClr val="FF0000"/>
              </a:solidFill>
            </a:endParaRPr>
          </a:p>
        </p:txBody>
      </p:sp>
      <p:sp>
        <p:nvSpPr>
          <p:cNvPr id="23555" name="Ograda vsebine 2">
            <a:extLst>
              <a:ext uri="{FF2B5EF4-FFF2-40B4-BE49-F238E27FC236}">
                <a16:creationId xmlns:a16="http://schemas.microsoft.com/office/drawing/2014/main" id="{BEDBB798-B679-4A2F-AE01-2D8F60F3F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214438"/>
            <a:ext cx="5083175" cy="47434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>
                <a:latin typeface="Corbel" panose="020B0503020204020204" pitchFamily="34" charset="0"/>
              </a:rPr>
              <a:t>Ti nastanejo zaradi:</a:t>
            </a:r>
          </a:p>
          <a:p>
            <a:r>
              <a:rPr lang="sl-SI" altLang="sl-SI" sz="2000">
                <a:latin typeface="Corbel" panose="020B0503020204020204" pitchFamily="34" charset="0"/>
              </a:rPr>
              <a:t> </a:t>
            </a:r>
            <a:r>
              <a:rPr lang="sl-SI" altLang="sl-SI" b="1">
                <a:latin typeface="Corbel" panose="020B0503020204020204" pitchFamily="34" charset="0"/>
              </a:rPr>
              <a:t>motnje v sintezi DNK,</a:t>
            </a:r>
          </a:p>
          <a:p>
            <a:r>
              <a:rPr lang="sl-SI" altLang="sl-SI" b="1">
                <a:latin typeface="Corbel" panose="020B0503020204020204" pitchFamily="34" charset="0"/>
              </a:rPr>
              <a:t>pomanjkanja vitamina B12 – PERNICIOZNA ANEMIJA </a:t>
            </a:r>
            <a:r>
              <a:rPr lang="sl-SI" altLang="sl-SI" sz="2000">
                <a:latin typeface="Corbel" panose="020B0503020204020204" pitchFamily="34" charset="0"/>
              </a:rPr>
              <a:t>(</a:t>
            </a:r>
            <a:r>
              <a:rPr lang="sl-SI" altLang="sl-SI" sz="1600">
                <a:latin typeface="Corbel" panose="020B0503020204020204" pitchFamily="34" charset="0"/>
              </a:rPr>
              <a:t>pomanjkljiv vnos B12  s hrano- vegetarijanci, nezadostna absorpcija B12 -  najpogostejši vzrok intrizičnih faktorjev (IF) v želodčnem soku zaradi atrofije želodčne sluznice (gastritis), Chronova bolezen, divertikli</a:t>
            </a:r>
            <a:r>
              <a:rPr lang="sl-SI" altLang="sl-SI" sz="2000">
                <a:latin typeface="Corbel" panose="020B0503020204020204" pitchFamily="34" charset="0"/>
              </a:rPr>
              <a:t>).</a:t>
            </a:r>
          </a:p>
          <a:p>
            <a:r>
              <a:rPr lang="sl-SI" altLang="sl-SI" b="1">
                <a:latin typeface="Corbel" panose="020B0503020204020204" pitchFamily="34" charset="0"/>
              </a:rPr>
              <a:t>pomanjkanje folatov v hrani </a:t>
            </a:r>
            <a:r>
              <a:rPr lang="sl-SI" altLang="sl-SI" sz="1600">
                <a:latin typeface="Corbel" panose="020B0503020204020204" pitchFamily="34" charset="0"/>
              </a:rPr>
              <a:t>(predvsem v nerazvitih državah in socialno ogroženih skupinah, pomanjkljiva absorpcija pri boleznih jejunuma, celiakije).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>
                <a:latin typeface="Corbel" panose="020B0503020204020204" pitchFamily="34" charset="0"/>
              </a:rPr>
              <a:t>      </a:t>
            </a:r>
            <a:r>
              <a:rPr lang="sl-SI" altLang="sl-SI">
                <a:latin typeface="Corbel" panose="020B0503020204020204" pitchFamily="34" charset="0"/>
              </a:rPr>
              <a:t>Potrebe po folatih se povečajo tudi v nosečnosti. </a:t>
            </a:r>
          </a:p>
          <a:p>
            <a:endParaRPr lang="sl-SI" altLang="sl-SI"/>
          </a:p>
        </p:txBody>
      </p:sp>
      <p:pic>
        <p:nvPicPr>
          <p:cNvPr id="23556" name="Picture 5" descr="http://home.ccr.cancer.gov/oncology/oncogenomics/WEBHemOncFiles/Anemia_files/image048.gif">
            <a:extLst>
              <a:ext uri="{FF2B5EF4-FFF2-40B4-BE49-F238E27FC236}">
                <a16:creationId xmlns:a16="http://schemas.microsoft.com/office/drawing/2014/main" id="{189E52F4-9222-4361-B1D0-5B5C1A83F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68413"/>
            <a:ext cx="2735262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>
            <a:extLst>
              <a:ext uri="{FF2B5EF4-FFF2-40B4-BE49-F238E27FC236}">
                <a16:creationId xmlns:a16="http://schemas.microsoft.com/office/drawing/2014/main" id="{29795D35-8D49-41A6-B426-DEC7E9BD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500063"/>
            <a:ext cx="6781800" cy="642937"/>
          </a:xfrm>
        </p:spPr>
        <p:txBody>
          <a:bodyPr/>
          <a:lstStyle/>
          <a:p>
            <a:r>
              <a:rPr lang="sl-SI" altLang="sl-SI" sz="2800">
                <a:solidFill>
                  <a:srgbClr val="FF0000"/>
                </a:solidFill>
              </a:rPr>
              <a:t>Potek bolezni:</a:t>
            </a:r>
          </a:p>
        </p:txBody>
      </p:sp>
      <p:sp>
        <p:nvSpPr>
          <p:cNvPr id="24579" name="Ograda vsebine 2">
            <a:extLst>
              <a:ext uri="{FF2B5EF4-FFF2-40B4-BE49-F238E27FC236}">
                <a16:creationId xmlns:a16="http://schemas.microsoft.com/office/drawing/2014/main" id="{14039958-7FBC-4448-AB05-7B81C72B0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285875"/>
            <a:ext cx="7543800" cy="4886325"/>
          </a:xfrm>
        </p:spPr>
        <p:txBody>
          <a:bodyPr/>
          <a:lstStyle/>
          <a:p>
            <a:r>
              <a:rPr lang="sl-SI" altLang="sl-SI">
                <a:latin typeface="Calibri" panose="020F0502020204030204" pitchFamily="34" charset="0"/>
                <a:cs typeface="Calibri" panose="020F0502020204030204" pitchFamily="34" charset="0"/>
              </a:rPr>
              <a:t>Razvija se postopoma.</a:t>
            </a:r>
          </a:p>
          <a:p>
            <a:r>
              <a:rPr lang="sl-SI" altLang="sl-SI">
                <a:latin typeface="Calibri" panose="020F0502020204030204" pitchFamily="34" charset="0"/>
                <a:cs typeface="Calibri" panose="020F0502020204030204" pitchFamily="34" charset="0"/>
              </a:rPr>
              <a:t>Težave se pojavijo pri anemiji 4. stopnje in se kaže s </a:t>
            </a:r>
            <a:r>
              <a:rPr lang="sl-SI" altLang="sl-SI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simptomi</a:t>
            </a:r>
            <a:r>
              <a:rPr lang="sl-SI" altLang="sl-SI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koža in veznica je bledo rumene barve,</a:t>
            </a:r>
          </a:p>
          <a:p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kožne krvavitve  - </a:t>
            </a:r>
            <a:r>
              <a:rPr lang="sl-SI" altLang="sl-SI" sz="1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petehije,</a:t>
            </a:r>
          </a:p>
          <a:p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bolnik toži, da ga peče jezik, kateri je gladek in svetlo rdeč,</a:t>
            </a:r>
          </a:p>
          <a:p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inapetenca,</a:t>
            </a:r>
          </a:p>
          <a:p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diareje,</a:t>
            </a:r>
          </a:p>
          <a:p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slabost,</a:t>
            </a:r>
          </a:p>
          <a:p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bruhanje,</a:t>
            </a:r>
          </a:p>
          <a:p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obojestranske parastezije v nogah,</a:t>
            </a:r>
          </a:p>
          <a:p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težave pri hoji,</a:t>
            </a:r>
          </a:p>
          <a:p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razdražljivost,</a:t>
            </a:r>
          </a:p>
          <a:p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pozabljivos</a:t>
            </a:r>
            <a:r>
              <a:rPr lang="sl-SI" altLang="sl-SI" sz="1800"/>
              <a:t>t.</a:t>
            </a:r>
          </a:p>
        </p:txBody>
      </p:sp>
      <p:pic>
        <p:nvPicPr>
          <p:cNvPr id="24580" name="Picture 5" descr="http://3.bp.blogspot.com/_vdkTzoOX24M/TOwhGXEnd5I/AAAAAAAAARY/MgePL4ymk9I/s1600/Petechiae+1.jpg">
            <a:extLst>
              <a:ext uri="{FF2B5EF4-FFF2-40B4-BE49-F238E27FC236}">
                <a16:creationId xmlns:a16="http://schemas.microsoft.com/office/drawing/2014/main" id="{69DD7EC8-48C9-4954-BF5D-F166F1BBE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33825"/>
            <a:ext cx="277971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ven puščični povezovalnik 2">
            <a:extLst>
              <a:ext uri="{FF2B5EF4-FFF2-40B4-BE49-F238E27FC236}">
                <a16:creationId xmlns:a16="http://schemas.microsoft.com/office/drawing/2014/main" id="{853790EB-382C-4A7B-9CDB-4D43B788936A}"/>
              </a:ext>
            </a:extLst>
          </p:cNvPr>
          <p:cNvCxnSpPr/>
          <p:nvPr/>
        </p:nvCxnSpPr>
        <p:spPr>
          <a:xfrm>
            <a:off x="3708400" y="2997200"/>
            <a:ext cx="2087563" cy="14398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8E3DC0-8EB3-452A-B72C-8FD3EAC89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620713"/>
            <a:ext cx="6781800" cy="7207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</a:rPr>
              <a:t>ANEMIJA - SLABOKRVNOST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6FDAF6FB-7018-4A19-B68A-10784686D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12875"/>
            <a:ext cx="7543800" cy="33845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sl-SI">
                <a:latin typeface="Calibri" panose="020F0502020204030204" pitchFamily="34" charset="0"/>
                <a:cs typeface="Calibri" panose="020F0502020204030204" pitchFamily="34" charset="0"/>
              </a:rPr>
              <a:t>Je bolezensko stanje, kjer je zmanjšano/a:</a:t>
            </a:r>
            <a:endParaRPr lang="sl-SI" altLang="sl-S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/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 število eritrocitov</a:t>
            </a:r>
            <a:r>
              <a:rPr lang="sl-SI" altLang="sl-SI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 eaLnBrk="1" hangingPunct="1"/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 količina Hb </a:t>
            </a:r>
            <a:r>
              <a:rPr lang="sl-SI" altLang="sl-SI">
                <a:latin typeface="Calibri" panose="020F0502020204030204" pitchFamily="34" charset="0"/>
                <a:cs typeface="Calibri" panose="020F0502020204030204" pitchFamily="34" charset="0"/>
              </a:rPr>
              <a:t>v  eritrocitih, (</a:t>
            </a:r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zaradi zmanjšane Hb se zmanjša sposobnost krvi, da prenaša kisik po krvnem obtoku do posameznih tkiv, ki ga nujno potrebujejo za normalno delovanje).</a:t>
            </a:r>
          </a:p>
        </p:txBody>
      </p:sp>
      <p:pic>
        <p:nvPicPr>
          <p:cNvPr id="7172" name="Picture 6" descr="http://flpperu.com/blog/wp-content/uploads/2009/06/anemia003.jpg">
            <a:extLst>
              <a:ext uri="{FF2B5EF4-FFF2-40B4-BE49-F238E27FC236}">
                <a16:creationId xmlns:a16="http://schemas.microsoft.com/office/drawing/2014/main" id="{3CC3B9EC-95F9-4677-A6C5-66442FA8D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179888"/>
            <a:ext cx="3810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>
            <a:extLst>
              <a:ext uri="{FF2B5EF4-FFF2-40B4-BE49-F238E27FC236}">
                <a16:creationId xmlns:a16="http://schemas.microsoft.com/office/drawing/2014/main" id="{7A9C550F-DB2A-4FDA-8543-7F4B2C04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57188"/>
            <a:ext cx="6781800" cy="642937"/>
          </a:xfrm>
        </p:spPr>
        <p:txBody>
          <a:bodyPr/>
          <a:lstStyle/>
          <a:p>
            <a:r>
              <a:rPr lang="sl-SI" altLang="sl-SI" sz="2800">
                <a:solidFill>
                  <a:srgbClr val="FF0000"/>
                </a:solidFill>
              </a:rPr>
              <a:t>Diagnosticiranje:</a:t>
            </a:r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13AAA4D5-CF02-47E4-ACBD-5E3124FFC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989138"/>
            <a:ext cx="5299075" cy="46005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b="1">
                <a:latin typeface="Corbel" panose="020B0503020204020204" pitchFamily="34" charset="0"/>
              </a:rPr>
              <a:t>a)Hematološki pregled krvi:</a:t>
            </a:r>
          </a:p>
          <a:p>
            <a:r>
              <a:rPr lang="sl-SI" altLang="sl-SI" sz="1800">
                <a:latin typeface="Corbel" panose="020B0503020204020204" pitchFamily="34" charset="0"/>
              </a:rPr>
              <a:t>znižano število eritrocitov,</a:t>
            </a:r>
          </a:p>
          <a:p>
            <a:r>
              <a:rPr lang="sl-SI" altLang="sl-SI" sz="1800">
                <a:latin typeface="Corbel" panose="020B0503020204020204" pitchFamily="34" charset="0"/>
              </a:rPr>
              <a:t>znižana koncentracija hemoglobina,</a:t>
            </a:r>
          </a:p>
          <a:p>
            <a:r>
              <a:rPr lang="sl-SI" altLang="sl-SI" sz="1800">
                <a:latin typeface="Corbel" panose="020B0503020204020204" pitchFamily="34" charset="0"/>
              </a:rPr>
              <a:t>povečan volumen eritrocita,</a:t>
            </a:r>
          </a:p>
          <a:p>
            <a:r>
              <a:rPr lang="sl-SI" altLang="sl-SI" sz="1800">
                <a:latin typeface="Corbel" panose="020B0503020204020204" pitchFamily="34" charset="0"/>
              </a:rPr>
              <a:t>prisotni so makrociti (</a:t>
            </a:r>
            <a:r>
              <a:rPr lang="sl-SI" altLang="sl-SI" sz="1400">
                <a:latin typeface="Corbel" panose="020B0503020204020204" pitchFamily="34" charset="0"/>
              </a:rPr>
              <a:t>nenormalno veliki eritrociti) </a:t>
            </a:r>
            <a:r>
              <a:rPr lang="sl-SI" altLang="sl-SI" sz="1800">
                <a:latin typeface="Corbel" panose="020B0503020204020204" pitchFamily="34" charset="0"/>
              </a:rPr>
              <a:t>in ovalociti (</a:t>
            </a:r>
            <a:r>
              <a:rPr lang="sl-SI" altLang="sl-SI" sz="1400">
                <a:latin typeface="Corbel" panose="020B0503020204020204" pitchFamily="34" charset="0"/>
              </a:rPr>
              <a:t>ovalni eritrociti).</a:t>
            </a:r>
          </a:p>
          <a:p>
            <a:r>
              <a:rPr lang="sl-SI" altLang="sl-SI" sz="1800">
                <a:latin typeface="Corbel" panose="020B0503020204020204" pitchFamily="34" charset="0"/>
              </a:rPr>
              <a:t>Pri pomanjkanju vitamina B12 sta povišani krvni koncentraciji </a:t>
            </a:r>
            <a:r>
              <a:rPr lang="sl-SI" altLang="sl-SI" sz="1800" b="1">
                <a:latin typeface="Corbel" panose="020B0503020204020204" pitchFamily="34" charset="0"/>
              </a:rPr>
              <a:t>homocisteina </a:t>
            </a:r>
            <a:r>
              <a:rPr lang="sl-SI" altLang="sl-SI" sz="1800">
                <a:latin typeface="Corbel" panose="020B0503020204020204" pitchFamily="34" charset="0"/>
              </a:rPr>
              <a:t>in </a:t>
            </a:r>
            <a:r>
              <a:rPr lang="sl-SI" altLang="sl-SI" sz="1800" b="1">
                <a:latin typeface="Corbel" panose="020B0503020204020204" pitchFamily="34" charset="0"/>
              </a:rPr>
              <a:t>metilmalonske </a:t>
            </a:r>
            <a:r>
              <a:rPr lang="sl-SI" altLang="sl-SI" sz="1800">
                <a:latin typeface="Corbel" panose="020B0503020204020204" pitchFamily="34" charset="0"/>
              </a:rPr>
              <a:t>kisline, pri pomanjkanju folne kisline pa le koncentracija </a:t>
            </a:r>
            <a:r>
              <a:rPr lang="sl-SI" altLang="sl-SI" sz="1800" b="1">
                <a:latin typeface="Corbel" panose="020B0503020204020204" pitchFamily="34" charset="0"/>
              </a:rPr>
              <a:t>homocisteina.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180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sl-SI" altLang="sl-SI" b="1">
                <a:latin typeface="Corbel" panose="020B0503020204020204" pitchFamily="34" charset="0"/>
              </a:rPr>
              <a:t>b) Pregled kostnega  mozga, najdemo megaloblaste.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2000" b="1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sl-SI" altLang="sl-SI" sz="2000" b="1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sl-SI" altLang="sl-SI" sz="2000" b="1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sl-SI" altLang="sl-SI" sz="2000" b="1">
              <a:latin typeface="Corbel" panose="020B0503020204020204" pitchFamily="34" charset="0"/>
            </a:endParaRPr>
          </a:p>
          <a:p>
            <a:endParaRPr lang="sl-SI" altLang="sl-SI" sz="1800"/>
          </a:p>
        </p:txBody>
      </p:sp>
      <p:pic>
        <p:nvPicPr>
          <p:cNvPr id="25604" name="Picture 5" descr="http://www.mountnittany.org/assets/images/krames/176946.jpg">
            <a:extLst>
              <a:ext uri="{FF2B5EF4-FFF2-40B4-BE49-F238E27FC236}">
                <a16:creationId xmlns:a16="http://schemas.microsoft.com/office/drawing/2014/main" id="{DFA5581A-7C2F-4850-8DAE-A622EC901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44675"/>
            <a:ext cx="26479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>
            <a:extLst>
              <a:ext uri="{FF2B5EF4-FFF2-40B4-BE49-F238E27FC236}">
                <a16:creationId xmlns:a16="http://schemas.microsoft.com/office/drawing/2014/main" id="{DA6D9CAE-086C-4DAF-AEE8-76334853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500063"/>
            <a:ext cx="6781800" cy="642937"/>
          </a:xfrm>
        </p:spPr>
        <p:txBody>
          <a:bodyPr/>
          <a:lstStyle/>
          <a:p>
            <a:r>
              <a:rPr lang="sl-SI" altLang="sl-SI" sz="2800">
                <a:solidFill>
                  <a:srgbClr val="FF0000"/>
                </a:solidFill>
              </a:rPr>
              <a:t>Zdravljenje:</a:t>
            </a:r>
          </a:p>
        </p:txBody>
      </p:sp>
      <p:sp>
        <p:nvSpPr>
          <p:cNvPr id="26627" name="Ograda vsebine 2">
            <a:extLst>
              <a:ext uri="{FF2B5EF4-FFF2-40B4-BE49-F238E27FC236}">
                <a16:creationId xmlns:a16="http://schemas.microsoft.com/office/drawing/2014/main" id="{71CBE607-C558-4C8D-852C-55B2E9FCA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500188"/>
            <a:ext cx="7543800" cy="4600575"/>
          </a:xfrm>
        </p:spPr>
        <p:txBody>
          <a:bodyPr/>
          <a:lstStyle/>
          <a:p>
            <a:r>
              <a:rPr lang="sl-SI" altLang="sl-SI" b="1">
                <a:latin typeface="Corbel" panose="020B0503020204020204" pitchFamily="34" charset="0"/>
              </a:rPr>
              <a:t>Pomanjkanje vitamina B12</a:t>
            </a:r>
            <a:r>
              <a:rPr lang="sl-SI" altLang="sl-SI">
                <a:latin typeface="Corbel" panose="020B0503020204020204" pitchFamily="34" charset="0"/>
              </a:rPr>
              <a:t>, zdravimo nadomestno z  i.m. injekcijami vitamina B12, katero je doživljenjsko.</a:t>
            </a:r>
          </a:p>
          <a:p>
            <a:r>
              <a:rPr lang="sl-SI" altLang="sl-SI" b="1">
                <a:latin typeface="Corbel" panose="020B0503020204020204" pitchFamily="34" charset="0"/>
              </a:rPr>
              <a:t>Pomanjkanje folatov </a:t>
            </a:r>
            <a:r>
              <a:rPr lang="sl-SI" altLang="sl-SI">
                <a:latin typeface="Corbel" panose="020B0503020204020204" pitchFamily="34" charset="0"/>
              </a:rPr>
              <a:t>zdravimo s folno kislino v obliki tablet.</a:t>
            </a:r>
          </a:p>
          <a:p>
            <a:r>
              <a:rPr lang="sl-SI" altLang="sl-SI">
                <a:latin typeface="Corbel" panose="020B0503020204020204" pitchFamily="34" charset="0"/>
              </a:rPr>
              <a:t>Zdravljenje s </a:t>
            </a:r>
            <a:r>
              <a:rPr lang="sl-SI" altLang="sl-SI" b="1">
                <a:latin typeface="Corbel" panose="020B0503020204020204" pitchFamily="34" charset="0"/>
              </a:rPr>
              <a:t>transfuzijo - koncentriranih eritrocitov </a:t>
            </a:r>
            <a:r>
              <a:rPr lang="sl-SI" altLang="sl-SI">
                <a:latin typeface="Corbel" panose="020B0503020204020204" pitchFamily="34" charset="0"/>
              </a:rPr>
              <a:t>je izjemoma.</a:t>
            </a:r>
          </a:p>
          <a:p>
            <a:r>
              <a:rPr lang="sl-SI" altLang="sl-SI" b="1">
                <a:latin typeface="Corbel" panose="020B0503020204020204" pitchFamily="34" charset="0"/>
              </a:rPr>
              <a:t>Zdravljenje osnovne bolezni, </a:t>
            </a:r>
            <a:r>
              <a:rPr lang="sl-SI" altLang="sl-SI">
                <a:latin typeface="Corbel" panose="020B0503020204020204" pitchFamily="34" charset="0"/>
              </a:rPr>
              <a:t>ki je povzročila pomanjkanje enega od vitaminov.</a:t>
            </a:r>
          </a:p>
          <a:p>
            <a:endParaRPr lang="sl-SI" altLang="sl-SI">
              <a:latin typeface="Corbel" panose="020B0503020204020204" pitchFamily="34" charset="0"/>
            </a:endParaRPr>
          </a:p>
          <a:p>
            <a:endParaRPr lang="sl-SI" altLang="sl-SI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sl-SI" altLang="sl-SI"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>
            <a:extLst>
              <a:ext uri="{FF2B5EF4-FFF2-40B4-BE49-F238E27FC236}">
                <a16:creationId xmlns:a16="http://schemas.microsoft.com/office/drawing/2014/main" id="{B40D3F7E-BC38-430E-90BB-A2E94081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549275"/>
            <a:ext cx="6781800" cy="576263"/>
          </a:xfrm>
        </p:spPr>
        <p:txBody>
          <a:bodyPr/>
          <a:lstStyle/>
          <a:p>
            <a:pPr algn="ctr"/>
            <a:r>
              <a:rPr lang="sl-SI" altLang="sl-SI" sz="2800">
                <a:cs typeface="Calibri" panose="020F0502020204030204" pitchFamily="34" charset="0"/>
              </a:rPr>
              <a:t>3. NORMOCITNE  ANEMIJE 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9F61B93-B453-4A07-BCD9-92549A637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916113"/>
            <a:ext cx="7543800" cy="41751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l-SI" b="1" dirty="0">
                <a:latin typeface="Calibri" pitchFamily="34" charset="0"/>
                <a:cs typeface="Calibri" pitchFamily="34" charset="0"/>
              </a:rPr>
              <a:t>Med </a:t>
            </a:r>
            <a:r>
              <a:rPr lang="sl-SI" b="1" dirty="0" err="1">
                <a:latin typeface="Calibri" pitchFamily="34" charset="0"/>
                <a:cs typeface="Calibri" pitchFamily="34" charset="0"/>
              </a:rPr>
              <a:t>normocitne</a:t>
            </a:r>
            <a:r>
              <a:rPr lang="sl-SI" b="1" dirty="0">
                <a:latin typeface="Calibri" pitchFamily="34" charset="0"/>
                <a:cs typeface="Calibri" pitchFamily="34" charset="0"/>
              </a:rPr>
              <a:t> anemije</a:t>
            </a:r>
          </a:p>
          <a:p>
            <a:pPr marL="0" indent="0">
              <a:buFont typeface="Arial" charset="0"/>
              <a:buNone/>
              <a:defRPr/>
            </a:pPr>
            <a:r>
              <a:rPr lang="sl-SI" b="1" dirty="0">
                <a:latin typeface="Calibri" pitchFamily="34" charset="0"/>
                <a:cs typeface="Calibri" pitchFamily="34" charset="0"/>
              </a:rPr>
              <a:t> uvrščamo</a:t>
            </a:r>
            <a:r>
              <a:rPr lang="sl-SI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sl-SI" dirty="0" err="1">
                <a:latin typeface="Calibri" pitchFamily="34" charset="0"/>
                <a:cs typeface="Calibri" pitchFamily="34" charset="0"/>
              </a:rPr>
              <a:t>hemolitične</a:t>
            </a:r>
            <a:r>
              <a:rPr lang="sl-SI" dirty="0">
                <a:latin typeface="Calibri" pitchFamily="34" charset="0"/>
                <a:cs typeface="Calibri" pitchFamily="34" charset="0"/>
              </a:rPr>
              <a:t> anemije, 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anemije pri kroničnih boleznih, </a:t>
            </a:r>
          </a:p>
          <a:p>
            <a:pPr>
              <a:buFont typeface="Arial" charset="0"/>
              <a:buChar char="•"/>
              <a:defRPr/>
            </a:pPr>
            <a:r>
              <a:rPr lang="sl-SI" dirty="0" err="1">
                <a:latin typeface="Calibri" pitchFamily="34" charset="0"/>
                <a:cs typeface="Calibri" pitchFamily="34" charset="0"/>
              </a:rPr>
              <a:t>aplastične</a:t>
            </a:r>
            <a:r>
              <a:rPr lang="sl-SI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dirty="0" err="1">
                <a:latin typeface="Calibri" pitchFamily="34" charset="0"/>
                <a:cs typeface="Calibri" pitchFamily="34" charset="0"/>
              </a:rPr>
              <a:t>anmije</a:t>
            </a:r>
            <a:r>
              <a:rPr lang="sl-SI" dirty="0">
                <a:latin typeface="Calibri" pitchFamily="34" charset="0"/>
                <a:cs typeface="Calibri" pitchFamily="34" charset="0"/>
              </a:rPr>
              <a:t> …</a:t>
            </a:r>
          </a:p>
          <a:p>
            <a:pPr>
              <a:buFont typeface="Arial" charset="0"/>
              <a:buChar char="•"/>
              <a:defRPr/>
            </a:pPr>
            <a:endParaRPr lang="sl-SI" b="1" i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sl-SI" b="1" i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sl-SI" b="1" i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sl-SI" b="1" i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sl-SI" b="1" i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sl-SI" dirty="0"/>
          </a:p>
        </p:txBody>
      </p:sp>
      <p:pic>
        <p:nvPicPr>
          <p:cNvPr id="27652" name="Picture 5" descr="http://www.flintbuchanan.com/art/images/freelance/hemoliticAnemia_large3.jpg">
            <a:extLst>
              <a:ext uri="{FF2B5EF4-FFF2-40B4-BE49-F238E27FC236}">
                <a16:creationId xmlns:a16="http://schemas.microsoft.com/office/drawing/2014/main" id="{F76BB14E-5455-4C1A-96AE-DFB7229A7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00213"/>
            <a:ext cx="3048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6CC7B147-6A7E-4C04-ACF7-0B14D417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68413"/>
            <a:ext cx="7543800" cy="3886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l-SI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a) </a:t>
            </a:r>
            <a:r>
              <a:rPr lang="sl-SI" sz="2800" dirty="0">
                <a:solidFill>
                  <a:srgbClr val="C00000"/>
                </a:solidFill>
                <a:latin typeface="+mj-lt"/>
              </a:rPr>
              <a:t>HEMOLITIČNA ANEMIJA</a:t>
            </a:r>
          </a:p>
          <a:p>
            <a:pPr marL="0" indent="0">
              <a:buFont typeface="Arial" charset="0"/>
              <a:buNone/>
              <a:defRPr/>
            </a:pPr>
            <a:endParaRPr lang="sl-SI" sz="1800" dirty="0"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Povečanega razpada eritrocitov v tkivih in žilnem sistemu, kar imenujemo - </a:t>
            </a:r>
            <a:r>
              <a:rPr lang="sl-SI" sz="1800" b="1" dirty="0">
                <a:latin typeface="Calibri" pitchFamily="34" charset="0"/>
                <a:cs typeface="Calibri" pitchFamily="34" charset="0"/>
              </a:rPr>
              <a:t>hemoliza. </a:t>
            </a:r>
          </a:p>
          <a:p>
            <a:pPr marL="0" indent="0">
              <a:buFont typeface="Arial" charset="0"/>
              <a:buNone/>
              <a:defRPr/>
            </a:pPr>
            <a:endParaRPr lang="sl-SI" sz="18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sl-SI" dirty="0">
                <a:solidFill>
                  <a:srgbClr val="FF0000"/>
                </a:solidFill>
                <a:latin typeface="+mj-lt"/>
                <a:cs typeface="Calibri" pitchFamily="34" charset="0"/>
              </a:rPr>
              <a:t>Vzrok so: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 v avtoimunskih procesih in protitelesih, ki se pritrdijo na membrano eritrocita in skrajšajo njegovo življenjsko dobo,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mehanskih poškodbah eritrocitov (bolnik z vgrajeno srčni zaklopko, ki poškoduje eritrocite),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piki kač in žuželk,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zastrupitvah s težkimi kovinami,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obsežne opekline.</a:t>
            </a:r>
          </a:p>
          <a:p>
            <a:pPr marL="0" indent="0">
              <a:buFont typeface="Arial" charset="0"/>
              <a:buNone/>
              <a:defRPr/>
            </a:pPr>
            <a:endParaRPr lang="sl-SI" dirty="0"/>
          </a:p>
        </p:txBody>
      </p:sp>
      <p:pic>
        <p:nvPicPr>
          <p:cNvPr id="28675" name="Picture 4" descr="cold AIHA">
            <a:hlinkClick r:id="rId2"/>
            <a:extLst>
              <a:ext uri="{FF2B5EF4-FFF2-40B4-BE49-F238E27FC236}">
                <a16:creationId xmlns:a16="http://schemas.microsoft.com/office/drawing/2014/main" id="{0F65D63C-100A-4465-BE6E-A88BD00F9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4437063"/>
            <a:ext cx="32321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850C640F-7487-4AC6-9E39-7D63D88EB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434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l-SI" dirty="0">
                <a:solidFill>
                  <a:srgbClr val="FF0000"/>
                </a:solidFill>
                <a:latin typeface="+mj-lt"/>
              </a:rPr>
              <a:t>Znaki:</a:t>
            </a:r>
          </a:p>
          <a:p>
            <a:pPr marL="0" indent="0"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Pri bolniku opazimo kombinacijo znakov anemije in hemolize.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Pri akutni </a:t>
            </a:r>
            <a:r>
              <a:rPr lang="sl-SI" dirty="0" err="1">
                <a:latin typeface="Calibri" pitchFamily="34" charset="0"/>
                <a:cs typeface="Calibri" pitchFamily="34" charset="0"/>
              </a:rPr>
              <a:t>hemolitični</a:t>
            </a:r>
            <a:r>
              <a:rPr lang="sl-SI" dirty="0">
                <a:latin typeface="Calibri" pitchFamily="34" charset="0"/>
                <a:cs typeface="Calibri" pitchFamily="34" charset="0"/>
              </a:rPr>
              <a:t> anemiji je bolezenska slika burna, prisotna je vročina z mrzlico, bolečine v križu in trebuhu, glavobol, zlatenica, kolaps.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Nastanejo funkcijske okvare ledvic: </a:t>
            </a:r>
            <a:r>
              <a:rPr lang="sl-SI" dirty="0" err="1">
                <a:latin typeface="Calibri" pitchFamily="34" charset="0"/>
                <a:cs typeface="Calibri" pitchFamily="34" charset="0"/>
              </a:rPr>
              <a:t>oligurija</a:t>
            </a:r>
            <a:r>
              <a:rPr lang="sl-SI" dirty="0">
                <a:latin typeface="Calibri" pitchFamily="34" charset="0"/>
                <a:cs typeface="Calibri" pitchFamily="34" charset="0"/>
              </a:rPr>
              <a:t>, </a:t>
            </a:r>
            <a:r>
              <a:rPr lang="sl-SI" dirty="0" err="1">
                <a:latin typeface="Calibri" pitchFamily="34" charset="0"/>
                <a:cs typeface="Calibri" pitchFamily="34" charset="0"/>
              </a:rPr>
              <a:t>anurija</a:t>
            </a:r>
            <a:r>
              <a:rPr lang="sl-SI" dirty="0">
                <a:latin typeface="Calibri" pitchFamily="34" charset="0"/>
                <a:cs typeface="Calibri" pitchFamily="34" charset="0"/>
              </a:rPr>
              <a:t>, </a:t>
            </a:r>
            <a:r>
              <a:rPr lang="sl-SI" dirty="0" err="1">
                <a:latin typeface="Calibri" pitchFamily="34" charset="0"/>
                <a:cs typeface="Calibri" pitchFamily="34" charset="0"/>
              </a:rPr>
              <a:t>uremija</a:t>
            </a:r>
            <a:r>
              <a:rPr lang="sl-SI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Povečana so jetra in vranica.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04CA8093-1DF2-4CE2-B904-B82788DBE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l-SI" dirty="0">
                <a:solidFill>
                  <a:srgbClr val="FF0000"/>
                </a:solidFill>
                <a:latin typeface="+mj-lt"/>
              </a:rPr>
              <a:t>Diagnosticiranje:</a:t>
            </a:r>
          </a:p>
          <a:p>
            <a:pPr marL="0" indent="0">
              <a:buFont typeface="Arial" charset="0"/>
              <a:buNone/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Laboratorijska analiza </a:t>
            </a:r>
            <a:r>
              <a:rPr lang="sl-SI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krvi</a:t>
            </a:r>
            <a:r>
              <a:rPr lang="sl-SI" dirty="0">
                <a:latin typeface="Calibri" pitchFamily="34" charset="0"/>
                <a:cs typeface="Calibri" pitchFamily="34" charset="0"/>
              </a:rPr>
              <a:t> z porastom: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indirektnega bilirubina,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železa,</a:t>
            </a:r>
          </a:p>
          <a:p>
            <a:pPr>
              <a:buFont typeface="Arial" charset="0"/>
              <a:buChar char="•"/>
              <a:defRPr/>
            </a:pPr>
            <a:r>
              <a:rPr lang="sl-SI" dirty="0" err="1">
                <a:latin typeface="Calibri" pitchFamily="34" charset="0"/>
                <a:cs typeface="Calibri" pitchFamily="34" charset="0"/>
              </a:rPr>
              <a:t>retikulocitov</a:t>
            </a:r>
            <a:r>
              <a:rPr lang="sl-SI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sl-SI" dirty="0" err="1">
                <a:latin typeface="Calibri" pitchFamily="34" charset="0"/>
                <a:cs typeface="Calibri" pitchFamily="34" charset="0"/>
              </a:rPr>
              <a:t>Coombsov</a:t>
            </a:r>
            <a:r>
              <a:rPr lang="sl-SI" dirty="0">
                <a:latin typeface="Calibri" pitchFamily="34" charset="0"/>
                <a:cs typeface="Calibri" pitchFamily="34" charset="0"/>
              </a:rPr>
              <a:t> test je pozitiven (</a:t>
            </a:r>
            <a:r>
              <a:rPr lang="sl-SI" sz="1600" dirty="0">
                <a:latin typeface="Calibri" pitchFamily="34" charset="0"/>
                <a:cs typeface="Calibri" pitchFamily="34" charset="0"/>
              </a:rPr>
              <a:t>določanje prostih protiteles v plazmi</a:t>
            </a:r>
            <a:r>
              <a:rPr lang="sl-SI" dirty="0">
                <a:latin typeface="Calibri" pitchFamily="34" charset="0"/>
                <a:cs typeface="Calibri" pitchFamily="34" charset="0"/>
              </a:rPr>
              <a:t>),</a:t>
            </a:r>
          </a:p>
          <a:p>
            <a:pPr marL="0" indent="0"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Laboratorijski izvid </a:t>
            </a:r>
            <a:r>
              <a:rPr lang="sl-SI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urina</a:t>
            </a:r>
            <a:r>
              <a:rPr lang="sl-SI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Porast </a:t>
            </a:r>
            <a:r>
              <a:rPr lang="sl-SI" dirty="0" err="1">
                <a:latin typeface="Calibri" pitchFamily="34" charset="0"/>
                <a:cs typeface="Calibri" pitchFamily="34" charset="0"/>
              </a:rPr>
              <a:t>urobilinogena</a:t>
            </a:r>
            <a:r>
              <a:rPr lang="sl-SI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9E6C502C-E189-4016-A335-506FE35FE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476250"/>
            <a:ext cx="7543800" cy="3886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l-SI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b)</a:t>
            </a:r>
            <a:r>
              <a:rPr lang="sl-SI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l-SI" sz="2800" dirty="0">
                <a:solidFill>
                  <a:srgbClr val="C00000"/>
                </a:solidFill>
                <a:latin typeface="+mj-lt"/>
              </a:rPr>
              <a:t>ANEMIJA ZARADI KRONIČNIH BOLEZNI </a:t>
            </a:r>
          </a:p>
          <a:p>
            <a:pPr marL="0" indent="0">
              <a:buFont typeface="Arial" charset="0"/>
              <a:buNone/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sl-SI" b="1" dirty="0">
                <a:latin typeface="Calibri" pitchFamily="34" charset="0"/>
                <a:cs typeface="Calibri" pitchFamily="34" charset="0"/>
              </a:rPr>
              <a:t>Najdemo pri :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kroničnih vnetjih,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kronično ledvični odpovedi,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kroničnih jetrnih boleznih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bolezni endokrinih žlez.</a:t>
            </a:r>
          </a:p>
          <a:p>
            <a:pPr marL="0" indent="0">
              <a:buFont typeface="Arial" charset="0"/>
              <a:buNone/>
              <a:defRPr/>
            </a:pPr>
            <a:endParaRPr lang="sl-SI" dirty="0"/>
          </a:p>
        </p:txBody>
      </p:sp>
      <p:pic>
        <p:nvPicPr>
          <p:cNvPr id="31747" name="Picture 4" descr="Kidney illustration">
            <a:extLst>
              <a:ext uri="{FF2B5EF4-FFF2-40B4-BE49-F238E27FC236}">
                <a16:creationId xmlns:a16="http://schemas.microsoft.com/office/drawing/2014/main" id="{83EBB560-BE43-48CF-81BF-F8E126079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076700"/>
            <a:ext cx="53244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020F9A73-DA1C-4194-BDAC-B033ABACB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557213"/>
            <a:ext cx="7543800" cy="3886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l-SI" sz="2800" dirty="0">
                <a:solidFill>
                  <a:srgbClr val="C00000"/>
                </a:solidFill>
                <a:latin typeface="+mj-lt"/>
              </a:rPr>
              <a:t>c) APLASTIČNA  ANEMIJA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dirty="0" err="1">
                <a:latin typeface="Calibri" pitchFamily="34" charset="0"/>
                <a:cs typeface="Calibri" pitchFamily="34" charset="0"/>
              </a:rPr>
              <a:t>Aplastična</a:t>
            </a:r>
            <a:r>
              <a:rPr lang="sl-SI" sz="1800" dirty="0">
                <a:latin typeface="Calibri" pitchFamily="34" charset="0"/>
                <a:cs typeface="Calibri" pitchFamily="34" charset="0"/>
              </a:rPr>
              <a:t> anemija (AA) je sindrom odpovedi kostnega mozga, to pomeni, da je krvotvornih celic malo ali da jih skoraj ni, bolniku primanjkuje eritrocitov,levkocitov in trombocitov – </a:t>
            </a:r>
            <a:r>
              <a:rPr lang="sl-SI" sz="1800" b="1" dirty="0">
                <a:latin typeface="Calibri" pitchFamily="34" charset="0"/>
                <a:cs typeface="Calibri" pitchFamily="34" charset="0"/>
              </a:rPr>
              <a:t>PANCITOPENIJA, </a:t>
            </a:r>
            <a:r>
              <a:rPr lang="sl-SI" sz="1800" dirty="0">
                <a:latin typeface="Calibri" pitchFamily="34" charset="0"/>
                <a:cs typeface="Calibri" pitchFamily="34" charset="0"/>
              </a:rPr>
              <a:t>kostni mozeg je izpolnjen z maščobnim tkivom.</a:t>
            </a:r>
          </a:p>
          <a:p>
            <a:pPr marL="0" indent="0">
              <a:buFont typeface="Arial" charset="0"/>
              <a:buNone/>
              <a:defRPr/>
            </a:pPr>
            <a:endParaRPr lang="sl-SI" sz="18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Po vsej verjetnosti je vzrok AA okvara </a:t>
            </a:r>
            <a:r>
              <a:rPr lang="sl-SI" sz="1800" dirty="0" err="1">
                <a:latin typeface="Calibri" pitchFamily="34" charset="0"/>
                <a:cs typeface="Calibri" pitchFamily="34" charset="0"/>
              </a:rPr>
              <a:t>multipotentnih</a:t>
            </a:r>
            <a:r>
              <a:rPr lang="sl-SI" sz="1800" dirty="0">
                <a:latin typeface="Calibri" pitchFamily="34" charset="0"/>
                <a:cs typeface="Calibri" pitchFamily="34" charset="0"/>
              </a:rPr>
              <a:t>  </a:t>
            </a:r>
            <a:r>
              <a:rPr lang="sl-SI" sz="1800" dirty="0" err="1">
                <a:latin typeface="Calibri" pitchFamily="34" charset="0"/>
                <a:cs typeface="Calibri" pitchFamily="34" charset="0"/>
              </a:rPr>
              <a:t>mieloičnih</a:t>
            </a:r>
            <a:r>
              <a:rPr lang="sl-SI" sz="1800" dirty="0">
                <a:latin typeface="Calibri" pitchFamily="34" charset="0"/>
                <a:cs typeface="Calibri" pitchFamily="34" charset="0"/>
              </a:rPr>
              <a:t> matičnih celic, te se ne dele v zadostni meri in ne dozorevajo. </a:t>
            </a:r>
          </a:p>
          <a:p>
            <a:pPr marL="0" indent="0">
              <a:buFont typeface="Arial" charset="0"/>
              <a:buNone/>
              <a:defRPr/>
            </a:pPr>
            <a:endParaRPr lang="sl-SI" sz="18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Obstaja več vzrokov, ki lahko povzročijo te okvare, približno 20% je prirojenih (</a:t>
            </a:r>
            <a:r>
              <a:rPr lang="sl-SI" sz="1800" dirty="0" err="1">
                <a:latin typeface="Calibri" pitchFamily="34" charset="0"/>
                <a:cs typeface="Calibri" pitchFamily="34" charset="0"/>
              </a:rPr>
              <a:t>Fanconijeva</a:t>
            </a:r>
            <a:r>
              <a:rPr lang="sl-SI" sz="1800" dirty="0">
                <a:latin typeface="Calibri" pitchFamily="34" charset="0"/>
                <a:cs typeface="Calibri" pitchFamily="34" charset="0"/>
              </a:rPr>
              <a:t> anemija) in 80% pa pridobljenih.</a:t>
            </a:r>
          </a:p>
        </p:txBody>
      </p:sp>
      <p:pic>
        <p:nvPicPr>
          <p:cNvPr id="32771" name="Picture 2" descr="http://www.uams.edu/m2008/notes/path2/Pathology%20disease%20spreadsheet/bone/aplastic%20anemia.jpg">
            <a:extLst>
              <a:ext uri="{FF2B5EF4-FFF2-40B4-BE49-F238E27FC236}">
                <a16:creationId xmlns:a16="http://schemas.microsoft.com/office/drawing/2014/main" id="{80CB24E5-0C66-4324-95F0-1C75BFCA4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437063"/>
            <a:ext cx="50196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D421D942-DD0D-4C2F-BA82-8BF3C5484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8" y="333375"/>
            <a:ext cx="7543800" cy="3886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l-SI" dirty="0">
                <a:solidFill>
                  <a:srgbClr val="FF0000"/>
                </a:solidFill>
                <a:latin typeface="+mj-lt"/>
              </a:rPr>
              <a:t>Vzroki:</a:t>
            </a:r>
          </a:p>
          <a:p>
            <a:pPr marL="0" indent="0">
              <a:buFont typeface="Arial" charset="0"/>
              <a:buNone/>
              <a:defRPr/>
            </a:pPr>
            <a:endParaRPr lang="sl-SI" dirty="0">
              <a:solidFill>
                <a:srgbClr val="FF0000"/>
              </a:solidFill>
              <a:latin typeface="+mj-lt"/>
            </a:endParaRPr>
          </a:p>
          <a:p>
            <a:pPr marL="0" indent="0">
              <a:buFont typeface="Arial" charset="0"/>
              <a:buNone/>
              <a:defRPr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Pridobljeni vzroki: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1800" b="1" dirty="0">
                <a:latin typeface="Calibri" pitchFamily="34" charset="0"/>
                <a:cs typeface="Calibri" pitchFamily="34" charset="0"/>
              </a:rPr>
              <a:t>avtoimunska motnja</a:t>
            </a:r>
            <a:r>
              <a:rPr lang="sl-SI" sz="1800" dirty="0">
                <a:latin typeface="Calibri" pitchFamily="34" charset="0"/>
                <a:cs typeface="Calibri" pitchFamily="34" charset="0"/>
              </a:rPr>
              <a:t>, kjer levkociti (predvsem T)  napadajo </a:t>
            </a:r>
            <a:r>
              <a:rPr lang="pl-PL" sz="1800" dirty="0">
                <a:latin typeface="Calibri" pitchFamily="34" charset="0"/>
                <a:cs typeface="Calibri" pitchFamily="34" charset="0"/>
              </a:rPr>
              <a:t>kostni mozeg.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1800" b="1" dirty="0">
                <a:latin typeface="Calibri" pitchFamily="34" charset="0"/>
                <a:cs typeface="Calibri" pitchFamily="34" charset="0"/>
              </a:rPr>
              <a:t>infekcijske bolezni</a:t>
            </a:r>
            <a:r>
              <a:rPr lang="sl-SI" sz="1800" dirty="0">
                <a:latin typeface="Calibri" pitchFamily="34" charset="0"/>
                <a:cs typeface="Calibri" pitchFamily="34" charset="0"/>
              </a:rPr>
              <a:t>, kot so HBV,  HIV, 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toksična izpostavljenost </a:t>
            </a:r>
            <a:r>
              <a:rPr lang="sl-SI" sz="1800" b="1" dirty="0">
                <a:latin typeface="Calibri" pitchFamily="34" charset="0"/>
                <a:cs typeface="Calibri" pitchFamily="34" charset="0"/>
              </a:rPr>
              <a:t>sevanju </a:t>
            </a:r>
            <a:r>
              <a:rPr lang="sl-SI" sz="1800" dirty="0">
                <a:latin typeface="Calibri" pitchFamily="34" charset="0"/>
                <a:cs typeface="Calibri" pitchFamily="34" charset="0"/>
              </a:rPr>
              <a:t>ali </a:t>
            </a:r>
            <a:r>
              <a:rPr lang="sl-SI" sz="1800" b="1" dirty="0">
                <a:latin typeface="Calibri" pitchFamily="34" charset="0"/>
                <a:cs typeface="Calibri" pitchFamily="34" charset="0"/>
              </a:rPr>
              <a:t>kemikalijam </a:t>
            </a:r>
            <a:r>
              <a:rPr lang="sl-SI" sz="1800" dirty="0">
                <a:latin typeface="Calibri" pitchFamily="34" charset="0"/>
                <a:cs typeface="Calibri" pitchFamily="34" charset="0"/>
              </a:rPr>
              <a:t>kot je benzen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b="1" dirty="0">
                <a:latin typeface="Calibri" pitchFamily="34" charset="0"/>
                <a:cs typeface="Calibri" pitchFamily="34" charset="0"/>
              </a:rPr>
              <a:t>razna zdravila oziroma nekateri elementi</a:t>
            </a:r>
            <a:r>
              <a:rPr lang="sl-SI" sz="1800" dirty="0">
                <a:latin typeface="Calibri" pitchFamily="34" charset="0"/>
                <a:cs typeface="Calibri" pitchFamily="34" charset="0"/>
              </a:rPr>
              <a:t>, kot so antibiotik kloramfenikol,</a:t>
            </a:r>
          </a:p>
          <a:p>
            <a:pPr marL="0" indent="0">
              <a:buFont typeface="Arial" charset="0"/>
              <a:buNone/>
              <a:defRPr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sl-SI" sz="1800" dirty="0" err="1">
                <a:latin typeface="Calibri" pitchFamily="34" charset="0"/>
                <a:cs typeface="Calibri" pitchFamily="34" charset="0"/>
              </a:rPr>
              <a:t>fenilbutazon</a:t>
            </a:r>
            <a:r>
              <a:rPr lang="sl-SI" sz="1800" dirty="0">
                <a:latin typeface="Calibri" pitchFamily="34" charset="0"/>
                <a:cs typeface="Calibri" pitchFamily="34" charset="0"/>
              </a:rPr>
              <a:t>, tudi zlato.</a:t>
            </a:r>
          </a:p>
        </p:txBody>
      </p:sp>
      <p:pic>
        <p:nvPicPr>
          <p:cNvPr id="33795" name="Picture 4" descr="http://www.memorialhermann.org/adam/graphics/images/en/12664.jpg">
            <a:extLst>
              <a:ext uri="{FF2B5EF4-FFF2-40B4-BE49-F238E27FC236}">
                <a16:creationId xmlns:a16="http://schemas.microsoft.com/office/drawing/2014/main" id="{EC4C974E-1665-45E0-8720-CF829E699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4005263"/>
            <a:ext cx="3152775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http://www.steadyhealth.com/108335/Image/aplastic_anemia.jpg">
            <a:extLst>
              <a:ext uri="{FF2B5EF4-FFF2-40B4-BE49-F238E27FC236}">
                <a16:creationId xmlns:a16="http://schemas.microsoft.com/office/drawing/2014/main" id="{44CE12A3-0B3B-4BA3-B55A-0F12C123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410527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4686C87A-0CDD-44B0-8CB9-34CF8F325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404813"/>
            <a:ext cx="7543800" cy="3886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l-SI" dirty="0">
                <a:solidFill>
                  <a:srgbClr val="FF0000"/>
                </a:solidFill>
                <a:latin typeface="+mj-lt"/>
              </a:rPr>
              <a:t>Simptomi:</a:t>
            </a:r>
          </a:p>
          <a:p>
            <a:pPr marL="0" indent="0">
              <a:buFont typeface="Arial" charset="0"/>
              <a:buNone/>
              <a:defRPr/>
            </a:pPr>
            <a:endParaRPr lang="sl-SI" dirty="0">
              <a:solidFill>
                <a:srgbClr val="FF0000"/>
              </a:solidFill>
              <a:latin typeface="+mj-lt"/>
            </a:endParaRPr>
          </a:p>
          <a:p>
            <a:pPr marL="0" indent="0"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Razen klasičnih znakov anemij je tudi: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b="1" dirty="0" err="1">
                <a:latin typeface="Calibri" pitchFamily="34" charset="0"/>
                <a:cs typeface="Calibri" pitchFamily="34" charset="0"/>
              </a:rPr>
              <a:t>trombocitopenija</a:t>
            </a:r>
            <a:r>
              <a:rPr lang="sl-SI" dirty="0">
                <a:latin typeface="Calibri" pitchFamily="34" charset="0"/>
                <a:cs typeface="Calibri" pitchFamily="34" charset="0"/>
              </a:rPr>
              <a:t>, kar vodi v možnost krvavitev,</a:t>
            </a:r>
          </a:p>
          <a:p>
            <a:pPr>
              <a:buFont typeface="Arial" charset="0"/>
              <a:buChar char="•"/>
              <a:defRPr/>
            </a:pPr>
            <a:r>
              <a:rPr lang="sl-SI" b="1" dirty="0" err="1">
                <a:latin typeface="Calibri" pitchFamily="34" charset="0"/>
                <a:cs typeface="Calibri" pitchFamily="34" charset="0"/>
              </a:rPr>
              <a:t>leukopenija</a:t>
            </a:r>
            <a:r>
              <a:rPr lang="sl-SI" dirty="0">
                <a:latin typeface="Calibri" pitchFamily="34" charset="0"/>
                <a:cs typeface="Calibri" pitchFamily="34" charset="0"/>
              </a:rPr>
              <a:t>, kjer pa je večja možnost infekcij, ki so zaradi močno zmanjšanega števila levkocitov lahko zelo nevarne.</a:t>
            </a:r>
          </a:p>
        </p:txBody>
      </p:sp>
      <p:pic>
        <p:nvPicPr>
          <p:cNvPr id="34819" name="Picture 8" descr="http://www.portalesmedicos.com/imagenes/publicaciones_2/0902_plaquetas_purpura_trombocitopenica/PTI_PTT_trombocitopenia.jpg">
            <a:extLst>
              <a:ext uri="{FF2B5EF4-FFF2-40B4-BE49-F238E27FC236}">
                <a16:creationId xmlns:a16="http://schemas.microsoft.com/office/drawing/2014/main" id="{4FFD7540-1AD4-4A0E-8B7A-D408168C8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860800"/>
            <a:ext cx="31718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E421118A-A0B4-4C68-A715-099904E4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00063"/>
            <a:ext cx="6781800" cy="500062"/>
          </a:xfrm>
        </p:spPr>
        <p:txBody>
          <a:bodyPr/>
          <a:lstStyle/>
          <a:p>
            <a:pPr algn="ctr"/>
            <a:r>
              <a:rPr lang="sl-SI" altLang="sl-SI" sz="2800">
                <a:solidFill>
                  <a:srgbClr val="C00000"/>
                </a:solidFill>
              </a:rPr>
              <a:t>  Razvrstitev anemij  po: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74A9878-F81C-401C-8662-E6B5309B6F5C}"/>
              </a:ext>
            </a:extLst>
          </p:cNvPr>
          <p:cNvSpPr txBox="1"/>
          <p:nvPr/>
        </p:nvSpPr>
        <p:spPr>
          <a:xfrm>
            <a:off x="357188" y="2214563"/>
            <a:ext cx="2714625" cy="2751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sl-SI" sz="2000" dirty="0">
                <a:latin typeface="+mj-lt"/>
                <a:ea typeface="Calibri" pitchFamily="34" charset="0"/>
                <a:cs typeface="Calibri" pitchFamily="34" charset="0"/>
              </a:rPr>
              <a:t>VZROKIH - NASTANKU </a:t>
            </a:r>
            <a:r>
              <a:rPr lang="sl-SI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sl-SI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patogenska</a:t>
            </a:r>
            <a:r>
              <a:rPr lang="sl-SI" dirty="0">
                <a:latin typeface="Calibri" pitchFamily="34" charset="0"/>
                <a:ea typeface="Calibri" pitchFamily="34" charset="0"/>
                <a:cs typeface="Calibri" pitchFamily="34" charset="0"/>
              </a:rPr>
              <a:t> razvrstitev),</a:t>
            </a:r>
          </a:p>
          <a:p>
            <a:pPr>
              <a:lnSpc>
                <a:spcPct val="80000"/>
              </a:lnSpc>
              <a:defRPr/>
            </a:pPr>
            <a:endParaRPr lang="sl-SI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sl-SI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• </a:t>
            </a:r>
            <a:r>
              <a:rPr lang="sl-SI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krvavitve,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sl-SI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• </a:t>
            </a:r>
            <a:r>
              <a:rPr lang="sl-SI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pomanjkljivega nastajanja 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sl-SI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   eritrocitov ali </a:t>
            </a:r>
            <a:r>
              <a:rPr lang="sl-SI" sz="16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Hb</a:t>
            </a:r>
            <a:r>
              <a:rPr lang="sl-SI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-na</a:t>
            </a:r>
            <a:r>
              <a:rPr lang="sl-SI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sl-SI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• </a:t>
            </a:r>
            <a:r>
              <a:rPr lang="sl-SI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hitrejšega razpada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sl-SI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  eritrocitov.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sl-SI" sz="1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sl-SI" sz="1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sl-SI" sz="1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sl-SI" sz="1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sl-SI" sz="1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220" name="PoljeZBesedilom 5">
            <a:extLst>
              <a:ext uri="{FF2B5EF4-FFF2-40B4-BE49-F238E27FC236}">
                <a16:creationId xmlns:a16="http://schemas.microsoft.com/office/drawing/2014/main" id="{30EB3723-4420-4A38-8606-B3553E78B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2143125"/>
            <a:ext cx="3357563" cy="277653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l-SI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2000" dirty="0">
                <a:latin typeface="+mj-lt"/>
                <a:cs typeface="Calibri" pitchFamily="34" charset="0"/>
              </a:rPr>
              <a:t>ABSOLUTNI  VREDNOSTIH  ERIT. </a:t>
            </a:r>
            <a:r>
              <a:rPr lang="sl-SI" dirty="0">
                <a:latin typeface="Calibri" pitchFamily="34" charset="0"/>
                <a:cs typeface="Calibri" pitchFamily="34" charset="0"/>
              </a:rPr>
              <a:t>(morfološka razvrstitev).</a:t>
            </a:r>
            <a:r>
              <a:rPr lang="sl-SI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Glede na povprečni volumen eritrocitov (PVE) jih razdelimo 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• </a:t>
            </a:r>
            <a:r>
              <a:rPr lang="sl-SI" b="1" dirty="0">
                <a:latin typeface="Calibri" pitchFamily="34" charset="0"/>
                <a:cs typeface="Calibri" pitchFamily="34" charset="0"/>
              </a:rPr>
              <a:t>mikrocitne </a:t>
            </a:r>
            <a:r>
              <a:rPr lang="sl-SI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1000" i="1" dirty="0">
                <a:latin typeface="Calibri" pitchFamily="34" charset="0"/>
                <a:cs typeface="Calibri" pitchFamily="34" charset="0"/>
              </a:rPr>
              <a:t>(zaradi pomanjkanja železa, </a:t>
            </a:r>
            <a:r>
              <a:rPr lang="sl-SI" sz="1000" i="1" dirty="0" err="1">
                <a:latin typeface="Calibri" pitchFamily="34" charset="0"/>
                <a:cs typeface="Calibri" pitchFamily="34" charset="0"/>
              </a:rPr>
              <a:t>sideroblastne</a:t>
            </a:r>
            <a:r>
              <a:rPr lang="sl-SI" sz="1000" i="1" dirty="0">
                <a:latin typeface="Calibri" pitchFamily="34" charset="0"/>
                <a:cs typeface="Calibri" pitchFamily="34" charset="0"/>
              </a:rPr>
              <a:t>, talasemije </a:t>
            </a:r>
            <a:r>
              <a:rPr lang="sl-SI" sz="1000" i="1" dirty="0" err="1">
                <a:latin typeface="Calibri" pitchFamily="34" charset="0"/>
                <a:cs typeface="Calibri" pitchFamily="34" charset="0"/>
              </a:rPr>
              <a:t>minor</a:t>
            </a:r>
            <a:r>
              <a:rPr lang="sl-SI" sz="1000" i="1" dirty="0">
                <a:latin typeface="Calibri" pitchFamily="34" charset="0"/>
                <a:cs typeface="Calibri" pitchFamily="34" charset="0"/>
              </a:rPr>
              <a:t>),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• </a:t>
            </a:r>
            <a:r>
              <a:rPr lang="sl-SI" b="1" dirty="0" err="1">
                <a:latin typeface="Calibri" pitchFamily="34" charset="0"/>
                <a:cs typeface="Calibri" pitchFamily="34" charset="0"/>
              </a:rPr>
              <a:t>makrocitne</a:t>
            </a:r>
            <a:r>
              <a:rPr lang="sl-SI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1000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sl-SI" sz="1000" i="1" dirty="0" err="1">
                <a:latin typeface="Calibri" pitchFamily="34" charset="0"/>
                <a:cs typeface="Calibri" pitchFamily="34" charset="0"/>
              </a:rPr>
              <a:t>megaloblastne</a:t>
            </a:r>
            <a:r>
              <a:rPr lang="sl-SI" sz="10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sl-SI" sz="1000" i="1" dirty="0" err="1">
                <a:latin typeface="Calibri" pitchFamily="34" charset="0"/>
                <a:cs typeface="Calibri" pitchFamily="34" charset="0"/>
              </a:rPr>
              <a:t>nemagaloblastne</a:t>
            </a:r>
            <a:r>
              <a:rPr lang="sl-SI" sz="1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1000" i="1" dirty="0" err="1">
                <a:latin typeface="Calibri" pitchFamily="34" charset="0"/>
                <a:cs typeface="Calibri" pitchFamily="34" charset="0"/>
              </a:rPr>
              <a:t>makrocitne</a:t>
            </a:r>
            <a:r>
              <a:rPr lang="sl-SI" i="1" dirty="0">
                <a:latin typeface="Calibri" pitchFamily="34" charset="0"/>
                <a:cs typeface="Calibri" pitchFamily="34" charset="0"/>
              </a:rPr>
              <a:t>),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• </a:t>
            </a:r>
            <a:r>
              <a:rPr lang="sl-SI" b="1" dirty="0" err="1">
                <a:latin typeface="Calibri" pitchFamily="34" charset="0"/>
                <a:cs typeface="Calibri" pitchFamily="34" charset="0"/>
              </a:rPr>
              <a:t>normocitne</a:t>
            </a:r>
            <a:r>
              <a:rPr lang="sl-SI" dirty="0">
                <a:latin typeface="Calibri" pitchFamily="34" charset="0"/>
                <a:cs typeface="Calibri" pitchFamily="34" charset="0"/>
              </a:rPr>
              <a:t>  </a:t>
            </a:r>
            <a:r>
              <a:rPr lang="sl-SI" sz="1000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sl-SI" sz="1000" i="1" dirty="0" err="1">
                <a:latin typeface="Calibri" pitchFamily="34" charset="0"/>
                <a:cs typeface="Calibri" pitchFamily="34" charset="0"/>
              </a:rPr>
              <a:t>hemolitične</a:t>
            </a:r>
            <a:r>
              <a:rPr lang="sl-SI" sz="1000" i="1" dirty="0">
                <a:latin typeface="Calibri" pitchFamily="34" charset="0"/>
                <a:cs typeface="Calibri" pitchFamily="34" charset="0"/>
              </a:rPr>
              <a:t>, anemije pri kroničnih boleznih, </a:t>
            </a:r>
            <a:r>
              <a:rPr lang="sl-SI" sz="1000" i="1" dirty="0" err="1">
                <a:latin typeface="Calibri" pitchFamily="34" charset="0"/>
                <a:cs typeface="Calibri" pitchFamily="34" charset="0"/>
              </a:rPr>
              <a:t>aplastične</a:t>
            </a:r>
            <a:r>
              <a:rPr lang="sl-SI" sz="1000" i="1" dirty="0">
                <a:latin typeface="Calibri" pitchFamily="34" charset="0"/>
                <a:cs typeface="Calibri" pitchFamily="34" charset="0"/>
              </a:rPr>
              <a:t>, …)</a:t>
            </a:r>
            <a:r>
              <a:rPr lang="sl-SI" sz="1000" b="1" i="1" dirty="0">
                <a:latin typeface="Calibri" pitchFamily="34" charset="0"/>
                <a:cs typeface="Calibri" pitchFamily="34" charset="0"/>
              </a:rPr>
              <a:t> .</a:t>
            </a:r>
          </a:p>
          <a:p>
            <a:pPr eaLnBrk="1" hangingPunct="1">
              <a:lnSpc>
                <a:spcPct val="80000"/>
              </a:lnSpc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PoljeZBesedilom 6">
            <a:extLst>
              <a:ext uri="{FF2B5EF4-FFF2-40B4-BE49-F238E27FC236}">
                <a16:creationId xmlns:a16="http://schemas.microsoft.com/office/drawing/2014/main" id="{612C9BC8-116D-444A-B260-0498ED6EB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143125"/>
            <a:ext cx="2143125" cy="261620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sl-SI" sz="2000" dirty="0">
                <a:latin typeface="+mj-lt"/>
                <a:cs typeface="Calibri" pitchFamily="34" charset="0"/>
              </a:rPr>
              <a:t>TRAJANJU </a:t>
            </a:r>
          </a:p>
          <a:p>
            <a:pPr eaLnBrk="1" hangingPunct="1"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Akutno ali Kronično.</a:t>
            </a:r>
          </a:p>
          <a:p>
            <a:pPr eaLnBrk="1" hangingPunct="1"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Puščica dol 7">
            <a:extLst>
              <a:ext uri="{FF2B5EF4-FFF2-40B4-BE49-F238E27FC236}">
                <a16:creationId xmlns:a16="http://schemas.microsoft.com/office/drawing/2014/main" id="{DA2DC3C5-2089-4DB6-835A-855752FDA8DE}"/>
              </a:ext>
            </a:extLst>
          </p:cNvPr>
          <p:cNvSpPr/>
          <p:nvPr/>
        </p:nvSpPr>
        <p:spPr>
          <a:xfrm>
            <a:off x="4500563" y="1143000"/>
            <a:ext cx="357187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9" name="Puščica dol 8">
            <a:extLst>
              <a:ext uri="{FF2B5EF4-FFF2-40B4-BE49-F238E27FC236}">
                <a16:creationId xmlns:a16="http://schemas.microsoft.com/office/drawing/2014/main" id="{07EBEB9F-DC93-47CB-82D1-B85D91DC55EB}"/>
              </a:ext>
            </a:extLst>
          </p:cNvPr>
          <p:cNvSpPr/>
          <p:nvPr/>
        </p:nvSpPr>
        <p:spPr>
          <a:xfrm rot="2762620">
            <a:off x="1768475" y="809625"/>
            <a:ext cx="285750" cy="1536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0" name="Puščica dol 9">
            <a:extLst>
              <a:ext uri="{FF2B5EF4-FFF2-40B4-BE49-F238E27FC236}">
                <a16:creationId xmlns:a16="http://schemas.microsoft.com/office/drawing/2014/main" id="{7CE86A04-3FA6-4D86-9D8B-4D47E8E05FB8}"/>
              </a:ext>
            </a:extLst>
          </p:cNvPr>
          <p:cNvSpPr/>
          <p:nvPr/>
        </p:nvSpPr>
        <p:spPr>
          <a:xfrm rot="19415781">
            <a:off x="7081838" y="877888"/>
            <a:ext cx="285750" cy="1308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3756DEB6-BAD4-41A7-8818-F84415D95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16693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l-SI" dirty="0">
                <a:solidFill>
                  <a:srgbClr val="FF0000"/>
                </a:solidFill>
                <a:latin typeface="+mj-lt"/>
              </a:rPr>
              <a:t>Zdravljenje: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usmerjeno v odstranitev vzrokov,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spodbujanje preostalega kostnega mozga k nastajanju novih celic,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presaditev kostnega mozga.</a:t>
            </a:r>
          </a:p>
        </p:txBody>
      </p:sp>
      <p:pic>
        <p:nvPicPr>
          <p:cNvPr id="35843" name="Picture 6" descr="http://www.memorialhermann.org/adam/graphics/images/en/12667.jpg">
            <a:extLst>
              <a:ext uri="{FF2B5EF4-FFF2-40B4-BE49-F238E27FC236}">
                <a16:creationId xmlns:a16="http://schemas.microsoft.com/office/drawing/2014/main" id="{4E8CF345-9203-429B-95A7-A50BDD04D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9000"/>
            <a:ext cx="38100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 descr="http://sphotos.ak.fbcdn.net/hphotos-ak-snc3/hs470.snc3/25787_424340716152_250097131152_5352589_3551639_n.jpg">
            <a:extLst>
              <a:ext uri="{FF2B5EF4-FFF2-40B4-BE49-F238E27FC236}">
                <a16:creationId xmlns:a16="http://schemas.microsoft.com/office/drawing/2014/main" id="{4D7DA585-78AA-4A95-89DE-41F9EEC96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3959225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slov 1">
            <a:extLst>
              <a:ext uri="{FF2B5EF4-FFF2-40B4-BE49-F238E27FC236}">
                <a16:creationId xmlns:a16="http://schemas.microsoft.com/office/drawing/2014/main" id="{47D5DE2A-CE3F-4D5E-8B8D-3D0DE8BC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6781800" cy="720725"/>
          </a:xfrm>
        </p:spPr>
        <p:txBody>
          <a:bodyPr/>
          <a:lstStyle/>
          <a:p>
            <a:pPr algn="ctr"/>
            <a:r>
              <a:rPr lang="sl-SI" altLang="sl-SI" sz="3200">
                <a:solidFill>
                  <a:srgbClr val="C00000"/>
                </a:solidFill>
              </a:rPr>
              <a:t>ERITROCITOZ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0C850AE-BDE0-47BB-A2CE-7CFD4AB49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196975"/>
            <a:ext cx="6911975" cy="48228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Je zvečanje mase eritrocitov v krvi, za opredelitev stanja </a:t>
            </a:r>
          </a:p>
          <a:p>
            <a:pPr marL="0" indent="0">
              <a:buFont typeface="Arial" charset="0"/>
              <a:buNone/>
              <a:defRPr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uporabljamo podatke  hematokrita.</a:t>
            </a:r>
          </a:p>
          <a:p>
            <a:pPr marL="0" indent="0">
              <a:buFont typeface="Arial" charset="0"/>
              <a:buNone/>
              <a:defRPr/>
            </a:pPr>
            <a:r>
              <a:rPr lang="sl-SI" sz="1800" dirty="0">
                <a:latin typeface="Calibri" pitchFamily="34" charset="0"/>
                <a:cs typeface="Calibri" pitchFamily="34" charset="0"/>
              </a:rPr>
              <a:t>Obstaja pozitiven odnos med hematokritom in viskoznostjo krvi.</a:t>
            </a:r>
          </a:p>
          <a:p>
            <a:pPr marL="0" indent="0">
              <a:buFont typeface="Arial" charset="0"/>
              <a:buNone/>
              <a:defRPr/>
            </a:pPr>
            <a:endParaRPr lang="sl-SI" sz="1800" dirty="0"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sl-SI" sz="1800" dirty="0" err="1">
                <a:latin typeface="Calibri" pitchFamily="34" charset="0"/>
                <a:cs typeface="Calibri" pitchFamily="34" charset="0"/>
              </a:rPr>
              <a:t>Eritrocitoza</a:t>
            </a:r>
            <a:r>
              <a:rPr lang="sl-SI" sz="1800" dirty="0">
                <a:latin typeface="Calibri" pitchFamily="34" charset="0"/>
                <a:cs typeface="Calibri" pitchFamily="34" charset="0"/>
              </a:rPr>
              <a:t> je lahko: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b="1" dirty="0">
                <a:latin typeface="Calibri" pitchFamily="34" charset="0"/>
                <a:cs typeface="Calibri" pitchFamily="34" charset="0"/>
              </a:rPr>
              <a:t>ABSOLUTNA </a:t>
            </a:r>
            <a:r>
              <a:rPr lang="sl-SI" sz="1800" dirty="0">
                <a:latin typeface="Calibri" pitchFamily="34" charset="0"/>
                <a:cs typeface="Calibri" pitchFamily="34" charset="0"/>
              </a:rPr>
              <a:t>– povečana prostornina vseh eritrocitov,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b="1" dirty="0">
                <a:latin typeface="Calibri" pitchFamily="34" charset="0"/>
                <a:cs typeface="Calibri" pitchFamily="34" charset="0"/>
              </a:rPr>
              <a:t>RELATIVNA-</a:t>
            </a:r>
            <a:r>
              <a:rPr lang="sl-SI" sz="1800" dirty="0">
                <a:latin typeface="Calibri" pitchFamily="34" charset="0"/>
                <a:cs typeface="Calibri" pitchFamily="34" charset="0"/>
              </a:rPr>
              <a:t> je prostornina eritrocitov normalna, količina plazme je zmanjšana, najpogostejši vzrok je </a:t>
            </a:r>
            <a:r>
              <a:rPr lang="sl-SI" sz="1800" b="1" dirty="0">
                <a:latin typeface="Calibri" pitchFamily="34" charset="0"/>
                <a:cs typeface="Calibri" pitchFamily="34" charset="0"/>
              </a:rPr>
              <a:t>dehidracija.</a:t>
            </a:r>
          </a:p>
          <a:p>
            <a:pPr>
              <a:buFont typeface="Arial" charset="0"/>
              <a:buChar char="•"/>
              <a:defRPr/>
            </a:pPr>
            <a:endParaRPr lang="sl-SI" sz="1800" dirty="0"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sl-SI" sz="1800" dirty="0" err="1">
                <a:latin typeface="Calibri" pitchFamily="34" charset="0"/>
                <a:cs typeface="Calibri" pitchFamily="34" charset="0"/>
              </a:rPr>
              <a:t>Eritrocitoza</a:t>
            </a:r>
            <a:r>
              <a:rPr lang="sl-SI" sz="1800" dirty="0">
                <a:latin typeface="Calibri" pitchFamily="34" charset="0"/>
                <a:cs typeface="Calibri" pitchFamily="34" charset="0"/>
              </a:rPr>
              <a:t> je lahko posledica </a:t>
            </a:r>
            <a:r>
              <a:rPr lang="sl-SI" sz="1800" b="1" dirty="0">
                <a:latin typeface="Calibri" pitchFamily="34" charset="0"/>
                <a:cs typeface="Calibri" pitchFamily="34" charset="0"/>
              </a:rPr>
              <a:t>srčnih obolenj </a:t>
            </a:r>
            <a:r>
              <a:rPr lang="sl-SI" sz="1800" dirty="0">
                <a:latin typeface="Calibri" pitchFamily="34" charset="0"/>
                <a:cs typeface="Calibri" pitchFamily="34" charset="0"/>
              </a:rPr>
              <a:t>ali pa </a:t>
            </a:r>
            <a:r>
              <a:rPr lang="sl-SI" sz="1800" b="1" dirty="0">
                <a:latin typeface="Calibri" pitchFamily="34" charset="0"/>
                <a:cs typeface="Calibri" pitchFamily="34" charset="0"/>
              </a:rPr>
              <a:t>življenja na visoki nadmorski višini</a:t>
            </a:r>
            <a:r>
              <a:rPr lang="sl-SI" sz="1800" dirty="0">
                <a:latin typeface="Calibri" pitchFamily="34" charset="0"/>
                <a:cs typeface="Calibri" pitchFamily="34" charset="0"/>
              </a:rPr>
              <a:t>, zaradi zmanjšane zasičenosti krvi s kisikom nastaja več eritrocitov.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DA4D6344-80C7-4513-BE07-AFDC6FEF8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765175"/>
            <a:ext cx="16922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slov 3">
            <a:extLst>
              <a:ext uri="{FF2B5EF4-FFF2-40B4-BE49-F238E27FC236}">
                <a16:creationId xmlns:a16="http://schemas.microsoft.com/office/drawing/2014/main" id="{BA16C0F5-2803-4875-97DD-934E67688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4221163"/>
            <a:ext cx="7543800" cy="1524000"/>
          </a:xfrm>
        </p:spPr>
        <p:txBody>
          <a:bodyPr/>
          <a:lstStyle/>
          <a:p>
            <a:pPr algn="ctr"/>
            <a:r>
              <a:rPr lang="sl-SI" altLang="sl-SI"/>
              <a:t>Zdravstvena nega bolnika z anemijo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EA6551EF-28A2-4501-AF92-F96492DD2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l-SI" b="1" dirty="0">
                <a:latin typeface="Calibri" pitchFamily="34" charset="0"/>
                <a:cs typeface="Calibri" pitchFamily="34" charset="0"/>
              </a:rPr>
              <a:t>ZN pri anemiji je usmerjena predvsem k: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aplikaciji zdravil,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počutju bolnika,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načinu življenja,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poklicnim in družinskim razmeram,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rizičnim faktorjem,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obvladovanju bolezni.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B7B2EA95-9A29-4803-96DB-1286CE244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037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l-SI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Posebno smo pozorni na: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skrbno nego kože in sluznice;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prehranjevanju in pitju- izbor primernih živil, bogatih z Fe in B12; izločanju in odvajanju;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gibanju in ustrezni legi;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spanju in počitku;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zagotavljanju miru in varnosti (varovanje pred infekcijami);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psihična podpora, pri sprejemanju bolezni;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spremljanju učenja in sodelovanja v programu preventive in rehabilitacije;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kontroli vitalnih funkcij.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AA0F616B-9022-4BBF-A18C-41473978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57188"/>
            <a:ext cx="6781800" cy="1000125"/>
          </a:xfrm>
        </p:spPr>
        <p:txBody>
          <a:bodyPr/>
          <a:lstStyle/>
          <a:p>
            <a:pPr algn="ctr"/>
            <a:r>
              <a:rPr lang="sl-SI" altLang="sl-SI" sz="2800">
                <a:solidFill>
                  <a:schemeClr val="tx1"/>
                </a:solidFill>
                <a:cs typeface="Calibri" panose="020F0502020204030204" pitchFamily="34" charset="0"/>
              </a:rPr>
              <a:t>Po  koncentraciji  Hb-a  lahko  anemijo opredelimo  v  naslednje  stopnje:</a:t>
            </a:r>
            <a:endParaRPr lang="sl-SI" altLang="sl-SI" sz="2800"/>
          </a:p>
        </p:txBody>
      </p:sp>
      <p:sp>
        <p:nvSpPr>
          <p:cNvPr id="9" name="Oblak 8">
            <a:extLst>
              <a:ext uri="{FF2B5EF4-FFF2-40B4-BE49-F238E27FC236}">
                <a16:creationId xmlns:a16="http://schemas.microsoft.com/office/drawing/2014/main" id="{BDD591E7-9647-4572-BB24-F5B97BC91E7A}"/>
              </a:ext>
            </a:extLst>
          </p:cNvPr>
          <p:cNvSpPr/>
          <p:nvPr/>
        </p:nvSpPr>
        <p:spPr>
          <a:xfrm>
            <a:off x="214313" y="2143125"/>
            <a:ext cx="2786062" cy="17859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  <a:buFontTx/>
              <a:buAutoNum type="arabicPeriod"/>
              <a:defRPr/>
            </a:pPr>
            <a:r>
              <a:rPr lang="pl-PL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Stopnja</a:t>
            </a:r>
          </a:p>
          <a:p>
            <a:pPr marL="342900" indent="-342900" algn="ctr">
              <a:lnSpc>
                <a:spcPct val="80000"/>
              </a:lnSpc>
              <a:defRPr/>
            </a:pPr>
            <a:r>
              <a:rPr lang="pl-PL" dirty="0">
                <a:solidFill>
                  <a:srgbClr val="FFFF00"/>
                </a:solidFill>
                <a:latin typeface="+mj-lt"/>
                <a:ea typeface="Calibri" pitchFamily="34" charset="0"/>
                <a:cs typeface="Calibri" pitchFamily="34" charset="0"/>
              </a:rPr>
              <a:t>BLAGA  ANEMIJA </a:t>
            </a:r>
          </a:p>
          <a:p>
            <a:pPr marL="342900" indent="-342900" algn="ctr">
              <a:lnSpc>
                <a:spcPct val="80000"/>
              </a:lnSpc>
              <a:defRPr/>
            </a:pPr>
            <a:r>
              <a:rPr lang="pl-PL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(do 90 g/l Hb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ctr">
              <a:defRPr/>
            </a:pPr>
            <a:endParaRPr lang="sl-SI" dirty="0"/>
          </a:p>
        </p:txBody>
      </p:sp>
      <p:sp>
        <p:nvSpPr>
          <p:cNvPr id="10" name="Oblak 9">
            <a:extLst>
              <a:ext uri="{FF2B5EF4-FFF2-40B4-BE49-F238E27FC236}">
                <a16:creationId xmlns:a16="http://schemas.microsoft.com/office/drawing/2014/main" id="{C11E0FCC-7B83-4987-8FC0-4D38795FD0D9}"/>
              </a:ext>
            </a:extLst>
          </p:cNvPr>
          <p:cNvSpPr/>
          <p:nvPr/>
        </p:nvSpPr>
        <p:spPr>
          <a:xfrm>
            <a:off x="1357313" y="4071938"/>
            <a:ext cx="3071812" cy="16430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pl-PL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2. Stopnja</a:t>
            </a:r>
          </a:p>
          <a:p>
            <a:pPr algn="ctr">
              <a:lnSpc>
                <a:spcPct val="80000"/>
              </a:lnSpc>
              <a:defRPr/>
            </a:pPr>
            <a:r>
              <a:rPr lang="pl-PL" dirty="0">
                <a:solidFill>
                  <a:srgbClr val="FFFF00"/>
                </a:solidFill>
                <a:latin typeface="+mj-lt"/>
                <a:ea typeface="Calibri" pitchFamily="34" charset="0"/>
                <a:cs typeface="Calibri" pitchFamily="34" charset="0"/>
              </a:rPr>
              <a:t>SREDNJE  HUDA ANEMIJA </a:t>
            </a:r>
          </a:p>
          <a:p>
            <a:pPr algn="ctr">
              <a:lnSpc>
                <a:spcPct val="80000"/>
              </a:lnSpc>
              <a:defRPr/>
            </a:pPr>
            <a:r>
              <a:rPr lang="pl-PL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(90-70 g/l Hb)</a:t>
            </a:r>
          </a:p>
          <a:p>
            <a:pPr algn="ctr">
              <a:defRPr/>
            </a:pPr>
            <a:endParaRPr lang="sl-SI" dirty="0"/>
          </a:p>
        </p:txBody>
      </p:sp>
      <p:sp>
        <p:nvSpPr>
          <p:cNvPr id="11" name="Oblak 10">
            <a:extLst>
              <a:ext uri="{FF2B5EF4-FFF2-40B4-BE49-F238E27FC236}">
                <a16:creationId xmlns:a16="http://schemas.microsoft.com/office/drawing/2014/main" id="{67A0588D-3B6D-45BA-805B-E301E18C5152}"/>
              </a:ext>
            </a:extLst>
          </p:cNvPr>
          <p:cNvSpPr/>
          <p:nvPr/>
        </p:nvSpPr>
        <p:spPr>
          <a:xfrm>
            <a:off x="4572000" y="4071938"/>
            <a:ext cx="2786063" cy="15001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pl-PL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Stopnja</a:t>
            </a:r>
          </a:p>
          <a:p>
            <a:pPr algn="ctr">
              <a:lnSpc>
                <a:spcPct val="80000"/>
              </a:lnSpc>
              <a:defRPr/>
            </a:pPr>
            <a:r>
              <a:rPr lang="pl-PL" dirty="0">
                <a:solidFill>
                  <a:srgbClr val="FFFF00"/>
                </a:solidFill>
                <a:latin typeface="+mj-lt"/>
                <a:ea typeface="Calibri" pitchFamily="34" charset="0"/>
                <a:cs typeface="Calibri" pitchFamily="34" charset="0"/>
              </a:rPr>
              <a:t>HUDA  ANEMIJA </a:t>
            </a:r>
          </a:p>
          <a:p>
            <a:pPr algn="ctr">
              <a:lnSpc>
                <a:spcPct val="80000"/>
              </a:lnSpc>
              <a:defRPr/>
            </a:pPr>
            <a:r>
              <a:rPr lang="pl-PL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(70 -30 g/l Hb)</a:t>
            </a:r>
          </a:p>
          <a:p>
            <a:pPr algn="ctr">
              <a:defRPr/>
            </a:pPr>
            <a:endParaRPr lang="sl-SI" dirty="0"/>
          </a:p>
        </p:txBody>
      </p:sp>
      <p:sp>
        <p:nvSpPr>
          <p:cNvPr id="12" name="Oblak 11">
            <a:extLst>
              <a:ext uri="{FF2B5EF4-FFF2-40B4-BE49-F238E27FC236}">
                <a16:creationId xmlns:a16="http://schemas.microsoft.com/office/drawing/2014/main" id="{D02F262B-A06C-499C-88B5-744CD8223D8D}"/>
              </a:ext>
            </a:extLst>
          </p:cNvPr>
          <p:cNvSpPr/>
          <p:nvPr/>
        </p:nvSpPr>
        <p:spPr>
          <a:xfrm>
            <a:off x="5643563" y="1928813"/>
            <a:ext cx="3000375" cy="18573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pl-PL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4. Stopnja </a:t>
            </a:r>
          </a:p>
          <a:p>
            <a:pPr algn="ctr">
              <a:lnSpc>
                <a:spcPct val="80000"/>
              </a:lnSpc>
              <a:defRPr/>
            </a:pPr>
            <a:r>
              <a:rPr lang="pl-PL" dirty="0">
                <a:solidFill>
                  <a:srgbClr val="FFFF00"/>
                </a:solidFill>
                <a:latin typeface="+mj-lt"/>
                <a:ea typeface="Calibri" pitchFamily="34" charset="0"/>
                <a:cs typeface="Calibri" pitchFamily="34" charset="0"/>
              </a:rPr>
              <a:t>ZELO HUDA  ANEMIJA </a:t>
            </a:r>
          </a:p>
          <a:p>
            <a:pPr algn="ctr">
              <a:lnSpc>
                <a:spcPct val="80000"/>
              </a:lnSpc>
              <a:defRPr/>
            </a:pPr>
            <a:r>
              <a:rPr lang="pl-PL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(pod 30 g/l Hb)</a:t>
            </a:r>
          </a:p>
          <a:p>
            <a:pPr algn="ctr">
              <a:defRPr/>
            </a:pPr>
            <a:endParaRPr lang="sl-SI" dirty="0"/>
          </a:p>
        </p:txBody>
      </p:sp>
      <p:sp>
        <p:nvSpPr>
          <p:cNvPr id="13" name="Desna puščica 12">
            <a:extLst>
              <a:ext uri="{FF2B5EF4-FFF2-40B4-BE49-F238E27FC236}">
                <a16:creationId xmlns:a16="http://schemas.microsoft.com/office/drawing/2014/main" id="{0690AE40-291F-43E5-85BA-BC1714ACD33B}"/>
              </a:ext>
            </a:extLst>
          </p:cNvPr>
          <p:cNvSpPr/>
          <p:nvPr/>
        </p:nvSpPr>
        <p:spPr>
          <a:xfrm rot="8180571">
            <a:off x="1912938" y="1533525"/>
            <a:ext cx="647700" cy="2127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4" name="Puščica dol 13">
            <a:extLst>
              <a:ext uri="{FF2B5EF4-FFF2-40B4-BE49-F238E27FC236}">
                <a16:creationId xmlns:a16="http://schemas.microsoft.com/office/drawing/2014/main" id="{07723F1F-6838-4A82-B46B-2A40337EFA94}"/>
              </a:ext>
            </a:extLst>
          </p:cNvPr>
          <p:cNvSpPr/>
          <p:nvPr/>
        </p:nvSpPr>
        <p:spPr>
          <a:xfrm>
            <a:off x="3571875" y="1500188"/>
            <a:ext cx="285750" cy="2286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5" name="Puščica dol 14">
            <a:extLst>
              <a:ext uri="{FF2B5EF4-FFF2-40B4-BE49-F238E27FC236}">
                <a16:creationId xmlns:a16="http://schemas.microsoft.com/office/drawing/2014/main" id="{98C20E40-D8FA-4AA8-B418-EF380D2F3FC6}"/>
              </a:ext>
            </a:extLst>
          </p:cNvPr>
          <p:cNvSpPr/>
          <p:nvPr/>
        </p:nvSpPr>
        <p:spPr>
          <a:xfrm rot="19342976">
            <a:off x="6343650" y="1358900"/>
            <a:ext cx="261938" cy="7461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7" name="Puščica dol 16">
            <a:extLst>
              <a:ext uri="{FF2B5EF4-FFF2-40B4-BE49-F238E27FC236}">
                <a16:creationId xmlns:a16="http://schemas.microsoft.com/office/drawing/2014/main" id="{C609A8C9-339F-4C55-8891-704F8B713FBA}"/>
              </a:ext>
            </a:extLst>
          </p:cNvPr>
          <p:cNvSpPr/>
          <p:nvPr/>
        </p:nvSpPr>
        <p:spPr>
          <a:xfrm>
            <a:off x="5214938" y="1500188"/>
            <a:ext cx="214312" cy="2286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80193804-A2B0-40D0-AC4A-E7AD42708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36638"/>
            <a:ext cx="7632700" cy="504031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/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D64EAE3-6C1B-41E2-AAFA-6BE3E49A5D25}"/>
              </a:ext>
            </a:extLst>
          </p:cNvPr>
          <p:cNvSpPr txBox="1"/>
          <p:nvPr/>
        </p:nvSpPr>
        <p:spPr>
          <a:xfrm>
            <a:off x="2519363" y="404813"/>
            <a:ext cx="39608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2400" dirty="0">
                <a:solidFill>
                  <a:srgbClr val="C00000"/>
                </a:solidFill>
                <a:latin typeface="+mj-lt"/>
              </a:rPr>
              <a:t>SPLOŠNI SIMPTOMI ANEMIJE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F40B51C-C936-4BB4-B79E-E941D1FF0D39}"/>
              </a:ext>
            </a:extLst>
          </p:cNvPr>
          <p:cNvSpPr txBox="1"/>
          <p:nvPr/>
        </p:nvSpPr>
        <p:spPr>
          <a:xfrm>
            <a:off x="6372225" y="647700"/>
            <a:ext cx="20161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ŽIVČNI SISTEM: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utrujenost,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zaspanost,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vrtoglavica - </a:t>
            </a:r>
            <a:r>
              <a:rPr lang="sl-SI" sz="1200" dirty="0" err="1">
                <a:latin typeface="Calibri" pitchFamily="34" charset="0"/>
                <a:cs typeface="Calibri" pitchFamily="34" charset="0"/>
              </a:rPr>
              <a:t>vertigo</a:t>
            </a:r>
            <a:r>
              <a:rPr lang="sl-SI" sz="1200" dirty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glavobol,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slaba koncentracija,</a:t>
            </a:r>
          </a:p>
          <a:p>
            <a:pPr>
              <a:defRPr/>
            </a:pPr>
            <a:endParaRPr lang="sl-SI" sz="12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sl-SI" sz="1200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BD8F314-2FC3-425D-A4DC-DF0F39140AE9}"/>
              </a:ext>
            </a:extLst>
          </p:cNvPr>
          <p:cNvSpPr txBox="1"/>
          <p:nvPr/>
        </p:nvSpPr>
        <p:spPr>
          <a:xfrm>
            <a:off x="5724525" y="2401888"/>
            <a:ext cx="15113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OŽILJE: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znižan RR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F46EFE9-270C-4FF3-9C69-FFFEE2B943E3}"/>
              </a:ext>
            </a:extLst>
          </p:cNvPr>
          <p:cNvSpPr txBox="1"/>
          <p:nvPr/>
        </p:nvSpPr>
        <p:spPr>
          <a:xfrm>
            <a:off x="6732588" y="2960688"/>
            <a:ext cx="16557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SRCE: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tahikardija,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bolečine okoli srca,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palpitacije,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angina </a:t>
            </a:r>
            <a:r>
              <a:rPr lang="sl-SI" sz="1200" dirty="0" err="1">
                <a:latin typeface="Calibri" pitchFamily="34" charset="0"/>
                <a:cs typeface="Calibri" pitchFamily="34" charset="0"/>
              </a:rPr>
              <a:t>pektoris</a:t>
            </a:r>
            <a:r>
              <a:rPr lang="sl-SI" sz="1200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srčni infarkt.</a:t>
            </a:r>
          </a:p>
          <a:p>
            <a:pPr>
              <a:defRPr/>
            </a:pPr>
            <a:endParaRPr lang="sl-SI" sz="12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sl-SI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24300A5-B280-496D-810A-6E465A8CFE20}"/>
              </a:ext>
            </a:extLst>
          </p:cNvPr>
          <p:cNvSpPr txBox="1"/>
          <p:nvPr/>
        </p:nvSpPr>
        <p:spPr>
          <a:xfrm>
            <a:off x="6948488" y="4868863"/>
            <a:ext cx="14398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VRANICA: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povečana vranica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E8E3B7D-F505-4322-B806-423136577DB2}"/>
              </a:ext>
            </a:extLst>
          </p:cNvPr>
          <p:cNvSpPr txBox="1"/>
          <p:nvPr/>
        </p:nvSpPr>
        <p:spPr>
          <a:xfrm>
            <a:off x="1763713" y="1658938"/>
            <a:ext cx="20161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OČI: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rumeno obarvana veznica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6251185-77BC-4CD3-8F1B-A8BA76C5E937}"/>
              </a:ext>
            </a:extLst>
          </p:cNvPr>
          <p:cNvSpPr txBox="1"/>
          <p:nvPr/>
        </p:nvSpPr>
        <p:spPr>
          <a:xfrm>
            <a:off x="250825" y="2133600"/>
            <a:ext cx="21605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KOŽA: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bledica kože in sluznic –</a:t>
            </a:r>
            <a:r>
              <a:rPr lang="sl-SI" sz="1200" dirty="0" err="1">
                <a:latin typeface="Calibri" pitchFamily="34" charset="0"/>
                <a:cs typeface="Calibri" pitchFamily="34" charset="0"/>
              </a:rPr>
              <a:t>pallor</a:t>
            </a:r>
            <a:r>
              <a:rPr lang="sl-SI" sz="1200" dirty="0">
                <a:latin typeface="Calibri" pitchFamily="34" charset="0"/>
                <a:cs typeface="Calibri" pitchFamily="34" charset="0"/>
              </a:rPr>
              <a:t>,</a:t>
            </a:r>
            <a:r>
              <a:rPr lang="sl-SI" sz="1200" dirty="0"/>
              <a:t>  </a:t>
            </a:r>
            <a:r>
              <a:rPr lang="sl-SI" sz="1200" dirty="0">
                <a:latin typeface="Calibri" pitchFamily="34" charset="0"/>
                <a:cs typeface="Calibri" pitchFamily="34" charset="0"/>
              </a:rPr>
              <a:t>najlažje jo ocenimo na dlaneh in vidnih sluznicah ( ustnic in dlesni),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nohti in lasje so tanki in krhki,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sl-SI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7C157A3-FDB7-4153-9D27-DB81C1175232}"/>
              </a:ext>
            </a:extLst>
          </p:cNvPr>
          <p:cNvSpPr txBox="1"/>
          <p:nvPr/>
        </p:nvSpPr>
        <p:spPr>
          <a:xfrm>
            <a:off x="900113" y="3573463"/>
            <a:ext cx="16557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DIHALA: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zasoplost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C9AEE97-5E50-46F4-90EE-302D700E0E23}"/>
              </a:ext>
            </a:extLst>
          </p:cNvPr>
          <p:cNvSpPr txBox="1"/>
          <p:nvPr/>
        </p:nvSpPr>
        <p:spPr>
          <a:xfrm>
            <a:off x="755650" y="4221163"/>
            <a:ext cx="1295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MIŠICE: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šibkost v mišicah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CD8F94F-8BA0-4E1C-A2DC-31363D030BC8}"/>
              </a:ext>
            </a:extLst>
          </p:cNvPr>
          <p:cNvSpPr txBox="1"/>
          <p:nvPr/>
        </p:nvSpPr>
        <p:spPr>
          <a:xfrm>
            <a:off x="611188" y="4894263"/>
            <a:ext cx="19446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PREBAVNI TRAKT: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 err="1">
                <a:latin typeface="Calibri" pitchFamily="34" charset="0"/>
                <a:cs typeface="Calibri" pitchFamily="34" charset="0"/>
              </a:rPr>
              <a:t>navzea</a:t>
            </a:r>
            <a:r>
              <a:rPr lang="sl-SI" sz="1200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1200" dirty="0" err="1">
                <a:latin typeface="Calibri" pitchFamily="34" charset="0"/>
                <a:cs typeface="Calibri" pitchFamily="34" charset="0"/>
              </a:rPr>
              <a:t>flatulenca</a:t>
            </a:r>
            <a:r>
              <a:rPr lang="sl-SI" sz="1200" dirty="0">
                <a:latin typeface="Calibri" pitchFamily="34" charset="0"/>
                <a:cs typeface="Calibri" pitchFamily="34" charset="0"/>
              </a:rPr>
              <a:t>- nabiranje plinov v črevesju,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zaprtje ali driske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sl-SI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0BB6ACF-6840-4ECD-8AE0-A283ACE341D6}"/>
              </a:ext>
            </a:extLst>
          </p:cNvPr>
          <p:cNvSpPr txBox="1"/>
          <p:nvPr/>
        </p:nvSpPr>
        <p:spPr>
          <a:xfrm>
            <a:off x="6948488" y="5661025"/>
            <a:ext cx="18002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RODILA: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l-SI" sz="1200" dirty="0">
                <a:latin typeface="Calibri" pitchFamily="34" charset="0"/>
                <a:cs typeface="Calibri" pitchFamily="34" charset="0"/>
              </a:rPr>
              <a:t>motnje menstrualnega cikla,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sl-SI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40913E0F-9697-48CE-8D99-C4EF3A908393}"/>
              </a:ext>
            </a:extLst>
          </p:cNvPr>
          <p:cNvCxnSpPr/>
          <p:nvPr/>
        </p:nvCxnSpPr>
        <p:spPr>
          <a:xfrm>
            <a:off x="4859338" y="5876925"/>
            <a:ext cx="208915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4">
            <a:extLst>
              <a:ext uri="{FF2B5EF4-FFF2-40B4-BE49-F238E27FC236}">
                <a16:creationId xmlns:a16="http://schemas.microsoft.com/office/drawing/2014/main" id="{6F99F6C9-A9D3-4220-BF38-DD4579DC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981075"/>
            <a:ext cx="6781800" cy="431800"/>
          </a:xfrm>
        </p:spPr>
        <p:txBody>
          <a:bodyPr/>
          <a:lstStyle/>
          <a:p>
            <a:pPr eaLnBrk="1" hangingPunct="1"/>
            <a:r>
              <a:rPr lang="sl-SI" altLang="sl-SI" sz="3200">
                <a:solidFill>
                  <a:srgbClr val="C00000"/>
                </a:solidFill>
                <a:cs typeface="Calibri" panose="020F0502020204030204" pitchFamily="34" charset="0"/>
              </a:rPr>
              <a:t>Vzroki</a:t>
            </a:r>
            <a:r>
              <a:rPr lang="sl-SI" altLang="sl-SI" sz="3200" b="1">
                <a:solidFill>
                  <a:srgbClr val="C00000"/>
                </a:solidFill>
                <a:cs typeface="Calibri" panose="020F0502020204030204" pitchFamily="34" charset="0"/>
              </a:rPr>
              <a:t>:</a:t>
            </a:r>
            <a:br>
              <a:rPr lang="sl-SI" altLang="sl-SI" sz="3200" b="1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altLang="sl-SI" sz="3200"/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F6150EBD-C7EC-4E46-9674-16B1523A5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125538"/>
            <a:ext cx="7543800" cy="38862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slaba absorpcija ali pomanjkanje: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     -  železa,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     -  vitamina B12,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     - folne kisline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        v naši prehrani;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pomanjkanje snovi, ki jih potrebujemo za tvorbo </a:t>
            </a:r>
            <a:r>
              <a:rPr lang="sl-SI" sz="2000" dirty="0" err="1">
                <a:latin typeface="Calibri" pitchFamily="34" charset="0"/>
                <a:cs typeface="Calibri" pitchFamily="34" charset="0"/>
              </a:rPr>
              <a:t>eritroblastov</a:t>
            </a:r>
            <a:r>
              <a:rPr lang="sl-SI" sz="20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izguba krvi, (</a:t>
            </a:r>
            <a:r>
              <a:rPr lang="sl-SI" sz="1600" dirty="0">
                <a:latin typeface="Calibri" pitchFamily="34" charset="0"/>
                <a:cs typeface="Calibri" pitchFamily="34" charset="0"/>
              </a:rPr>
              <a:t>npr. med menstruacijo, zaradi operacije ali krvavečih razjed na želodcu</a:t>
            </a:r>
            <a:r>
              <a:rPr lang="sl-SI" sz="2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bolezni kostnega mozga;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rak;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sz="2000" dirty="0">
                <a:latin typeface="Calibri" pitchFamily="34" charset="0"/>
                <a:cs typeface="Calibri" pitchFamily="34" charset="0"/>
              </a:rPr>
              <a:t>kemoterapije, …</a:t>
            </a:r>
          </a:p>
        </p:txBody>
      </p:sp>
      <p:pic>
        <p:nvPicPr>
          <p:cNvPr id="11268" name="Picture 7" descr="http://www.fmc-renalpharma.com/files/Grafik_5_rdax_800x560.jpg">
            <a:extLst>
              <a:ext uri="{FF2B5EF4-FFF2-40B4-BE49-F238E27FC236}">
                <a16:creationId xmlns:a16="http://schemas.microsoft.com/office/drawing/2014/main" id="{4FF9507B-4810-4657-B601-00904EA85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3860800"/>
            <a:ext cx="36020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66C805A3-93CC-4B7C-815A-49EC9035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9275"/>
            <a:ext cx="6781800" cy="792163"/>
          </a:xfrm>
        </p:spPr>
        <p:txBody>
          <a:bodyPr/>
          <a:lstStyle/>
          <a:p>
            <a:pPr eaLnBrk="1" hangingPunct="1"/>
            <a:r>
              <a:rPr lang="sl-SI" altLang="sl-SI" sz="3200">
                <a:solidFill>
                  <a:srgbClr val="C00000"/>
                </a:solidFill>
              </a:rPr>
              <a:t>Diagnosticiranje: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91AD83F6-EAE1-41B4-8728-0EB1281C8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557338"/>
            <a:ext cx="7543800" cy="44640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sz="1700">
                <a:latin typeface="Calibri" panose="020F0502020204030204" pitchFamily="34" charset="0"/>
                <a:cs typeface="Calibri" panose="020F0502020204030204" pitchFamily="34" charset="0"/>
              </a:rPr>
              <a:t>Za opredelitev anemije so potrebni: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7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sz="1700" b="1">
                <a:latin typeface="Calibri" panose="020F0502020204030204" pitchFamily="34" charset="0"/>
                <a:cs typeface="Calibri" panose="020F0502020204030204" pitchFamily="34" charset="0"/>
              </a:rPr>
              <a:t>Anamnestični podatki: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altLang="sl-SI" sz="1700">
                <a:latin typeface="Calibri" panose="020F0502020204030204" pitchFamily="34" charset="0"/>
                <a:cs typeface="Calibri" panose="020F0502020204030204" pitchFamily="34" charset="0"/>
              </a:rPr>
              <a:t>dedne anemije,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altLang="sl-SI" sz="1700">
                <a:latin typeface="Calibri" panose="020F0502020204030204" pitchFamily="34" charset="0"/>
                <a:cs typeface="Calibri" panose="020F0502020204030204" pitchFamily="34" charset="0"/>
              </a:rPr>
              <a:t>bolnikova poklicna dejavnost,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altLang="sl-SI" sz="1700">
                <a:latin typeface="Calibri" panose="020F0502020204030204" pitchFamily="34" charset="0"/>
                <a:cs typeface="Calibri" panose="020F0502020204030204" pitchFamily="34" charset="0"/>
              </a:rPr>
              <a:t>jemanje zdravil,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altLang="sl-SI" sz="1700">
                <a:latin typeface="Calibri" panose="020F0502020204030204" pitchFamily="34" charset="0"/>
                <a:cs typeface="Calibri" panose="020F0502020204030204" pitchFamily="34" charset="0"/>
              </a:rPr>
              <a:t>prehrambne navade in razvade (alkohol),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altLang="sl-SI" sz="1700">
                <a:latin typeface="Calibri" panose="020F0502020204030204" pitchFamily="34" charset="0"/>
                <a:cs typeface="Calibri" panose="020F0502020204030204" pitchFamily="34" charset="0"/>
              </a:rPr>
              <a:t>pomembni podatki o krvavitvah iz: prebavil, rodil.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7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sz="1700" b="1">
                <a:latin typeface="Calibri" panose="020F0502020204030204" pitchFamily="34" charset="0"/>
                <a:cs typeface="Calibri" panose="020F0502020204030204" pitchFamily="34" charset="0"/>
              </a:rPr>
              <a:t>Klinični pregled, pozorni smo na znake: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altLang="sl-SI" sz="1700">
                <a:latin typeface="Calibri" panose="020F0502020204030204" pitchFamily="34" charset="0"/>
                <a:cs typeface="Calibri" panose="020F0502020204030204" pitchFamily="34" charset="0"/>
              </a:rPr>
              <a:t>zlatenica,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altLang="sl-SI" sz="1700">
                <a:latin typeface="Calibri" panose="020F0502020204030204" pitchFamily="34" charset="0"/>
                <a:cs typeface="Calibri" panose="020F0502020204030204" pitchFamily="34" charset="0"/>
              </a:rPr>
              <a:t>krvavitve v kožo,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altLang="sl-SI" sz="1700">
                <a:latin typeface="Calibri" panose="020F0502020204030204" pitchFamily="34" charset="0"/>
                <a:cs typeface="Calibri" panose="020F0502020204030204" pitchFamily="34" charset="0"/>
              </a:rPr>
              <a:t>povečanje jeter in vranice.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7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sz="1700" b="1">
                <a:latin typeface="Calibri" panose="020F0502020204030204" pitchFamily="34" charset="0"/>
                <a:cs typeface="Calibri" panose="020F0502020204030204" pitchFamily="34" charset="0"/>
              </a:rPr>
              <a:t>Laboratorijske preiskave: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altLang="sl-SI" sz="1700">
                <a:latin typeface="Calibri" panose="020F0502020204030204" pitchFamily="34" charset="0"/>
                <a:cs typeface="Calibri" panose="020F0502020204030204" pitchFamily="34" charset="0"/>
              </a:rPr>
              <a:t>krvi,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altLang="sl-SI" sz="1700">
                <a:latin typeface="Calibri" panose="020F0502020204030204" pitchFamily="34" charset="0"/>
                <a:cs typeface="Calibri" panose="020F0502020204030204" pitchFamily="34" charset="0"/>
              </a:rPr>
              <a:t>blata,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700"/>
          </a:p>
        </p:txBody>
      </p:sp>
      <p:pic>
        <p:nvPicPr>
          <p:cNvPr id="12292" name="Picture 5" descr="http://comps.fotosearch.com/comp/LIF/LIF139/examiner-performing-precordial_~NU101009.jpg">
            <a:extLst>
              <a:ext uri="{FF2B5EF4-FFF2-40B4-BE49-F238E27FC236}">
                <a16:creationId xmlns:a16="http://schemas.microsoft.com/office/drawing/2014/main" id="{1AC4A4FD-C166-4AFB-B60B-6F4D48533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89138"/>
            <a:ext cx="28575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A65788-DA0A-418C-9E80-42FA48AB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692150"/>
            <a:ext cx="7529513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3200" dirty="0">
                <a:solidFill>
                  <a:schemeClr val="tx1"/>
                </a:solidFill>
              </a:rPr>
              <a:t>1.  MIKROCITNA ANEMIJA - </a:t>
            </a:r>
            <a:r>
              <a:rPr lang="sl-SI" sz="3200" dirty="0" err="1">
                <a:solidFill>
                  <a:schemeClr val="tx1"/>
                </a:solidFill>
              </a:rPr>
              <a:t>ANEMIJA</a:t>
            </a:r>
            <a:r>
              <a:rPr lang="sl-SI" sz="3200" dirty="0">
                <a:solidFill>
                  <a:schemeClr val="tx1"/>
                </a:solidFill>
              </a:rPr>
              <a:t> ZRADI  </a:t>
            </a:r>
            <a:br>
              <a:rPr lang="sl-SI" sz="3200" dirty="0">
                <a:solidFill>
                  <a:schemeClr val="tx1"/>
                </a:solidFill>
              </a:rPr>
            </a:br>
            <a:r>
              <a:rPr lang="sl-SI" sz="3200" dirty="0">
                <a:solidFill>
                  <a:schemeClr val="tx1"/>
                </a:solidFill>
              </a:rPr>
              <a:t>      POMANJKANJA ŽELEZA 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F172BDF8-A0CF-4705-90A3-A68F18828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484313"/>
            <a:ext cx="7543800" cy="44624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l-SI" altLang="sl-SI">
                <a:latin typeface="Calibri" panose="020F0502020204030204" pitchFamily="34" charset="0"/>
                <a:cs typeface="Calibri" panose="020F0502020204030204" pitchFamily="34" charset="0"/>
              </a:rPr>
              <a:t>Je mikrocitna anemija z moteno sintezo hema, mi jo imenujemo tudi </a:t>
            </a:r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Sideropenična deficitarna anemija.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l-SI" altLang="sl-S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Pojavi se pri ljudeh:</a:t>
            </a:r>
          </a:p>
          <a:p>
            <a:pPr marL="0" indent="0" eaLnBrk="1" hangingPunct="1"/>
            <a:r>
              <a:rPr lang="sl-SI" altLang="sl-SI">
                <a:latin typeface="Calibri" panose="020F0502020204030204" pitchFamily="34" charset="0"/>
                <a:cs typeface="Calibri" panose="020F0502020204030204" pitchFamily="34" charset="0"/>
              </a:rPr>
              <a:t> vse starosti, </a:t>
            </a:r>
          </a:p>
          <a:p>
            <a:pPr marL="0" indent="0" eaLnBrk="1" hangingPunct="1"/>
            <a:r>
              <a:rPr lang="sl-SI" altLang="sl-SI">
                <a:latin typeface="Calibri" panose="020F0502020204030204" pitchFamily="34" charset="0"/>
                <a:cs typeface="Calibri" panose="020F0502020204030204" pitchFamily="34" charset="0"/>
              </a:rPr>
              <a:t>različnega socialnega in ekonomskega statusa.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l-SI" altLang="sl-S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Pogostejša je pri:</a:t>
            </a:r>
          </a:p>
          <a:p>
            <a:pPr marL="0" indent="0" eaLnBrk="1" hangingPunct="1"/>
            <a:r>
              <a:rPr lang="sl-SI" altLang="sl-SI">
                <a:latin typeface="Calibri" panose="020F0502020204030204" pitchFamily="34" charset="0"/>
                <a:cs typeface="Calibri" panose="020F0502020204030204" pitchFamily="34" charset="0"/>
              </a:rPr>
              <a:t> mladih do pubertete,</a:t>
            </a:r>
          </a:p>
          <a:p>
            <a:pPr marL="0" indent="0" eaLnBrk="1" hangingPunct="1"/>
            <a:r>
              <a:rPr lang="sl-SI" altLang="sl-SI">
                <a:latin typeface="Calibri" panose="020F0502020204030204" pitchFamily="34" charset="0"/>
                <a:cs typeface="Calibri" panose="020F0502020204030204" pitchFamily="34" charset="0"/>
              </a:rPr>
              <a:t>ženskah v rodni dobi.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13316" name="Picture 5" descr="http://thebypassedlife.com/wp-content/uploads/2010/11/iron_deficency_anemia_diagr.jpg">
            <a:extLst>
              <a:ext uri="{FF2B5EF4-FFF2-40B4-BE49-F238E27FC236}">
                <a16:creationId xmlns:a16="http://schemas.microsoft.com/office/drawing/2014/main" id="{A585A1CF-D655-4249-A6E2-6B5CF1528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4086225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DB0765C3-2E0E-43CD-89A5-2F2D9F8A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476250"/>
            <a:ext cx="6781800" cy="720725"/>
          </a:xfrm>
        </p:spPr>
        <p:txBody>
          <a:bodyPr/>
          <a:lstStyle/>
          <a:p>
            <a:pPr algn="ctr"/>
            <a:r>
              <a:rPr lang="sl-SI" altLang="sl-SI" sz="2800"/>
              <a:t>Železo - Fe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30CE2DF-3B02-414B-9686-C86AF1E1D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844675"/>
            <a:ext cx="7543800" cy="43910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l-SI" b="1" dirty="0">
                <a:latin typeface="Calibri" pitchFamily="34" charset="0"/>
                <a:cs typeface="Calibri" pitchFamily="34" charset="0"/>
              </a:rPr>
              <a:t>Železo (Fe) je sestavni del molekule hemoglobina.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l-SI" b="1" dirty="0">
                <a:latin typeface="Calibri" pitchFamily="34" charset="0"/>
                <a:cs typeface="Calibri" pitchFamily="34" charset="0"/>
              </a:rPr>
              <a:t>Naloge: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sodeluje v sintezi </a:t>
            </a:r>
            <a:r>
              <a:rPr lang="sl-SI" dirty="0" err="1">
                <a:latin typeface="Calibri" pitchFamily="34" charset="0"/>
                <a:cs typeface="Calibri" pitchFamily="34" charset="0"/>
              </a:rPr>
              <a:t>Hb</a:t>
            </a:r>
            <a:r>
              <a:rPr lang="sl-SI" dirty="0">
                <a:latin typeface="Calibri" pitchFamily="34" charset="0"/>
                <a:cs typeface="Calibri" pitchFamily="34" charset="0"/>
              </a:rPr>
              <a:t> in </a:t>
            </a:r>
            <a:r>
              <a:rPr lang="sl-SI" dirty="0" err="1">
                <a:latin typeface="Calibri" pitchFamily="34" charset="0"/>
                <a:cs typeface="Calibri" pitchFamily="34" charset="0"/>
              </a:rPr>
              <a:t>mioglobina</a:t>
            </a:r>
            <a:r>
              <a:rPr lang="sl-SI" dirty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prenaša kisika iz pljuč v tkiva in elektronov v mitohondrijih (celično dihanje),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sodeluje pri sintezi DNA in drugih pomembnih encimskih reakcijah.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l-SI" b="1" dirty="0">
                <a:latin typeface="Calibri" pitchFamily="34" charset="0"/>
                <a:cs typeface="Calibri" pitchFamily="34" charset="0"/>
              </a:rPr>
              <a:t>Njegovo kroženje v telesu je odvisno od 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vnosa,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metabolizma,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zalog. </a:t>
            </a:r>
          </a:p>
          <a:p>
            <a:pPr>
              <a:buFont typeface="Arial" charset="0"/>
              <a:buChar char="•"/>
              <a:defRPr/>
            </a:pPr>
            <a:endParaRPr lang="sl-SI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1984</Words>
  <Application>Microsoft Office PowerPoint</Application>
  <PresentationFormat>On-screen Show (4:3)</PresentationFormat>
  <Paragraphs>378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Corbel</vt:lpstr>
      <vt:lpstr>Impact</vt:lpstr>
      <vt:lpstr>Times New Roman</vt:lpstr>
      <vt:lpstr>NewsPrint</vt:lpstr>
      <vt:lpstr>BOLEZNI CELIC RDEČE VRSTE (eritrocitov)</vt:lpstr>
      <vt:lpstr>ANEMIJA - SLABOKRVNOST</vt:lpstr>
      <vt:lpstr>  Razvrstitev anemij  po:</vt:lpstr>
      <vt:lpstr>Po  koncentraciji  Hb-a  lahko  anemijo opredelimo  v  naslednje  stopnje:</vt:lpstr>
      <vt:lpstr>PowerPoint Presentation</vt:lpstr>
      <vt:lpstr>Vzroki: </vt:lpstr>
      <vt:lpstr>Diagnosticiranje:</vt:lpstr>
      <vt:lpstr>1.  MIKROCITNA ANEMIJA - ANEMIJA ZRADI         POMANJKANJA ŽELEZA </vt:lpstr>
      <vt:lpstr>Železo - Fe</vt:lpstr>
      <vt:lpstr>PowerPoint Presentation</vt:lpstr>
      <vt:lpstr>Presnova železa</vt:lpstr>
      <vt:lpstr>Vzroki za mikrocitno anemijo: </vt:lpstr>
      <vt:lpstr>PowerPoint Presentation</vt:lpstr>
      <vt:lpstr>PowerPoint Presentation</vt:lpstr>
      <vt:lpstr>PowerPoint Presentation</vt:lpstr>
      <vt:lpstr>2. MAKROCITNA ANEMIJA </vt:lpstr>
      <vt:lpstr>a) MEGALOBLASTNAE  ANEMIJE</vt:lpstr>
      <vt:lpstr>Vzroki: </vt:lpstr>
      <vt:lpstr>Potek bolezni:</vt:lpstr>
      <vt:lpstr>Diagnosticiranje:</vt:lpstr>
      <vt:lpstr>Zdravljenje:</vt:lpstr>
      <vt:lpstr>3. NORMOCITNE  ANEMIJE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ERITROCITOZ</vt:lpstr>
      <vt:lpstr>Zdravstvena nega bolnika z anemijo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2019-06-03T09:13:25Z</dcterms:created>
  <dcterms:modified xsi:type="dcterms:W3CDTF">2019-06-03T09:13:25Z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