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3"/>
  </p:sldMasterIdLst>
  <p:notesMasterIdLst>
    <p:notesMasterId r:id="rId32"/>
  </p:notesMasterIdLst>
  <p:sldIdLst>
    <p:sldId id="256" r:id="rId4"/>
    <p:sldId id="257" r:id="rId5"/>
    <p:sldId id="258" r:id="rId6"/>
    <p:sldId id="259" r:id="rId7"/>
    <p:sldId id="261" r:id="rId8"/>
    <p:sldId id="260" r:id="rId9"/>
    <p:sldId id="262" r:id="rId10"/>
    <p:sldId id="265" r:id="rId11"/>
    <p:sldId id="263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0D323C03-D973-462F-92FE-A24C07F324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0C7467C-276E-4357-B895-4803524206F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A5A7265-CE4D-43B4-811F-942BE93A679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9C917D5C-54B0-4D94-AD9C-662C566BAE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41B74F28-A944-4E82-8900-7CE5F0A3F6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  <a:endParaRPr lang="sl-SI" noProof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CE2DF31-5F36-4F96-8CF2-A5416E62D5A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AFE387-BF1B-4FB8-84A6-25500E1AB7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557EF5D-EE11-46EC-98DC-10192A0E0E6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>
            <a:extLst>
              <a:ext uri="{FF2B5EF4-FFF2-40B4-BE49-F238E27FC236}">
                <a16:creationId xmlns:a16="http://schemas.microsoft.com/office/drawing/2014/main" id="{3F35409C-9B67-44EB-875B-D6E0E56E67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>
            <a:extLst>
              <a:ext uri="{FF2B5EF4-FFF2-40B4-BE49-F238E27FC236}">
                <a16:creationId xmlns:a16="http://schemas.microsoft.com/office/drawing/2014/main" id="{5BAE4E1E-356A-4788-BF4A-300D9DEB7E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34820" name="Segnaposto numero diapositiva 3">
            <a:extLst>
              <a:ext uri="{FF2B5EF4-FFF2-40B4-BE49-F238E27FC236}">
                <a16:creationId xmlns:a16="http://schemas.microsoft.com/office/drawing/2014/main" id="{3D10ECFB-6E2B-46B0-AD55-0B38658D93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2B6FA062-9056-48EE-93BA-962780F2A2D7}" type="slidenum">
              <a:rPr lang="sl-SI" altLang="sl-SI">
                <a:latin typeface="Calibri" panose="020F0502020204030204" pitchFamily="34" charset="0"/>
              </a:rPr>
              <a:pPr/>
              <a:t>6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29">
            <a:extLst>
              <a:ext uri="{FF2B5EF4-FFF2-40B4-BE49-F238E27FC236}">
                <a16:creationId xmlns:a16="http://schemas.microsoft.com/office/drawing/2014/main" id="{708E90C1-1157-4499-A648-87541BBA3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12827-A01D-427A-A18B-CCBBA8C2D6A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Segnaposto piè di pagina 18">
            <a:extLst>
              <a:ext uri="{FF2B5EF4-FFF2-40B4-BE49-F238E27FC236}">
                <a16:creationId xmlns:a16="http://schemas.microsoft.com/office/drawing/2014/main" id="{5F4151D1-E538-4069-8BBB-563ED1E49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egnaposto numero diapositiva 26">
            <a:extLst>
              <a:ext uri="{FF2B5EF4-FFF2-40B4-BE49-F238E27FC236}">
                <a16:creationId xmlns:a16="http://schemas.microsoft.com/office/drawing/2014/main" id="{40CCE1F6-6F7E-443F-B615-29F82E554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A0E9F7A9-9BD5-4041-976A-6553D570CD0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58648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>
            <a:extLst>
              <a:ext uri="{FF2B5EF4-FFF2-40B4-BE49-F238E27FC236}">
                <a16:creationId xmlns:a16="http://schemas.microsoft.com/office/drawing/2014/main" id="{32596E79-8D65-44BC-884B-232E345EA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B3E4B-E704-45F5-8502-D0027D3D8FF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Segnaposto piè di pagina 21">
            <a:extLst>
              <a:ext uri="{FF2B5EF4-FFF2-40B4-BE49-F238E27FC236}">
                <a16:creationId xmlns:a16="http://schemas.microsoft.com/office/drawing/2014/main" id="{741CD86F-CB05-411D-86FC-F5848839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egnaposto numero diapositiva 17">
            <a:extLst>
              <a:ext uri="{FF2B5EF4-FFF2-40B4-BE49-F238E27FC236}">
                <a16:creationId xmlns:a16="http://schemas.microsoft.com/office/drawing/2014/main" id="{C44E3EB7-E409-4081-89ED-592380C1A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6B19B-BC4D-465C-AD87-6F28A4D8FF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5084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>
            <a:extLst>
              <a:ext uri="{FF2B5EF4-FFF2-40B4-BE49-F238E27FC236}">
                <a16:creationId xmlns:a16="http://schemas.microsoft.com/office/drawing/2014/main" id="{5CC687E8-2FDF-4A43-8D6B-D3EB0D88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1F726-2170-4976-BADD-A58F377A8E6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Segnaposto piè di pagina 21">
            <a:extLst>
              <a:ext uri="{FF2B5EF4-FFF2-40B4-BE49-F238E27FC236}">
                <a16:creationId xmlns:a16="http://schemas.microsoft.com/office/drawing/2014/main" id="{4EDB83D4-DBC6-4A38-A7CD-E360E7D0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egnaposto numero diapositiva 17">
            <a:extLst>
              <a:ext uri="{FF2B5EF4-FFF2-40B4-BE49-F238E27FC236}">
                <a16:creationId xmlns:a16="http://schemas.microsoft.com/office/drawing/2014/main" id="{CA87FED8-CAB4-4C40-9960-F1A81D9EE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85470-B04C-40DC-BD09-5B0A4172C2C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2940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>
            <a:extLst>
              <a:ext uri="{FF2B5EF4-FFF2-40B4-BE49-F238E27FC236}">
                <a16:creationId xmlns:a16="http://schemas.microsoft.com/office/drawing/2014/main" id="{ED859FC9-35D8-4529-80B5-A00070784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93A1C-3ABF-41FF-98D1-105B77EF6EA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Segnaposto piè di pagina 21">
            <a:extLst>
              <a:ext uri="{FF2B5EF4-FFF2-40B4-BE49-F238E27FC236}">
                <a16:creationId xmlns:a16="http://schemas.microsoft.com/office/drawing/2014/main" id="{8E4A349A-E647-4133-822B-504F9F0A6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egnaposto numero diapositiva 17">
            <a:extLst>
              <a:ext uri="{FF2B5EF4-FFF2-40B4-BE49-F238E27FC236}">
                <a16:creationId xmlns:a16="http://schemas.microsoft.com/office/drawing/2014/main" id="{DD68923F-EAFD-4093-BA83-55DA96D98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49EA9-F802-46DD-B6EB-2B05B067FBC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0726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D2899C-A0C7-4E5D-A738-9569A5B2B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536F6-F091-428C-8699-49AB73ECACF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5789E3-BEDE-41E2-8238-B811F3E89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B6A154-A52C-417B-B049-A7D662BB8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662CA066-1422-464F-984E-093BE6A573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25254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9">
            <a:extLst>
              <a:ext uri="{FF2B5EF4-FFF2-40B4-BE49-F238E27FC236}">
                <a16:creationId xmlns:a16="http://schemas.microsoft.com/office/drawing/2014/main" id="{10E1F792-FB3A-44F4-811E-F15E3E5C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44151-3642-4B53-865B-7E2B34ACC76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Segnaposto piè di pagina 21">
            <a:extLst>
              <a:ext uri="{FF2B5EF4-FFF2-40B4-BE49-F238E27FC236}">
                <a16:creationId xmlns:a16="http://schemas.microsoft.com/office/drawing/2014/main" id="{2E847F5D-4C7C-4F6F-A0DB-6CF775E56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egnaposto numero diapositiva 17">
            <a:extLst>
              <a:ext uri="{FF2B5EF4-FFF2-40B4-BE49-F238E27FC236}">
                <a16:creationId xmlns:a16="http://schemas.microsoft.com/office/drawing/2014/main" id="{70530ACB-2FC4-48F6-B151-CE7A7810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B044E-24BF-41F8-96FA-055FBACE9F5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7163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9">
            <a:extLst>
              <a:ext uri="{FF2B5EF4-FFF2-40B4-BE49-F238E27FC236}">
                <a16:creationId xmlns:a16="http://schemas.microsoft.com/office/drawing/2014/main" id="{8D3C3078-7D01-401B-8BCA-3D1D0CA19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C80D-E3CF-4E48-B10B-12F6F602229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Segnaposto piè di pagina 21">
            <a:extLst>
              <a:ext uri="{FF2B5EF4-FFF2-40B4-BE49-F238E27FC236}">
                <a16:creationId xmlns:a16="http://schemas.microsoft.com/office/drawing/2014/main" id="{051E202A-3CEB-42C9-BA25-ED5F2B585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egnaposto numero diapositiva 17">
            <a:extLst>
              <a:ext uri="{FF2B5EF4-FFF2-40B4-BE49-F238E27FC236}">
                <a16:creationId xmlns:a16="http://schemas.microsoft.com/office/drawing/2014/main" id="{282F8484-AA86-43C2-9A15-3D634C9A1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D6ABD-A3AD-4B9A-BF0E-575BC0251F4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3872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9">
            <a:extLst>
              <a:ext uri="{FF2B5EF4-FFF2-40B4-BE49-F238E27FC236}">
                <a16:creationId xmlns:a16="http://schemas.microsoft.com/office/drawing/2014/main" id="{AE938954-E181-4F20-811F-71660E2E7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A5FA-F737-42DE-A065-344718A8C6D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Segnaposto piè di pagina 21">
            <a:extLst>
              <a:ext uri="{FF2B5EF4-FFF2-40B4-BE49-F238E27FC236}">
                <a16:creationId xmlns:a16="http://schemas.microsoft.com/office/drawing/2014/main" id="{608A7D3E-156A-4BEF-AABA-A4938FEC6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egnaposto numero diapositiva 17">
            <a:extLst>
              <a:ext uri="{FF2B5EF4-FFF2-40B4-BE49-F238E27FC236}">
                <a16:creationId xmlns:a16="http://schemas.microsoft.com/office/drawing/2014/main" id="{F247251B-BE97-4D3E-9F19-B6542EE2A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21562-70A0-4D70-91C6-5688245E5AE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3671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>
            <a:extLst>
              <a:ext uri="{FF2B5EF4-FFF2-40B4-BE49-F238E27FC236}">
                <a16:creationId xmlns:a16="http://schemas.microsoft.com/office/drawing/2014/main" id="{FEF449F8-377C-4258-9DDB-FDB8AF89F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93FDD-4FAF-44A8-AFDB-8FE5404448F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Segnaposto piè di pagina 21">
            <a:extLst>
              <a:ext uri="{FF2B5EF4-FFF2-40B4-BE49-F238E27FC236}">
                <a16:creationId xmlns:a16="http://schemas.microsoft.com/office/drawing/2014/main" id="{1DC526A4-3BBD-4650-9FBA-768BB788E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egnaposto numero diapositiva 17">
            <a:extLst>
              <a:ext uri="{FF2B5EF4-FFF2-40B4-BE49-F238E27FC236}">
                <a16:creationId xmlns:a16="http://schemas.microsoft.com/office/drawing/2014/main" id="{D657F681-6152-4ED0-AA71-D8B98A47F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BE7D7-FE28-4ECB-B256-8422DF328C2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52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9">
            <a:extLst>
              <a:ext uri="{FF2B5EF4-FFF2-40B4-BE49-F238E27FC236}">
                <a16:creationId xmlns:a16="http://schemas.microsoft.com/office/drawing/2014/main" id="{ADEC5428-424F-4B3B-A3B2-9698A928A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519E9-9241-4075-8BDA-320266F5C8A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Segnaposto piè di pagina 21">
            <a:extLst>
              <a:ext uri="{FF2B5EF4-FFF2-40B4-BE49-F238E27FC236}">
                <a16:creationId xmlns:a16="http://schemas.microsoft.com/office/drawing/2014/main" id="{16E72BB4-F271-45FC-9123-DCA71CBF1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egnaposto numero diapositiva 17">
            <a:extLst>
              <a:ext uri="{FF2B5EF4-FFF2-40B4-BE49-F238E27FC236}">
                <a16:creationId xmlns:a16="http://schemas.microsoft.com/office/drawing/2014/main" id="{74B84DDC-FAE4-49B7-9415-560A295BD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113DF-40BD-430E-9F73-DEB0A41CFC4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5235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taglia e arrotonda singolo angolo rettangolo 8">
            <a:extLst>
              <a:ext uri="{FF2B5EF4-FFF2-40B4-BE49-F238E27FC236}">
                <a16:creationId xmlns:a16="http://schemas.microsoft.com/office/drawing/2014/main" id="{8DF0FA1E-B886-408D-A166-17840B6BBB7D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olo rettangolo 11">
            <a:extLst>
              <a:ext uri="{FF2B5EF4-FFF2-40B4-BE49-F238E27FC236}">
                <a16:creationId xmlns:a16="http://schemas.microsoft.com/office/drawing/2014/main" id="{8901CF28-8069-4AEC-84F3-37F5DBF8865A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igura a mano libera 9">
            <a:extLst>
              <a:ext uri="{FF2B5EF4-FFF2-40B4-BE49-F238E27FC236}">
                <a16:creationId xmlns:a16="http://schemas.microsoft.com/office/drawing/2014/main" id="{13746B21-07C6-45A0-93B2-6CBCB06D5158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10">
            <a:extLst>
              <a:ext uri="{FF2B5EF4-FFF2-40B4-BE49-F238E27FC236}">
                <a16:creationId xmlns:a16="http://schemas.microsoft.com/office/drawing/2014/main" id="{2B529D1F-4159-4DD2-9424-E9D2CAAB8537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4">
            <a:extLst>
              <a:ext uri="{FF2B5EF4-FFF2-40B4-BE49-F238E27FC236}">
                <a16:creationId xmlns:a16="http://schemas.microsoft.com/office/drawing/2014/main" id="{D3A2D2AB-8F32-4EE3-90A9-BBF08F5D3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EE9C3-67E9-4497-9BA9-E89ECC9EBFB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Segnaposto piè di pagina 5">
            <a:extLst>
              <a:ext uri="{FF2B5EF4-FFF2-40B4-BE49-F238E27FC236}">
                <a16:creationId xmlns:a16="http://schemas.microsoft.com/office/drawing/2014/main" id="{8E03330D-2CB9-4492-B7DD-095FF404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egnaposto numero diapositiva 6">
            <a:extLst>
              <a:ext uri="{FF2B5EF4-FFF2-40B4-BE49-F238E27FC236}">
                <a16:creationId xmlns:a16="http://schemas.microsoft.com/office/drawing/2014/main" id="{74B23C60-EDC7-466A-BB3B-0AD9EBFBB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9EC7F426-02B8-4973-A2F7-BFD3FE24E10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9062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>
            <a:extLst>
              <a:ext uri="{FF2B5EF4-FFF2-40B4-BE49-F238E27FC236}">
                <a16:creationId xmlns:a16="http://schemas.microsoft.com/office/drawing/2014/main" id="{FA5906F4-9FAE-4A44-9F08-908B73785099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>
            <a:extLst>
              <a:ext uri="{FF2B5EF4-FFF2-40B4-BE49-F238E27FC236}">
                <a16:creationId xmlns:a16="http://schemas.microsoft.com/office/drawing/2014/main" id="{044AE2F2-E426-4295-90E3-63AC3DCA9886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egnaposto titolo 8">
            <a:extLst>
              <a:ext uri="{FF2B5EF4-FFF2-40B4-BE49-F238E27FC236}">
                <a16:creationId xmlns:a16="http://schemas.microsoft.com/office/drawing/2014/main" id="{55D8301E-54A5-4710-B596-6F06C69D547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sl-SI"/>
              <a:t>Fare clic per modificare lo stile del titolo</a:t>
            </a:r>
            <a:endParaRPr lang="en-US" altLang="sl-SI"/>
          </a:p>
        </p:txBody>
      </p:sp>
      <p:sp>
        <p:nvSpPr>
          <p:cNvPr id="1029" name="Segnaposto testo 29">
            <a:extLst>
              <a:ext uri="{FF2B5EF4-FFF2-40B4-BE49-F238E27FC236}">
                <a16:creationId xmlns:a16="http://schemas.microsoft.com/office/drawing/2014/main" id="{CC4AE44F-54AC-4937-AE59-5D63633AF3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sl-SI"/>
              <a:t>Fare clic per modificare stili del testo dello schema</a:t>
            </a:r>
          </a:p>
          <a:p>
            <a:pPr lvl="1"/>
            <a:r>
              <a:rPr lang="it-IT" altLang="sl-SI"/>
              <a:t>Secondo livello</a:t>
            </a:r>
          </a:p>
          <a:p>
            <a:pPr lvl="2"/>
            <a:r>
              <a:rPr lang="it-IT" altLang="sl-SI"/>
              <a:t>Terzo livello</a:t>
            </a:r>
          </a:p>
          <a:p>
            <a:pPr lvl="3"/>
            <a:r>
              <a:rPr lang="it-IT" altLang="sl-SI"/>
              <a:t>Quarto livello</a:t>
            </a:r>
          </a:p>
          <a:p>
            <a:pPr lvl="4"/>
            <a:r>
              <a:rPr lang="it-IT" altLang="sl-SI"/>
              <a:t>Quinto livello</a:t>
            </a:r>
            <a:endParaRPr lang="en-US" altLang="sl-SI"/>
          </a:p>
        </p:txBody>
      </p:sp>
      <p:sp>
        <p:nvSpPr>
          <p:cNvPr id="10" name="Segnaposto data 9">
            <a:extLst>
              <a:ext uri="{FF2B5EF4-FFF2-40B4-BE49-F238E27FC236}">
                <a16:creationId xmlns:a16="http://schemas.microsoft.com/office/drawing/2014/main" id="{B1802FCB-C9F9-4A40-BB11-78732FD6E2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AC948B-7A93-4D00-9F52-7181EB574F6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2" name="Segnaposto piè di pagina 21">
            <a:extLst>
              <a:ext uri="{FF2B5EF4-FFF2-40B4-BE49-F238E27FC236}">
                <a16:creationId xmlns:a16="http://schemas.microsoft.com/office/drawing/2014/main" id="{3B20B5EA-C7AB-4108-9867-5A97A6FC0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8" name="Segnaposto numero diapositiva 17">
            <a:extLst>
              <a:ext uri="{FF2B5EF4-FFF2-40B4-BE49-F238E27FC236}">
                <a16:creationId xmlns:a16="http://schemas.microsoft.com/office/drawing/2014/main" id="{F4A9D5C2-F12A-42D1-9388-C3CE40C6F8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84E443D4-4D28-401D-8C15-8072582FDCF1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1033" name="Gruppo 1">
            <a:extLst>
              <a:ext uri="{FF2B5EF4-FFF2-40B4-BE49-F238E27FC236}">
                <a16:creationId xmlns:a16="http://schemas.microsoft.com/office/drawing/2014/main" id="{2314187F-FD1E-420F-A72C-C36C1D8179FB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igura a mano libera 11">
              <a:extLst>
                <a:ext uri="{FF2B5EF4-FFF2-40B4-BE49-F238E27FC236}">
                  <a16:creationId xmlns:a16="http://schemas.microsoft.com/office/drawing/2014/main" id="{DF5014FB-DC9B-4EC1-A5C8-E787DAB2CFBC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igura a mano libera 12">
              <a:extLst>
                <a:ext uri="{FF2B5EF4-FFF2-40B4-BE49-F238E27FC236}">
                  <a16:creationId xmlns:a16="http://schemas.microsoft.com/office/drawing/2014/main" id="{0AFD26DD-8476-4A2E-94D7-9091546BD98C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1" r:id="rId2"/>
    <p:sldLayoutId id="2147483720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21" r:id="rId9"/>
    <p:sldLayoutId id="2147483717" r:id="rId10"/>
    <p:sldLayoutId id="21474837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0484D6-3F8F-494E-83D1-6B00BF3F8D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BOLEZNI V NOSEČNOSTI</a:t>
            </a:r>
          </a:p>
        </p:txBody>
      </p:sp>
      <p:sp>
        <p:nvSpPr>
          <p:cNvPr id="5123" name="Sottotitolo 2">
            <a:extLst>
              <a:ext uri="{FF2B5EF4-FFF2-40B4-BE49-F238E27FC236}">
                <a16:creationId xmlns:a16="http://schemas.microsoft.com/office/drawing/2014/main" id="{1836E0AE-5214-429E-A22F-8B35EC9FE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sl-SI" altLang="sl-S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C3CE7881-785D-4591-9C65-34422CB13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857250"/>
            <a:ext cx="5357813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3F169F-35DB-4B3C-A942-5667FDB8D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Placenta previja spredaj ležeča placenta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50DD2A-3143-402F-8097-3AEBF856B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Pojavi se pri 0,3% nosečnosti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Placenta leži nad izhodom iz maternice, ali na strenskih stenah, njen del pa nad izhodom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Znaki: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	- krvavitve v začetku nosečnosti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	- visok položaj ploda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	- prečna lega ploda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Ukrepi: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	- strogo ležanje celo nosečnost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	- porod s carskim rezom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399023F1-4A8E-46C9-A659-475F45D8F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071563"/>
            <a:ext cx="16573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>
            <a:extLst>
              <a:ext uri="{FF2B5EF4-FFF2-40B4-BE49-F238E27FC236}">
                <a16:creationId xmlns:a16="http://schemas.microsoft.com/office/drawing/2014/main" id="{93F0DC1F-F499-4089-82A3-AA5FF8A06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857250"/>
            <a:ext cx="16478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>
            <a:extLst>
              <a:ext uri="{FF2B5EF4-FFF2-40B4-BE49-F238E27FC236}">
                <a16:creationId xmlns:a16="http://schemas.microsoft.com/office/drawing/2014/main" id="{62AE931B-0F1E-4F8D-AFD7-24875F1C2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857500"/>
            <a:ext cx="2643188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5E1D92-973D-4E00-A2A2-771BE63C1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sl-SI" b="1" dirty="0"/>
            </a:br>
            <a:br>
              <a:rPr lang="sl-SI" b="1" dirty="0"/>
            </a:br>
            <a:br>
              <a:rPr lang="sl-SI" b="1" dirty="0"/>
            </a:br>
            <a:br>
              <a:rPr lang="sl-SI" b="1" dirty="0"/>
            </a:br>
            <a:br>
              <a:rPr lang="sl-SI" sz="4000" dirty="0"/>
            </a:br>
            <a:br>
              <a:rPr lang="sl-SI" sz="4000" dirty="0"/>
            </a:br>
            <a:br>
              <a:rPr lang="sl-SI" sz="4000" dirty="0"/>
            </a:br>
            <a:br>
              <a:rPr lang="sl-SI" sz="4000" dirty="0"/>
            </a:br>
            <a:br>
              <a:rPr lang="sl-SI" sz="4000" dirty="0"/>
            </a:br>
            <a:r>
              <a:rPr lang="sl-SI" sz="4900" b="1" dirty="0"/>
              <a:t>Nosečniške </a:t>
            </a:r>
            <a:r>
              <a:rPr lang="sl-SI" sz="4900" b="1" dirty="0" err="1"/>
              <a:t>gestoze</a:t>
            </a:r>
            <a:br>
              <a:rPr lang="sl-SI" sz="4000" dirty="0"/>
            </a:br>
            <a:endParaRPr lang="sl-SI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B193D1-918F-470F-9F0B-B34E15514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3900" dirty="0"/>
              <a:t>1. nosečniško bruhanje – </a:t>
            </a:r>
            <a:r>
              <a:rPr lang="sl-SI" sz="3900" dirty="0" err="1"/>
              <a:t>hyperemesis</a:t>
            </a:r>
            <a:r>
              <a:rPr lang="sl-SI" sz="3900" dirty="0"/>
              <a:t> </a:t>
            </a:r>
            <a:r>
              <a:rPr lang="sl-SI" sz="3900" dirty="0" err="1"/>
              <a:t>gravidarum</a:t>
            </a:r>
            <a:endParaRPr lang="sl-SI" sz="39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Je bruhanje nosečnice zaradi motene presnove.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Komplikacije: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	- dehidracija in motnje elektrolitskega ravnotežja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	- toksični učinek na notranje organe (predvsem na jetra in ledvice)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Ukrepi: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	- nadomeščanje tekočin in elektrolitov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	- </a:t>
            </a:r>
            <a:r>
              <a:rPr lang="sl-SI" dirty="0" err="1"/>
              <a:t>antiemetiki</a:t>
            </a:r>
            <a:endParaRPr lang="sl-SI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	- počitek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>
            <a:extLst>
              <a:ext uri="{FF2B5EF4-FFF2-40B4-BE49-F238E27FC236}">
                <a16:creationId xmlns:a16="http://schemas.microsoft.com/office/drawing/2014/main" id="{9C6F6658-FAEC-4885-9266-C3FF529CD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2. EPH gestoze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BAB5A0-1563-4AE7-A2A8-D1415F0AC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Vzrok nastanka ni popolnoma pojasnjen, bil naj bi v krvnih žilah placente in nepravilni reakciji telesa ženske na nosečnost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Znaki: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	</a:t>
            </a:r>
            <a:r>
              <a:rPr lang="sl-SI" b="1" dirty="0"/>
              <a:t>E</a:t>
            </a:r>
            <a:r>
              <a:rPr lang="sl-SI" dirty="0"/>
              <a:t>demi, na začetku na nogah, kasneje po celem telesu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	</a:t>
            </a:r>
            <a:r>
              <a:rPr lang="sl-SI" b="1" dirty="0" err="1"/>
              <a:t>P</a:t>
            </a:r>
            <a:r>
              <a:rPr lang="sl-SI" dirty="0" err="1"/>
              <a:t>roteinurija</a:t>
            </a:r>
            <a:endParaRPr lang="sl-SI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	</a:t>
            </a:r>
            <a:r>
              <a:rPr lang="sl-SI" b="1" dirty="0"/>
              <a:t>H</a:t>
            </a:r>
            <a:r>
              <a:rPr lang="sl-SI" dirty="0"/>
              <a:t>ipertenzija, povečan je predvsem </a:t>
            </a:r>
            <a:r>
              <a:rPr lang="sl-SI" dirty="0" err="1"/>
              <a:t>diastolni</a:t>
            </a:r>
            <a:r>
              <a:rPr lang="sl-SI" dirty="0"/>
              <a:t> tlak (110 in več)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Stanje vodi v </a:t>
            </a:r>
            <a:r>
              <a:rPr lang="sl-SI" dirty="0" err="1"/>
              <a:t>preeklampsijo</a:t>
            </a:r>
            <a:r>
              <a:rPr lang="sl-SI" dirty="0"/>
              <a:t>,  ko je krvni tlak zelo povečan, pojavijo se vrtoglavice, bliskanje pred očmi, plod je ogrožen.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>
            <a:extLst>
              <a:ext uri="{FF2B5EF4-FFF2-40B4-BE49-F238E27FC236}">
                <a16:creationId xmlns:a16="http://schemas.microsoft.com/office/drawing/2014/main" id="{425E05DB-87C0-41E4-90B0-37FB045EE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EPH gestoze </a:t>
            </a:r>
          </a:p>
        </p:txBody>
      </p:sp>
      <p:sp>
        <p:nvSpPr>
          <p:cNvPr id="19459" name="Segnaposto contenuto 2">
            <a:extLst>
              <a:ext uri="{FF2B5EF4-FFF2-40B4-BE49-F238E27FC236}">
                <a16:creationId xmlns:a16="http://schemas.microsoft.com/office/drawing/2014/main" id="{4D891575-87AC-4100-8943-44FECD603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Če ne zdravimo stanje preide v </a:t>
            </a:r>
            <a:r>
              <a:rPr lang="sl-SI" altLang="sl-SI" b="1"/>
              <a:t>eklamptični napad</a:t>
            </a:r>
          </a:p>
          <a:p>
            <a:r>
              <a:rPr lang="sl-SI" altLang="sl-SI"/>
              <a:t>Pacientka ima tonično-klonične krče celega telesa (podobno epileptičnemu napadu), plod je med napadom brez kisika, pride do hipoksije in smrti</a:t>
            </a:r>
          </a:p>
          <a:p>
            <a:r>
              <a:rPr lang="sl-SI" altLang="sl-SI"/>
              <a:t> Ukrepi:</a:t>
            </a:r>
          </a:p>
          <a:p>
            <a:pPr lvl="1"/>
            <a:r>
              <a:rPr lang="sl-SI" altLang="sl-SI"/>
              <a:t>Omejitev soli in beljakovin</a:t>
            </a:r>
          </a:p>
          <a:p>
            <a:pPr lvl="1"/>
            <a:r>
              <a:rPr lang="sl-SI" altLang="sl-SI"/>
              <a:t>Zniževanja krvnega tlaka z zdravili</a:t>
            </a:r>
          </a:p>
          <a:p>
            <a:pPr lvl="1"/>
            <a:r>
              <a:rPr lang="sl-SI" altLang="sl-SI"/>
              <a:t>Strogo ležanje pod nadzorom (hospitalizacija)</a:t>
            </a:r>
          </a:p>
          <a:p>
            <a:pPr lvl="1"/>
            <a:r>
              <a:rPr lang="sl-SI" altLang="sl-SI"/>
              <a:t>Porod</a:t>
            </a:r>
          </a:p>
          <a:p>
            <a:pPr lvl="1"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>
            <a:extLst>
              <a:ext uri="{FF2B5EF4-FFF2-40B4-BE49-F238E27FC236}">
                <a16:creationId xmlns:a16="http://schemas.microsoft.com/office/drawing/2014/main" id="{D6CB71A9-6854-42AB-9115-D26A41AC4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3. Sindrom HELLP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354620-214A-44FC-9C02-A9A497791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Je </a:t>
            </a:r>
            <a:r>
              <a:rPr lang="sl-SI" dirty="0" err="1"/>
              <a:t>hypertenzivna</a:t>
            </a:r>
            <a:r>
              <a:rPr lang="sl-SI" dirty="0"/>
              <a:t> bolezen v nosečnosti, ki prizadene več organskih sistemov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Znaki: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 err="1"/>
              <a:t>hemolitična</a:t>
            </a:r>
            <a:r>
              <a:rPr lang="sl-SI" dirty="0"/>
              <a:t> anemija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 err="1"/>
              <a:t>Trombocitopenija</a:t>
            </a:r>
            <a:endParaRPr lang="sl-SI" dirty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Bolečina pod desnim rebrnim lokom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Motnje vida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 err="1"/>
              <a:t>Hypertenzija</a:t>
            </a:r>
            <a:endParaRPr lang="sl-SI" dirty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Utrujenost in slabost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Je zelo resna bolezen, ki lahko povzroči </a:t>
            </a:r>
            <a:r>
              <a:rPr lang="sl-SI" dirty="0" err="1"/>
              <a:t>ropturo</a:t>
            </a:r>
            <a:r>
              <a:rPr lang="sl-SI" dirty="0"/>
              <a:t> jeter, DIK, pljučni in možganski edem, odpoved ledvic. Pojavi se lahko tudi še nekaj ur po produ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>
            <a:extLst>
              <a:ext uri="{FF2B5EF4-FFF2-40B4-BE49-F238E27FC236}">
                <a16:creationId xmlns:a16="http://schemas.microsoft.com/office/drawing/2014/main" id="{CE29368C-0597-4C21-8565-A89EE4A87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Sindrom HELLP</a:t>
            </a:r>
          </a:p>
        </p:txBody>
      </p:sp>
      <p:sp>
        <p:nvSpPr>
          <p:cNvPr id="21507" name="Segnaposto contenuto 2">
            <a:extLst>
              <a:ext uri="{FF2B5EF4-FFF2-40B4-BE49-F238E27FC236}">
                <a16:creationId xmlns:a16="http://schemas.microsoft.com/office/drawing/2014/main" id="{1C62011E-7254-4E3B-92E3-CA5B44134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Ukrepi:</a:t>
            </a:r>
          </a:p>
          <a:p>
            <a:pPr lvl="1"/>
            <a:r>
              <a:rPr lang="sl-SI" altLang="sl-SI"/>
              <a:t>Strogo ležanje (levi lateralni položaj)</a:t>
            </a:r>
          </a:p>
          <a:p>
            <a:pPr lvl="1"/>
            <a:r>
              <a:rPr lang="sl-SI" altLang="sl-SI"/>
              <a:t>Preprečevanje konvulzij</a:t>
            </a:r>
          </a:p>
          <a:p>
            <a:pPr lvl="1"/>
            <a:r>
              <a:rPr lang="sl-SI" altLang="sl-SI"/>
              <a:t>Nadzor krvnega tlaka </a:t>
            </a:r>
          </a:p>
          <a:p>
            <a:pPr lvl="1"/>
            <a:r>
              <a:rPr lang="sl-SI" altLang="sl-SI"/>
              <a:t>Uravnavanje tekočin in elektrolitov</a:t>
            </a:r>
          </a:p>
          <a:p>
            <a:pPr lvl="1"/>
            <a:r>
              <a:rPr lang="sl-SI" altLang="sl-SI"/>
              <a:t>Nadzor PSU</a:t>
            </a:r>
          </a:p>
          <a:p>
            <a:pPr lvl="1"/>
            <a:r>
              <a:rPr lang="sl-SI" altLang="sl-SI"/>
              <a:t>Takojšen porod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>
            <a:extLst>
              <a:ext uri="{FF2B5EF4-FFF2-40B4-BE49-F238E27FC236}">
                <a16:creationId xmlns:a16="http://schemas.microsoft.com/office/drawing/2014/main" id="{C578DF44-C0FE-4456-B443-42B776758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/>
              <a:t> Neskladnost krvnih faktorjev</a:t>
            </a:r>
          </a:p>
        </p:txBody>
      </p:sp>
      <p:sp>
        <p:nvSpPr>
          <p:cNvPr id="22531" name="Segnaposto contenuto 2">
            <a:extLst>
              <a:ext uri="{FF2B5EF4-FFF2-40B4-BE49-F238E27FC236}">
                <a16:creationId xmlns:a16="http://schemas.microsoft.com/office/drawing/2014/main" id="{29BF5D11-F9DB-443C-BC3D-D2D04043A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Najpogostejša je Rh inkopatibilnost</a:t>
            </a:r>
          </a:p>
          <a:p>
            <a:r>
              <a:rPr lang="sl-SI" altLang="sl-SI"/>
              <a:t>Če je mati Rh –, plod pa Rh+, se v materini krvi tvorijo protitelesa proti plodovim eritrocitom in jih uničujejo</a:t>
            </a:r>
          </a:p>
          <a:p>
            <a:r>
              <a:rPr lang="sl-SI" altLang="sl-SI"/>
              <a:t>Možna je tudi ABO inkopatibilnost, ko je plod druge krvne grupe kot mati, vendar te večinoma niso hude</a:t>
            </a:r>
          </a:p>
          <a:p>
            <a:r>
              <a:rPr lang="sl-SI" altLang="sl-SI"/>
              <a:t>Veliko večje težave zaradi neskladnosti imajo predčasno rojeni otroci,ker so njihova jetra še nezrela in njihova sposobnost tvorbe novih eritrocitov slabša.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>
            <a:extLst>
              <a:ext uri="{FF2B5EF4-FFF2-40B4-BE49-F238E27FC236}">
                <a16:creationId xmlns:a16="http://schemas.microsoft.com/office/drawing/2014/main" id="{07B3449D-AD38-4D88-9E51-0FF0D7CD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Neskladnost krvnih faktorjev</a:t>
            </a:r>
          </a:p>
        </p:txBody>
      </p:sp>
      <p:sp>
        <p:nvSpPr>
          <p:cNvPr id="23555" name="Segnaposto contenuto 2">
            <a:extLst>
              <a:ext uri="{FF2B5EF4-FFF2-40B4-BE49-F238E27FC236}">
                <a16:creationId xmlns:a16="http://schemas.microsoft.com/office/drawing/2014/main" id="{A5937BA8-59E7-432D-A92A-DC322D42E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Posledice inkopatibilnosti so v prvi nosečnosti slabokrvnost ploda, če pa ne zdravimo so posledice v naslednjih nosečnostih hude: hydrops ploda (eritrociti so popolnoma uničeni, plod umre)</a:t>
            </a:r>
          </a:p>
          <a:p>
            <a:r>
              <a:rPr lang="sl-SI" altLang="sl-SI"/>
              <a:t>Otrok ima takoj po porodu huda zlatenico</a:t>
            </a:r>
          </a:p>
          <a:p>
            <a:r>
              <a:rPr lang="sl-SI" altLang="sl-SI"/>
              <a:t>Preventiva:</a:t>
            </a:r>
          </a:p>
          <a:p>
            <a:pPr lvl="1"/>
            <a:r>
              <a:rPr lang="sl-SI" altLang="sl-SI"/>
              <a:t>Cepljenje vseh Rh- nosečnic v 28 tednu in cepljenje vseh Rh- otročnic, ki imajo Rh+ otroke takoj po porodu oz. najkasneje v 72 urah. (desenzibilizacija)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>
            <a:extLst>
              <a:ext uri="{FF2B5EF4-FFF2-40B4-BE49-F238E27FC236}">
                <a16:creationId xmlns:a16="http://schemas.microsoft.com/office/drawing/2014/main" id="{0EAB0857-43D1-4A0D-B029-7D1900B99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Splav - abortus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C5F264-766E-4144-AA33-57DE71438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sz="4200" b="1" dirty="0"/>
              <a:t>1. Spontani splav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4100" dirty="0"/>
              <a:t>Vzroki za nastanek spontanega splava: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	- genske nepravilnosti ne jajčecu ali spermiju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	- okužbe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	- pretirano sončenje, visoka telesna temperatura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	- nepravilnosti na maternici: infantilna maternica,      tumorji, popuščanje </a:t>
            </a:r>
            <a:r>
              <a:rPr lang="sl-SI" dirty="0" err="1"/>
              <a:t>cerviksa</a:t>
            </a:r>
            <a:endParaRPr lang="sl-SI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	- nepravilno delovanje rumenega telesca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	- kronične zastrupitve: svinec, živo srebro, alkohol, nikotin, arzen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dirty="0"/>
              <a:t>	- nepravilnosti na plodu: anomalije, </a:t>
            </a:r>
            <a:r>
              <a:rPr lang="sl-SI" dirty="0" err="1"/>
              <a:t>blint</a:t>
            </a:r>
            <a:r>
              <a:rPr lang="sl-SI" dirty="0"/>
              <a:t> </a:t>
            </a:r>
            <a:r>
              <a:rPr lang="sl-SI" dirty="0" err="1"/>
              <a:t>ovum</a:t>
            </a:r>
            <a:endParaRPr lang="sl-SI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>
            <a:extLst>
              <a:ext uri="{FF2B5EF4-FFF2-40B4-BE49-F238E27FC236}">
                <a16:creationId xmlns:a16="http://schemas.microsoft.com/office/drawing/2014/main" id="{3D48B6FD-7AC6-4185-893D-AC310926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928688"/>
            <a:ext cx="314325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5">
            <a:extLst>
              <a:ext uri="{FF2B5EF4-FFF2-40B4-BE49-F238E27FC236}">
                <a16:creationId xmlns:a16="http://schemas.microsoft.com/office/drawing/2014/main" id="{676A11BF-7499-4D91-A8E9-7785FF69C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1143000"/>
            <a:ext cx="3143250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567D45-9F4A-4241-9FF1-E8FEEAF89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Bakterijske okužbe med nosečnostjo</a:t>
            </a:r>
          </a:p>
        </p:txBody>
      </p:sp>
      <p:sp>
        <p:nvSpPr>
          <p:cNvPr id="25603" name="Segnaposto contenuto 2">
            <a:extLst>
              <a:ext uri="{FF2B5EF4-FFF2-40B4-BE49-F238E27FC236}">
                <a16:creationId xmlns:a16="http://schemas.microsoft.com/office/drawing/2014/main" id="{09BF6FD3-991D-43B0-96A7-3B8B5735C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Bakterije ne morejo preko placente, se pa v njej naselijo, razmnožujejo in povzročijo vnetje, ki se lahko prenese tudi na plod</a:t>
            </a:r>
          </a:p>
          <a:p>
            <a:r>
              <a:rPr lang="sl-SI" altLang="sl-SI"/>
              <a:t>Nekatere  bakterijske  okužbe povzročijo spontani splav, tudi v visoki nosečnosti</a:t>
            </a:r>
          </a:p>
          <a:p>
            <a:r>
              <a:rPr lang="sl-SI" altLang="sl-SI"/>
              <a:t>???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AFFDBA-190C-4FB9-9E36-C25C1C490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Virusne okužbe med nosečnostjo</a:t>
            </a:r>
          </a:p>
        </p:txBody>
      </p:sp>
      <p:sp>
        <p:nvSpPr>
          <p:cNvPr id="26627" name="Segnaposto contenuto 2">
            <a:extLst>
              <a:ext uri="{FF2B5EF4-FFF2-40B4-BE49-F238E27FC236}">
                <a16:creationId xmlns:a16="http://schemas.microsoft.com/office/drawing/2014/main" id="{5278B5D0-7C64-4655-9426-78CB28AA5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Virusi povzročijo 12% vseh okvar na plodu</a:t>
            </a:r>
          </a:p>
          <a:p>
            <a:r>
              <a:rPr lang="sl-SI" altLang="sl-SI"/>
              <a:t>Najbolj so nevarni virusi rubelle (rdečk), ki zaradi svoje majhnosti brez težav pridejo preko placente v plodov krvni obtok</a:t>
            </a:r>
          </a:p>
          <a:p>
            <a:r>
              <a:rPr lang="sl-SI" altLang="sl-SI"/>
              <a:t>Okužbe so zlasti nevarne v prvih 8 tednih, ker lahko povzročijo anomalije </a:t>
            </a:r>
          </a:p>
          <a:p>
            <a:r>
              <a:rPr lang="sl-SI" altLang="sl-SI"/>
              <a:t>Najpogosteje  prizadenejo čutila in možgane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>
            <a:extLst>
              <a:ext uri="{FF2B5EF4-FFF2-40B4-BE49-F238E27FC236}">
                <a16:creationId xmlns:a16="http://schemas.microsoft.com/office/drawing/2014/main" id="{39DAF4E9-9772-4A9B-9467-F7C1FE9F5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/>
              <a:t>Okužba z toksoplazmo</a:t>
            </a:r>
          </a:p>
        </p:txBody>
      </p:sp>
      <p:sp>
        <p:nvSpPr>
          <p:cNvPr id="27651" name="Segnaposto contenuto 2">
            <a:extLst>
              <a:ext uri="{FF2B5EF4-FFF2-40B4-BE49-F238E27FC236}">
                <a16:creationId xmlns:a16="http://schemas.microsoft.com/office/drawing/2014/main" id="{93DA2CAB-D210-46E6-9F50-698A20C70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Je intracelularni parazit, pogost na nekaterih območjih  (Prekmurje)</a:t>
            </a:r>
          </a:p>
          <a:p>
            <a:r>
              <a:rPr lang="sl-SI" altLang="sl-SI"/>
              <a:t>Pri okužbi v zgodnji nosečnosti pride do spontanega splava</a:t>
            </a:r>
          </a:p>
          <a:p>
            <a:r>
              <a:rPr lang="sl-SI" altLang="sl-SI"/>
              <a:t>Kasneje ima plod prirojeno toksoplazmozo, ki se kaže z prizadetostjo možganov, vodenoglavosti in slepoti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olo 1">
            <a:extLst>
              <a:ext uri="{FF2B5EF4-FFF2-40B4-BE49-F238E27FC236}">
                <a16:creationId xmlns:a16="http://schemas.microsoft.com/office/drawing/2014/main" id="{A15BF867-3316-4C61-BD74-FFA842C80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/>
              <a:t>Okužba s sifilisom</a:t>
            </a:r>
          </a:p>
        </p:txBody>
      </p:sp>
      <p:sp>
        <p:nvSpPr>
          <p:cNvPr id="28675" name="Segnaposto contenuto 2">
            <a:extLst>
              <a:ext uri="{FF2B5EF4-FFF2-40B4-BE49-F238E27FC236}">
                <a16:creationId xmlns:a16="http://schemas.microsoft.com/office/drawing/2014/main" id="{40709106-C05D-4EFD-96DF-A02179973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Pri sveži okužbi, ki ni zdravljena plod umre</a:t>
            </a:r>
          </a:p>
          <a:p>
            <a:r>
              <a:rPr lang="sl-SI" altLang="sl-SI"/>
              <a:t>Pri starih okužbah (mati je bila okužena pred zanositvijo in se ni zdravila) se rodijo sifilitični otroci</a:t>
            </a:r>
          </a:p>
          <a:p>
            <a:r>
              <a:rPr lang="sl-SI" altLang="sl-SI"/>
              <a:t>Znaki:</a:t>
            </a:r>
          </a:p>
          <a:p>
            <a:pPr lvl="1"/>
            <a:r>
              <a:rPr lang="sl-SI" altLang="sl-SI"/>
              <a:t>Prizadetost jeter z ascitesom</a:t>
            </a:r>
          </a:p>
          <a:p>
            <a:pPr lvl="1"/>
            <a:r>
              <a:rPr lang="sl-SI" altLang="sl-SI"/>
              <a:t>Okvare kosti</a:t>
            </a:r>
          </a:p>
          <a:p>
            <a:pPr lvl="1"/>
            <a:r>
              <a:rPr lang="sl-SI" altLang="sl-SI"/>
              <a:t>Značilni nazobčani zobje</a:t>
            </a:r>
          </a:p>
          <a:p>
            <a:pPr lvl="1"/>
            <a:r>
              <a:rPr lang="sl-SI" altLang="sl-SI"/>
              <a:t>Prirojena pljučnica in</a:t>
            </a:r>
          </a:p>
          <a:p>
            <a:pPr lvl="1"/>
            <a:r>
              <a:rPr lang="sl-SI" altLang="sl-SI"/>
              <a:t>Sifilitični izpuščaj (na podplatih in dlaneh)</a:t>
            </a:r>
          </a:p>
          <a:p>
            <a:pPr lvl="1"/>
            <a:endParaRPr lang="sl-SI" altLang="sl-SI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olo 1">
            <a:extLst>
              <a:ext uri="{FF2B5EF4-FFF2-40B4-BE49-F238E27FC236}">
                <a16:creationId xmlns:a16="http://schemas.microsoft.com/office/drawing/2014/main" id="{0CB6C56B-E9FF-4D63-B90D-EF65E621D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/>
              <a:t>AIDS</a:t>
            </a:r>
          </a:p>
        </p:txBody>
      </p:sp>
      <p:sp>
        <p:nvSpPr>
          <p:cNvPr id="29699" name="Segnaposto contenuto 2">
            <a:extLst>
              <a:ext uri="{FF2B5EF4-FFF2-40B4-BE49-F238E27FC236}">
                <a16:creationId xmlns:a16="http://schemas.microsoft.com/office/drawing/2014/main" id="{1D34B51F-007D-4C9E-B823-E429EA462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Plod se po navadi ne okuži med nosečnostjo</a:t>
            </a:r>
          </a:p>
          <a:p>
            <a:r>
              <a:rPr lang="sl-SI" altLang="sl-SI"/>
              <a:t>So pa otroci bolnih mater ogroženi zaradi slabega fizičnega stanja matere in pogostih okužb</a:t>
            </a:r>
          </a:p>
          <a:p>
            <a:r>
              <a:rPr lang="sl-SI" altLang="sl-SI"/>
              <a:t>Plod se okuži med porodom v porodnem kanalu</a:t>
            </a:r>
          </a:p>
          <a:p>
            <a:r>
              <a:rPr lang="sl-SI" altLang="sl-SI"/>
              <a:t>Zato se priporoča porod s carskim rezom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olo 1">
            <a:extLst>
              <a:ext uri="{FF2B5EF4-FFF2-40B4-BE49-F238E27FC236}">
                <a16:creationId xmlns:a16="http://schemas.microsoft.com/office/drawing/2014/main" id="{F6697B77-80AE-4DAA-BB60-326FCCFC6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/>
              <a:t>Bolezni, ki ogrožajo nosečnost</a:t>
            </a:r>
          </a:p>
        </p:txBody>
      </p:sp>
      <p:sp>
        <p:nvSpPr>
          <p:cNvPr id="30723" name="Segnaposto contenuto 2">
            <a:extLst>
              <a:ext uri="{FF2B5EF4-FFF2-40B4-BE49-F238E27FC236}">
                <a16:creationId xmlns:a16="http://schemas.microsoft.com/office/drawing/2014/main" id="{AD3117F3-6B2D-49DC-A3F4-6CD24E259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b="1"/>
              <a:t>Žilne in srčne bolezni</a:t>
            </a:r>
            <a:endParaRPr lang="sl-SI" altLang="sl-SI"/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800"/>
              <a:t>te se med nosečnostjo praviloma poslabšajo, ker je srčno žilni sistem bolj obremenjen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800"/>
              <a:t>Nosečnost je potrebno posebej voditi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800"/>
              <a:t>V nosečnosti se pogosteje pojavijo krčne žile s komplikacijami tromboza in trombembolija.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r>
              <a:rPr lang="sl-SI" altLang="sl-SI" b="1"/>
              <a:t>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>
            <a:extLst>
              <a:ext uri="{FF2B5EF4-FFF2-40B4-BE49-F238E27FC236}">
                <a16:creationId xmlns:a16="http://schemas.microsoft.com/office/drawing/2014/main" id="{0A9E2755-6D78-4C44-A8C0-9EB9D7C51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/>
              <a:t>Bolezni, ki ogrožajo nosečnost</a:t>
            </a:r>
          </a:p>
        </p:txBody>
      </p:sp>
      <p:sp>
        <p:nvSpPr>
          <p:cNvPr id="31747" name="Segnaposto contenuto 2">
            <a:extLst>
              <a:ext uri="{FF2B5EF4-FFF2-40B4-BE49-F238E27FC236}">
                <a16:creationId xmlns:a16="http://schemas.microsoft.com/office/drawing/2014/main" id="{D6826816-FCD0-44E8-985B-8DDCE2F73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b="1"/>
              <a:t>Sladkorna bolezen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800"/>
              <a:t>Biti mora posebej vodena med nosečnostjo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800"/>
              <a:t>Diabetolog in ginekolog sodelujeta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800"/>
              <a:t>Pogostejši so spontani splavi in anomalije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800"/>
              <a:t>Otroci diabetičnih nosečnic so večji (makrosomija) in imajo po porodu težave z uravnavanjem KS</a:t>
            </a:r>
            <a:r>
              <a:rPr lang="sl-SI" altLang="sl-SI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olo 1">
            <a:extLst>
              <a:ext uri="{FF2B5EF4-FFF2-40B4-BE49-F238E27FC236}">
                <a16:creationId xmlns:a16="http://schemas.microsoft.com/office/drawing/2014/main" id="{96A55D9F-44BF-4960-9BD6-575064F78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/>
              <a:t>Bolezni, ki ogrožajo nosečnost</a:t>
            </a:r>
          </a:p>
        </p:txBody>
      </p:sp>
      <p:sp>
        <p:nvSpPr>
          <p:cNvPr id="32771" name="Segnaposto contenuto 2">
            <a:extLst>
              <a:ext uri="{FF2B5EF4-FFF2-40B4-BE49-F238E27FC236}">
                <a16:creationId xmlns:a16="http://schemas.microsoft.com/office/drawing/2014/main" id="{3303A027-B9A2-45FA-8CF6-65E42D689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b="1"/>
              <a:t>Bolezni ledvic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800"/>
              <a:t>Hude bolezni ledvic niso združljive z nosečnostjo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 sz="2800"/>
              <a:t>Potreben je posvet z nefrologom pred nosečnostjo in strogo vodenje nosečnosti</a:t>
            </a:r>
          </a:p>
          <a:p>
            <a:pPr>
              <a:buFont typeface="Arial" panose="020B0604020202020204" pitchFamily="34" charset="0"/>
              <a:buChar char="•"/>
            </a:pPr>
            <a:endParaRPr lang="sl-SI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>
            <a:extLst>
              <a:ext uri="{FF2B5EF4-FFF2-40B4-BE49-F238E27FC236}">
                <a16:creationId xmlns:a16="http://schemas.microsoft.com/office/drawing/2014/main" id="{0A520486-C245-4274-B37D-787B41D35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Splav - abortus</a:t>
            </a:r>
          </a:p>
        </p:txBody>
      </p:sp>
      <p:sp>
        <p:nvSpPr>
          <p:cNvPr id="7171" name="Segnaposto contenuto 2">
            <a:extLst>
              <a:ext uri="{FF2B5EF4-FFF2-40B4-BE49-F238E27FC236}">
                <a16:creationId xmlns:a16="http://schemas.microsoft.com/office/drawing/2014/main" id="{04942A60-490E-4008-8732-321E2CAA7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Znaki spontanega splava:</a:t>
            </a:r>
          </a:p>
          <a:p>
            <a:pPr lvl="1"/>
            <a:r>
              <a:rPr lang="sl-SI" altLang="sl-SI"/>
              <a:t> nenadna huda bolečina v križu in spodnjem delu trebuha</a:t>
            </a:r>
          </a:p>
          <a:p>
            <a:pPr lvl="1"/>
            <a:r>
              <a:rPr lang="sl-SI" altLang="sl-SI"/>
              <a:t>Močna krvavitev s koaguli</a:t>
            </a:r>
          </a:p>
          <a:p>
            <a:pPr lvl="1"/>
            <a:r>
              <a:rPr lang="sl-SI" altLang="sl-SI"/>
              <a:t>Šokovno stanje</a:t>
            </a:r>
          </a:p>
          <a:p>
            <a:r>
              <a:rPr lang="sl-SI" altLang="sl-SI"/>
              <a:t>Ukrepi: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/>
              <a:t>kiretaža (kirurško čiščenje maternice)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/>
              <a:t>preventiva krvavitev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/>
              <a:t>preventiva okužb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>
            <a:extLst>
              <a:ext uri="{FF2B5EF4-FFF2-40B4-BE49-F238E27FC236}">
                <a16:creationId xmlns:a16="http://schemas.microsoft.com/office/drawing/2014/main" id="{9EF6473B-AA34-46F2-8150-7685BB60B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Splav - abortus</a:t>
            </a:r>
          </a:p>
        </p:txBody>
      </p:sp>
      <p:sp>
        <p:nvSpPr>
          <p:cNvPr id="8195" name="Segnaposto contenuto 2">
            <a:extLst>
              <a:ext uri="{FF2B5EF4-FFF2-40B4-BE49-F238E27FC236}">
                <a16:creationId xmlns:a16="http://schemas.microsoft.com/office/drawing/2014/main" id="{AB70CE04-9BBE-4609-A632-7E1C3CAA0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b="1"/>
              <a:t>2. Artificielni splav</a:t>
            </a:r>
            <a:r>
              <a:rPr lang="sl-SI" altLang="sl-SI"/>
              <a:t> ali kirurško opravljena prekinitev nosečnosti</a:t>
            </a:r>
          </a:p>
          <a:p>
            <a:r>
              <a:rPr lang="sl-SI" altLang="sl-SI"/>
              <a:t>Aa se opravi čim prej najkasneje do konca 10 tedna nosečnosti </a:t>
            </a:r>
          </a:p>
          <a:p>
            <a:r>
              <a:rPr lang="sl-SI" altLang="sl-SI"/>
              <a:t>Po 10 tednu mora kandidatka na posebno komisijo, ki presodi ustreznost postopka</a:t>
            </a:r>
          </a:p>
          <a:p>
            <a:r>
              <a:rPr lang="sl-SI" altLang="sl-SI"/>
              <a:t>Možni sta dve tehniki: vakum ekstrakcija ali kiretaža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endParaRPr lang="sl-SI" altLang="sl-SI"/>
          </a:p>
          <a:p>
            <a:endParaRPr lang="sl-SI" altLang="sl-SI" b="1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magine 1" descr="1168725917-220-56b76.jpg">
            <a:extLst>
              <a:ext uri="{FF2B5EF4-FFF2-40B4-BE49-F238E27FC236}">
                <a16:creationId xmlns:a16="http://schemas.microsoft.com/office/drawing/2014/main" id="{FDE9BB73-0CD0-4998-8E6A-B73EA84D8A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1071563"/>
            <a:ext cx="5500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>
            <a:extLst>
              <a:ext uri="{FF2B5EF4-FFF2-40B4-BE49-F238E27FC236}">
                <a16:creationId xmlns:a16="http://schemas.microsoft.com/office/drawing/2014/main" id="{16E73B8E-B01D-4D2F-B35B-5422BD4DA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Splav - abortus</a:t>
            </a:r>
          </a:p>
        </p:txBody>
      </p:sp>
      <p:sp>
        <p:nvSpPr>
          <p:cNvPr id="10243" name="Segnaposto contenuto 2">
            <a:extLst>
              <a:ext uri="{FF2B5EF4-FFF2-40B4-BE49-F238E27FC236}">
                <a16:creationId xmlns:a16="http://schemas.microsoft.com/office/drawing/2014/main" id="{C2A51E0D-AFE8-47FD-A837-4671CAC54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Komplikacije po splavu: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/>
              <a:t>krvavitve in anemije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/>
              <a:t>okužbe, zaradi katerih lahko pride do sekundarne sterilnosti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altLang="sl-SI"/>
              <a:t>psihične travme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	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>
            <a:extLst>
              <a:ext uri="{FF2B5EF4-FFF2-40B4-BE49-F238E27FC236}">
                <a16:creationId xmlns:a16="http://schemas.microsoft.com/office/drawing/2014/main" id="{2BBB2DDB-4AFF-474E-8841-84E2055E0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Splav - abortus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964348-DC6F-402A-B96C-D02027C40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l-SI" b="1" dirty="0"/>
              <a:t>3. Zdravstvena nega pacientke pred, med in po </a:t>
            </a:r>
            <a:r>
              <a:rPr lang="sl-SI" b="1" dirty="0" err="1"/>
              <a:t>aa</a:t>
            </a:r>
            <a:endParaRPr lang="sl-SI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err="1"/>
              <a:t>Aa</a:t>
            </a:r>
            <a:r>
              <a:rPr lang="sl-SI" dirty="0"/>
              <a:t> se opravlja ambulantno ali v </a:t>
            </a:r>
            <a:r>
              <a:rPr lang="sl-SI" dirty="0" err="1"/>
              <a:t>day</a:t>
            </a:r>
            <a:r>
              <a:rPr lang="sl-SI" dirty="0"/>
              <a:t>- </a:t>
            </a:r>
            <a:r>
              <a:rPr lang="sl-SI" dirty="0" err="1"/>
              <a:t>hospitalu</a:t>
            </a:r>
            <a:endParaRPr lang="sl-SI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Pacientka pride za sprejem z potrebnimi izvidi (hemogram, astra, strjevanje krvi), zdrava in tešča.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Poseg se opravi v splošni anesteziji v COB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2 uri po posegu je tešča, močimo ji lahko usta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Opazujemo krvavitev iz spolovil in merimo vitalne funkcije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Če ni komplikacij gre isti dan zvečer domov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Doma še nekaj dni počiva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Kontrola pri svojem ginekologu po 3 tednih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magine 1" descr="splavek.jpg">
            <a:extLst>
              <a:ext uri="{FF2B5EF4-FFF2-40B4-BE49-F238E27FC236}">
                <a16:creationId xmlns:a16="http://schemas.microsoft.com/office/drawing/2014/main" id="{6A0297E3-C3B9-4408-B522-1B8B5E1DCA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71500"/>
            <a:ext cx="6929438" cy="564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>
            <a:extLst>
              <a:ext uri="{FF2B5EF4-FFF2-40B4-BE49-F238E27FC236}">
                <a16:creationId xmlns:a16="http://schemas.microsoft.com/office/drawing/2014/main" id="{34BC1A7C-E446-46BD-8AA1-5A0CDDA6C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Sneti ali mole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5E6396-D541-47BF-9C2E-D97B6445A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To relativno redko obolenje nastane na vsakih 1500 – 2000 nosečnosti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Po oploditvi, namesto normalnega razvijajočega embria, nastane patološka masa podobna vodnim mehurčkom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Povzročitelj molarne nosečnosti je v kromosomski motnji spermija, ki je oplodil jajčece, v samem jajčecu ali oboje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/>
              <a:t>Pri ženskah, ki so prebolele molarno nosečnost, obstaja povečano tveganje za nastanek določenega tipa malignega tumorja maternice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dirty="0" err="1"/>
              <a:t>Molo</a:t>
            </a:r>
            <a:r>
              <a:rPr lang="sl-SI" dirty="0"/>
              <a:t> odstranimo z abrazijo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595DDB8AE4C864F979B0A95FB25F796" ma:contentTypeVersion="0" ma:contentTypeDescription="Ustvari nov dokument." ma:contentTypeScope="" ma:versionID="3d63c13b4b89c89609303f06c9bf0ee4">
  <xsd:schema xmlns:xsd="http://www.w3.org/2001/XMLSchema" xmlns:p="http://schemas.microsoft.com/office/2006/metadata/properties" targetNamespace="http://schemas.microsoft.com/office/2006/metadata/properties" ma:root="true" ma:fieldsID="39711e9ed18f316b2c1db8133f49da5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 ma:readOnly="tru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942A0A4-6DC4-4CE2-A5A6-48EB7FA2A2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C6CD6A-ACD2-423E-81F6-22BE39A2DF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961</Words>
  <Application>Microsoft Office PowerPoint</Application>
  <PresentationFormat>On-screen Show (4:3)</PresentationFormat>
  <Paragraphs>158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Constantia</vt:lpstr>
      <vt:lpstr>Wingdings 2</vt:lpstr>
      <vt:lpstr>Equinozio</vt:lpstr>
      <vt:lpstr>BOLEZNI V NOSEČNOSTI</vt:lpstr>
      <vt:lpstr>Splav - abortus</vt:lpstr>
      <vt:lpstr>Splav - abortus</vt:lpstr>
      <vt:lpstr>Splav - abortus</vt:lpstr>
      <vt:lpstr>PowerPoint Presentation</vt:lpstr>
      <vt:lpstr>Splav - abortus</vt:lpstr>
      <vt:lpstr>Splav - abortus</vt:lpstr>
      <vt:lpstr>PowerPoint Presentation</vt:lpstr>
      <vt:lpstr>Sneti ali mole</vt:lpstr>
      <vt:lpstr>PowerPoint Presentation</vt:lpstr>
      <vt:lpstr>Placenta previja spredaj ležeča placenta</vt:lpstr>
      <vt:lpstr>PowerPoint Presentation</vt:lpstr>
      <vt:lpstr>         Nosečniške gestoze </vt:lpstr>
      <vt:lpstr>2. EPH gestoze </vt:lpstr>
      <vt:lpstr> EPH gestoze </vt:lpstr>
      <vt:lpstr>3. Sindrom HELLP</vt:lpstr>
      <vt:lpstr>Sindrom HELLP</vt:lpstr>
      <vt:lpstr> Neskladnost krvnih faktorjev</vt:lpstr>
      <vt:lpstr>Neskladnost krvnih faktorjev</vt:lpstr>
      <vt:lpstr>PowerPoint Presentation</vt:lpstr>
      <vt:lpstr>Bakterijske okužbe med nosečnostjo</vt:lpstr>
      <vt:lpstr>Virusne okužbe med nosečnostjo</vt:lpstr>
      <vt:lpstr>Okužba z toksoplazmo</vt:lpstr>
      <vt:lpstr>Okužba s sifilisom</vt:lpstr>
      <vt:lpstr>AIDS</vt:lpstr>
      <vt:lpstr>Bolezni, ki ogrožajo nosečnost</vt:lpstr>
      <vt:lpstr>Bolezni, ki ogrožajo nosečnost</vt:lpstr>
      <vt:lpstr>Bolezni, ki ogrožajo nosečnost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2019-06-03T09:13:29Z</dcterms:created>
  <dcterms:modified xsi:type="dcterms:W3CDTF">2019-06-03T09:13:29Z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