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7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7BC7FED4-0D65-47E8-B0AD-BEF868494C42}"/>
              </a:ext>
            </a:extLst>
          </p:cNvPr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8195" name="Oval 3">
              <a:extLst>
                <a:ext uri="{FF2B5EF4-FFF2-40B4-BE49-F238E27FC236}">
                  <a16:creationId xmlns:a16="http://schemas.microsoft.com/office/drawing/2014/main" id="{33FC111A-10C8-4369-AD6E-2709A22497D9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196" name="Oval 4">
              <a:extLst>
                <a:ext uri="{FF2B5EF4-FFF2-40B4-BE49-F238E27FC236}">
                  <a16:creationId xmlns:a16="http://schemas.microsoft.com/office/drawing/2014/main" id="{B7881478-5364-4C51-B7EF-416E8D4BD9C0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197" name="Oval 5">
              <a:extLst>
                <a:ext uri="{FF2B5EF4-FFF2-40B4-BE49-F238E27FC236}">
                  <a16:creationId xmlns:a16="http://schemas.microsoft.com/office/drawing/2014/main" id="{DAB63753-904F-4DC5-9E6A-809C19ABFE46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198" name="Oval 6">
              <a:extLst>
                <a:ext uri="{FF2B5EF4-FFF2-40B4-BE49-F238E27FC236}">
                  <a16:creationId xmlns:a16="http://schemas.microsoft.com/office/drawing/2014/main" id="{80DCC236-66BD-473D-BB69-C0297BC21AAE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199" name="Oval 7">
              <a:extLst>
                <a:ext uri="{FF2B5EF4-FFF2-40B4-BE49-F238E27FC236}">
                  <a16:creationId xmlns:a16="http://schemas.microsoft.com/office/drawing/2014/main" id="{C68B0FDD-8DBA-4C22-8479-D8175D8C6B09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200" name="Oval 8">
              <a:extLst>
                <a:ext uri="{FF2B5EF4-FFF2-40B4-BE49-F238E27FC236}">
                  <a16:creationId xmlns:a16="http://schemas.microsoft.com/office/drawing/2014/main" id="{4FDE551E-6F1E-4466-BAC8-8B4C25D8B496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8201" name="Rectangle 9">
            <a:extLst>
              <a:ext uri="{FF2B5EF4-FFF2-40B4-BE49-F238E27FC236}">
                <a16:creationId xmlns:a16="http://schemas.microsoft.com/office/drawing/2014/main" id="{470C6EBA-B5F0-4C79-A4DF-7338C33BEC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4F01A0B7-7EF3-494E-ACCB-B419647A06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4563BE42-4C65-495B-9B67-000494BF3F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9049E3-C005-4606-8BB1-DE906CA8973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F336C6D6-ECC3-430B-929B-DC6365309E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BBA47A3B-C1E3-488B-9916-685AE7586C9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0669E-D3EB-4C5B-94D9-9DB154149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E9DC44-4304-470F-ABE9-9418344CE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CA4BE-5D5A-4378-9D61-8474C1310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C04EF-D4AC-487E-AA08-063D5E08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73E48-E030-40D6-BBEF-00FB5A6BF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220EF-4297-40D4-968E-80F2F4F3D1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2035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608EF9-F74D-40FA-AE23-2B281B0D91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42B61-FBC9-4FBB-B661-70704817F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A13FD-4C4E-4EF8-AA31-BF57AF862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EB212-BD73-4486-90A1-5258064C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8CBC7-877E-4E08-AE05-9CB545D0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F61D6-8660-467A-9D7F-2D9E4B2F01D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685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C5ACB-6E2E-45DF-A928-F2581FC1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735C1-7D24-43C0-8505-1854AD4C2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563C5-DE0E-49AB-BF9C-F86E79549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05E67-3E2D-4475-8B18-1F5ED35A8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B568D-2CC0-4474-9197-229CF120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50C2D-0F11-49F1-B463-BEC6293E85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4426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E9864-B67B-4A4D-9916-FAA41142A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E21E1-218B-47A9-BB67-B132ECD48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D262B-5810-4B93-820C-376F7E91B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C94D0-EF4D-44E5-B41F-6EBE1E244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7D08F-D266-445E-BB86-30876CB7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CDA03-D7B8-4F40-9327-C216E4BDBCC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6496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47313-20CD-442B-A719-EC51E178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0567E-0EB4-4100-B268-2ADA0FF11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7F909-5939-4DD0-B393-437667411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5830F-82B1-47EF-B688-F17FFE5E2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EF8A2-D582-4D60-BB26-7E3270C4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1E474-98F2-448B-9CA6-50181C59F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E0E1C-D54A-4C30-8651-34B02E4A06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8780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2F50E-621A-4F71-9E58-8FF152799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98524-C668-4F81-99FF-DC861B043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CD4F7-162F-43BD-B65D-1753A0835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1299CB-AB84-4147-B8C6-CA81D4CAFB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242350-C65C-4C75-89D1-5C753A412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1D4B9C-5693-45EE-9BF8-E3A2F3991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BC6850-AA9D-402B-9F2F-02D3AC64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FDD19-F5B8-4550-81E4-036D19C64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CFF25-6030-4719-B325-E5629B7225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3227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7DDC-AED3-4A26-81A9-CE7B2161F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BD04F2-8386-440B-8DB3-6567C9195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9A615B-F87C-40A6-A352-99BDC510E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692D2-E759-4D60-B231-530BDA56F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DB2B1-53C2-4471-9E55-7A2EA1A212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0553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E98EC5-D397-49D4-B73F-295F64C0B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A4358C-333B-4B7A-8F8E-6071C7FDE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CB740-1956-4FCC-A2A8-AEBB8EF73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21A15-7994-489F-A146-E7E9604688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0472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5D8D2-A7BA-414B-93BD-6991F6316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E172-9FB5-4037-A724-8470C7242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4B1D3-1FA3-4E78-9E9F-CCBED86A7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303D9-BCE8-4E87-AC64-CBC4A0BEE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C8DA1-32C3-4F61-8AE6-F94D1CA0E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5B110-4584-40ED-B41B-74E1B3D62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258FD-DF23-4D67-A5C5-55B9F19D88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9651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2FB81-F88D-4F72-A180-D5AFD26AA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B531ED-6B5B-44F1-A39D-2CEBFDA7A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0CD2E7-3BA5-4D47-9003-2F67404CD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CAA59F-1FD8-4A14-9E48-A797C600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7B1FC-61D1-4FF2-B8F0-D775CC86E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43E14-298E-4BBB-84FD-52B78169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C5378-83AB-47B6-9E29-362F5BE277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5164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3240E803-E68D-482C-8E07-D06F7FB3C358}"/>
              </a:ext>
            </a:extLst>
          </p:cNvPr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7171" name="Oval 3">
              <a:extLst>
                <a:ext uri="{FF2B5EF4-FFF2-40B4-BE49-F238E27FC236}">
                  <a16:creationId xmlns:a16="http://schemas.microsoft.com/office/drawing/2014/main" id="{589E78B4-1C77-42EA-A686-B82E1CC8C589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7172" name="Oval 4">
              <a:extLst>
                <a:ext uri="{FF2B5EF4-FFF2-40B4-BE49-F238E27FC236}">
                  <a16:creationId xmlns:a16="http://schemas.microsoft.com/office/drawing/2014/main" id="{30115BA1-6F09-4621-A01E-36F44D274F34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7173" name="Oval 5">
              <a:extLst>
                <a:ext uri="{FF2B5EF4-FFF2-40B4-BE49-F238E27FC236}">
                  <a16:creationId xmlns:a16="http://schemas.microsoft.com/office/drawing/2014/main" id="{02522AE4-FDAF-4049-A256-0044BA71EA2F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7174" name="Oval 6">
              <a:extLst>
                <a:ext uri="{FF2B5EF4-FFF2-40B4-BE49-F238E27FC236}">
                  <a16:creationId xmlns:a16="http://schemas.microsoft.com/office/drawing/2014/main" id="{791C7CA7-9905-427C-B9C1-AC1EC015A671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7175" name="Oval 7">
              <a:extLst>
                <a:ext uri="{FF2B5EF4-FFF2-40B4-BE49-F238E27FC236}">
                  <a16:creationId xmlns:a16="http://schemas.microsoft.com/office/drawing/2014/main" id="{88560505-64EB-45A6-852D-3D687EAD7901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7176" name="Rectangle 8">
            <a:extLst>
              <a:ext uri="{FF2B5EF4-FFF2-40B4-BE49-F238E27FC236}">
                <a16:creationId xmlns:a16="http://schemas.microsoft.com/office/drawing/2014/main" id="{8ADA4A68-0B27-4CCC-BEC3-6ACB33EC9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8A7C137E-63B2-4133-BB2B-2CB087558EE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sl-SI" altLang="sl-SI"/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E42A6BDD-4B83-4B06-AD1A-4465CA9184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sl-SI" altLang="sl-SI"/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CCB3C44B-6D74-4F25-B5FA-4F5BC2F731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BD3D21A-CE69-4475-B17D-9626069F11C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9C5FD3F4-C981-4B60-9FF1-D451E43BE2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F488C78-3DF5-43D4-8D68-ADBF45E8E3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tx1"/>
                </a:solidFill>
              </a:rPr>
              <a:t>KLASIFIKACIJA BOLNIKOV</a:t>
            </a:r>
            <a:br>
              <a:rPr lang="sl-SI" altLang="sl-SI" b="1">
                <a:solidFill>
                  <a:schemeClr val="accent2"/>
                </a:solidFill>
              </a:rPr>
            </a:br>
            <a:endParaRPr lang="sl-SI" altLang="sl-SI" b="1">
              <a:solidFill>
                <a:schemeClr val="accent2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AC91DB1-7A73-4A33-9028-40A7ED5667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013FC80-5369-4551-BB9E-78185B32F0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endParaRPr lang="sl-SI" altLang="sl-SI" sz="3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E12286A-1963-49FC-9C88-C1E4BBFAC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 b="1" u="sng"/>
              <a:t>V zdravstveni organizaciji pogosto slišimo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 b="1" u="sng"/>
              <a:t>izraze:</a:t>
            </a:r>
            <a:endParaRPr lang="sl-SI" altLang="sl-SI" sz="2800"/>
          </a:p>
          <a:p>
            <a:pPr>
              <a:lnSpc>
                <a:spcPct val="90000"/>
              </a:lnSpc>
            </a:pPr>
            <a:r>
              <a:rPr lang="sl-SI" altLang="sl-SI" sz="2800"/>
              <a:t>ta je priden bolnik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ta je miren,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ta je težak,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ta je neznosen,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ta je tečen,....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Tako razvrščanje bolnika je lahko sicer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upravičeno, vendar je krivično do bolnika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C931078-7D6B-420E-8BE8-6EB26C2DFB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5DA9D37-6434-464D-A30A-52A27AF17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 b="1"/>
              <a:t>Kaj moramo upoštevati pri klasifikaciji bolnikov:</a:t>
            </a:r>
          </a:p>
          <a:p>
            <a:r>
              <a:rPr lang="sl-SI" altLang="sl-SI" sz="2800"/>
              <a:t>Predvsem bi se morali zavedati, da za bolnika prihod v zdravstveno organizacijo pomeni, predvsem nekaj novega, tujega, neprijetnega. Običajno se počutijo ogroženi, s seboj pa tudi prinesejo veliko neštetih problemov, stisk...</a:t>
            </a:r>
          </a:p>
          <a:p>
            <a:r>
              <a:rPr lang="sl-SI" altLang="sl-SI" sz="2800"/>
              <a:t>Z nekaterimi bolniki je težje delati, ker imajo več problemov, so bolj boječi, nevrotični...</a:t>
            </a:r>
          </a:p>
          <a:p>
            <a:endParaRPr lang="sl-SI" altLang="sl-SI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A131B39-19A1-4A51-B57F-EFEFD3C8A7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77C100F-D3FB-4858-B7CC-37C3BE826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Drugi bolniki so že po naravi bolj občutljivi za bolečino, preobčutljivi za nekatera zdravila oziroma načine zdravljenja, kar pomeni, da bodo potrebovali več zdravstvene nege, več razumevanja.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sl-SI" altLang="sl-SI"/>
              <a:t>Sprejem v bolnišnico predstavlja za bolnika hude psihično-socialne težave.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2A9CA42-5E89-45CE-9E82-77B249F0F8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2B033A8-A57B-4BBF-86E4-3A4A4F06C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odni znak">
  <a:themeElements>
    <a:clrScheme name="Vodni zna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Vodni zna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odni zna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ni zna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ni zna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ni zna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ni zna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ni zna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ni zna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ni zna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ni zna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148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Wingdings</vt:lpstr>
      <vt:lpstr>Vodni znak</vt:lpstr>
      <vt:lpstr>KLASIFIKACIJA BOLNIKOV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2019-06-03T09:13:31Z</dcterms:created>
  <dcterms:modified xsi:type="dcterms:W3CDTF">2019-06-03T09:13:31Z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