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56" r:id="rId2"/>
    <p:sldId id="26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87215C-42B4-4D9A-94C7-9B793585477F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C327D07C-5E23-4B76-8E61-5AD06048880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id="{941A942C-73EA-4D84-A73D-32BB85F0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61C4E1-00CC-42B9-A68B-9F802C08635A}" type="datetimeFigureOut">
              <a:rPr lang="sl-SI"/>
              <a:pPr>
                <a:defRPr/>
              </a:pPr>
              <a:t>3. 06. 2019</a:t>
            </a:fld>
            <a:endParaRPr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id="{5FF8805B-EAF9-4805-BC81-ABD9640C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id="{77D1497B-D4A5-47C3-B8DB-18D786FB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17E2C9-F65C-4AC6-B252-2359019FEA6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58068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F2E3D-381F-4F42-BF6B-5EE62C53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576119-6DE4-4745-97B3-F832651F822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0056B-7738-46E2-8D46-ABCCD41F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A3287-A378-400D-BBCB-E214E942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16EF0-3224-49CD-B28A-A705BDBF5B9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70559154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A01E-7A5F-463C-B7DE-A83984BF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85BD69-8A7C-4DC2-B091-88FF0DFF191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D0BDC-0270-42AF-97FE-9048A98A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853E2-515A-4A28-BEAA-885D2E07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9DE127A-E9DD-4AD3-9475-D44ECFEBC8C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6241842"/>
      </p:ext>
    </p:extLst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9C504-07A2-4810-AC5D-3448285A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F191A7-9CD5-4D99-B365-41A97B5C222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7946E-9C2C-44DB-8D02-56909767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465E0-12B3-4375-85F5-6D4C9950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F35CB-5D17-408C-81BD-02C733AD5BA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74220243"/>
      </p:ext>
    </p:extLst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9D3EA-8A86-4C1A-A6CD-1685B931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EBE800B-A6B7-4A92-9E7D-F556AF043F4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68996-65B5-40C0-9498-B13015FA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F75AC-6387-46D8-86A3-12D2E8F3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455E77CE-4DE3-4351-8C92-64BB617203B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25860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C7259-53D0-40B5-8558-38C0163D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E52A4A-7A7B-4EBB-A87E-EA38BC2A733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2FA34-23F1-4351-9330-B54B30B8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D0AB8-1A84-4EC2-AF77-C1199CD88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19CFA-F301-4642-A081-7F72DA3BCF3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95002245"/>
      </p:ext>
    </p:extLst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ECE6A-A441-49E5-8784-27F9ADC6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DBC285-3457-4777-859E-1434DA78435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7D442-4D48-4259-ACCD-2BCC107C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F30262-C35A-4DDB-97F9-A4E20E5C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BB2B4-0513-45FC-B19E-8DF3BD9C43D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92590238"/>
      </p:ext>
    </p:extLst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05D286-826D-4679-BB56-B5AB54BE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21448-7DC1-4A03-ACA4-12F39528F73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FDC3-60CE-4411-8613-3EB6C1D7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9A514-FEFA-4393-9278-F57DA2BB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5ACF9-89FF-4974-973F-E849837E58A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92909228"/>
      </p:ext>
    </p:extLst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F874E-49B6-48BD-A19A-4D2DAD6E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BE2F1C7-B04E-466E-B802-C0FA0E5A8BA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A6986-F326-4DC3-92A8-D904676E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828CB-9F75-4818-992E-19D6A0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931EE-7402-4192-83AC-54DD2AF4E65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26254932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4CFD5-67FB-41C0-9ACD-8545E891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316628-7D87-45F2-9590-BD37D49D032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86017-AF75-4B0E-A4D7-923CB1AF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201BE-F48D-41E4-AC63-46B8CECB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36399-81DC-4990-96BF-4F4F116BB93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56837343"/>
      </p:ext>
    </p:extLst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B13F9A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B5F2AA7-2CA2-40FC-80F2-4DD81CDCF1C1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38A43E-2252-4A24-8CE8-A751CF141744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9D66173-1AEF-46FB-AF33-CB8B6875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D9B25A-7950-4ECC-BDE6-F1ABA5B3C01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A70BFB5-C191-4B47-94DE-24E3ABFDB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71FD376-AA65-4EE1-B4C7-725D1922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2D1D3-45CF-40A1-B91D-59B5B4E5C47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07203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4E7E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C89170-5D32-409F-B731-36DA51B8322B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FC8D4A50-D3F9-4916-94CF-EE95AC67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7443312E-EE07-4F3E-858B-DE0A0019E9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EB718F4E-6F6E-4476-B073-6068CF4D36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748F88B-C54B-41CB-95A7-4DDFD433CE5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5BF12-C0C3-463A-B14C-0234D88F5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13AA4B5-BD1E-4EC1-9197-141A0D70B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DFEEE831-1B98-4537-8C22-02C88BACCCF0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 spd="med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4E7ED"/>
            </a:gs>
            <a:gs pos="20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7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6D852-AA5C-4A3B-B2A9-C68648D90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6000" dirty="0">
                <a:solidFill>
                  <a:srgbClr val="002060"/>
                </a:solidFill>
                <a:latin typeface="Baskerville Old Face" pitchFamily="18" charset="0"/>
              </a:rPr>
              <a:t>KODEKS  ETIKE MEDICINSKIH  SESTER IN  ZDRAVSTVENIH TEHNIKOV  SLOVENIJE</a:t>
            </a:r>
            <a:br>
              <a:rPr lang="sl-SI" sz="4400" dirty="0">
                <a:solidFill>
                  <a:srgbClr val="002060"/>
                </a:solidFill>
              </a:rPr>
            </a:br>
            <a:endParaRPr lang="sl-SI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4874-C550-4C50-BAA1-5AF666D2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1752600"/>
            <a:ext cx="4343400" cy="33528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accent6">
                    <a:lumMod val="75000"/>
                  </a:schemeClr>
                </a:solidFill>
              </a:rPr>
              <a:t>7.načelo: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Zdravstvena obravnava varovancev naj predstavlja skupno prizadevanje strokovnjakov različnih zdravstvenih poklicev: medicinska sestra priznava in spoštuje delo sodelavcev.</a:t>
            </a:r>
          </a:p>
        </p:txBody>
      </p:sp>
      <p:pic>
        <p:nvPicPr>
          <p:cNvPr id="4" name="Picture 2" descr="C:\Documents and Settings\Elvis\Desktop\medicinska-sestra.jpg">
            <a:extLst>
              <a:ext uri="{FF2B5EF4-FFF2-40B4-BE49-F238E27FC236}">
                <a16:creationId xmlns:a16="http://schemas.microsoft.com/office/drawing/2014/main" id="{0F1C600E-19B2-426F-8C5B-2565652BB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2584467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3B052-2BAF-49F8-A2B1-D298E2C7A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0" y="3048000"/>
            <a:ext cx="4038600" cy="2971800"/>
          </a:xfrm>
        </p:spPr>
        <p:txBody>
          <a:bodyPr>
            <a:normAutofit fontScale="925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8.načelo: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Medicinska sestra naj vedno ravna v skladu z usmeritvami, ki zagotavljajo boljše zdravje in nadaljnji razvoj zdravstva v družbi.</a:t>
            </a:r>
          </a:p>
        </p:txBody>
      </p:sp>
      <p:pic>
        <p:nvPicPr>
          <p:cNvPr id="4" name="Picture 2" descr="C:\Documents and Settings\Elvis\Desktop\zdravstvo---zaposleni.png">
            <a:extLst>
              <a:ext uri="{FF2B5EF4-FFF2-40B4-BE49-F238E27FC236}">
                <a16:creationId xmlns:a16="http://schemas.microsoft.com/office/drawing/2014/main" id="{B90909B9-FC24-4B4E-926F-F9EAF3FA1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1"/>
            <a:ext cx="2809875" cy="2790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D38E3-F401-492A-A0B0-BF05DB0D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7239000" cy="273367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accent6">
                    <a:lumMod val="75000"/>
                  </a:schemeClr>
                </a:solidFill>
              </a:rPr>
              <a:t>9.načelo: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Poklicne organizacije medicinskih sester sprejemajo odgovornost za varovanje in podpiranje etičnih načel v zdravstveni negi. Izpolnitev teh nalog pa od njih zahteva, da se odzivajo na potrebe in zakonite interese varovancev ter medicinskih sester.</a:t>
            </a:r>
          </a:p>
        </p:txBody>
      </p:sp>
      <p:pic>
        <p:nvPicPr>
          <p:cNvPr id="4" name="Picture 2" descr="C:\Documents and Settings\Elvis\Desktop\6c1004eabeed6cea3d211756de9c27d5.jpeg">
            <a:extLst>
              <a:ext uri="{FF2B5EF4-FFF2-40B4-BE49-F238E27FC236}">
                <a16:creationId xmlns:a16="http://schemas.microsoft.com/office/drawing/2014/main" id="{82CB5E68-FE7F-4AA5-897F-A2CA8541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657600"/>
            <a:ext cx="3524251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6681-5A73-4126-8FF3-9B361F42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9659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13800" dirty="0"/>
              <a:t>KONEC</a:t>
            </a:r>
          </a:p>
        </p:txBody>
      </p:sp>
      <p:pic>
        <p:nvPicPr>
          <p:cNvPr id="4" name="Picture 2" descr="C:\Documents and Settings\Elvis\Desktop\enfermera.jpg">
            <a:extLst>
              <a:ext uri="{FF2B5EF4-FFF2-40B4-BE49-F238E27FC236}">
                <a16:creationId xmlns:a16="http://schemas.microsoft.com/office/drawing/2014/main" id="{00BA361B-6730-46BD-A314-4166CA995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3438525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7740-3547-43FC-B373-D74CD8AC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7239000" cy="22860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sl-SI" altLang="sl-SI"/>
              <a:t>Temeljna naloga MS je krepitev zdravja, preprečevanje bolezni, obnavljanje zdravja ter lajšanje trpljenja; neločljivo z zdravstveno nego je spoštovanje življenja, dostojanstvo in pravice človeka.</a:t>
            </a:r>
          </a:p>
        </p:txBody>
      </p:sp>
      <p:pic>
        <p:nvPicPr>
          <p:cNvPr id="1027" name="Picture 3" descr="C:\Documents and Settings\Elvis\Desktop\nurse's_hat.gif">
            <a:extLst>
              <a:ext uri="{FF2B5EF4-FFF2-40B4-BE49-F238E27FC236}">
                <a16:creationId xmlns:a16="http://schemas.microsoft.com/office/drawing/2014/main" id="{21F7992A-29A2-4E13-AE1D-F98F25EB6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3322638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234F-AF5C-463A-A473-91B5D2A9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57150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dirty="0"/>
              <a:t>KODEKS ETIKE: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10B3-1724-419A-AE66-C6231D664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239000" cy="2438400"/>
          </a:xfrm>
        </p:spPr>
        <p:txBody>
          <a:bodyPr/>
          <a:lstStyle/>
          <a:p>
            <a:pPr eaLnBrk="1" hangingPunct="1"/>
            <a:r>
              <a:rPr lang="sl-SI" altLang="sl-SI" sz="2400"/>
              <a:t>Pomaga MS pri oblikovanju etičnih vrednot kot vodilo in spodbuda pri zahtevnem delu v praksi zdravstvene nege</a:t>
            </a:r>
          </a:p>
          <a:p>
            <a:pPr eaLnBrk="1" hangingPunct="1"/>
            <a:r>
              <a:rPr lang="sl-SI" altLang="sl-SI" sz="2400"/>
              <a:t>  Je opora pri oblikovanju lastnih moralnih stališč, kot vir znanja ter refleksije</a:t>
            </a:r>
          </a:p>
          <a:p>
            <a:pPr eaLnBrk="1" hangingPunct="1"/>
            <a:r>
              <a:rPr lang="sl-SI" altLang="sl-SI" sz="2400"/>
              <a:t>  Služi kot osnova za etično presojo svojega dela</a:t>
            </a:r>
          </a:p>
        </p:txBody>
      </p:sp>
      <p:pic>
        <p:nvPicPr>
          <p:cNvPr id="4098" name="Picture 2" descr="C:\Documents and Settings\Elvis\Desktop\nurse.jpg">
            <a:extLst>
              <a:ext uri="{FF2B5EF4-FFF2-40B4-BE49-F238E27FC236}">
                <a16:creationId xmlns:a16="http://schemas.microsoft.com/office/drawing/2014/main" id="{60774EAE-BDA8-419E-8C40-043B115DA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62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1EDD-A4D4-4188-A7AB-A415CDAAD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14400"/>
            <a:ext cx="7239000" cy="2133600"/>
          </a:xfrm>
        </p:spPr>
        <p:txBody>
          <a:bodyPr>
            <a:normAutofit fontScale="92500" lnSpcReduction="20000"/>
          </a:bodyPr>
          <a:lstStyle/>
          <a:p>
            <a:pPr marL="514350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1. načelo: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Medicinska sestra skrbi za ohranitev življenja in zdravja ljudi. Svoje delo je dolžna opravljati humano, strokovno in odgovorno ter v odnosu do varovanca spoštovati njegove individualne potrebe in vrednote.</a:t>
            </a:r>
          </a:p>
        </p:txBody>
      </p:sp>
      <p:pic>
        <p:nvPicPr>
          <p:cNvPr id="1027" name="Picture 3" descr="C:\Documents and Settings\Elvis\My Documents\Elza document's\ŠOLA\2.letnik\New Folder\Nurse-1.gif">
            <a:extLst>
              <a:ext uri="{FF2B5EF4-FFF2-40B4-BE49-F238E27FC236}">
                <a16:creationId xmlns:a16="http://schemas.microsoft.com/office/drawing/2014/main" id="{6D59950C-CE09-44C6-A55D-209BC0A06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00401"/>
            <a:ext cx="4724400" cy="31773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2E258-BF59-450C-9118-1DCE50E5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3276600" cy="24384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accent6">
                    <a:lumMod val="75000"/>
                  </a:schemeClr>
                </a:solidFill>
              </a:rPr>
              <a:t>2. 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Medicinska sestra spoštuje pravico varovanca do izbire in odločanja</a:t>
            </a:r>
            <a:r>
              <a:rPr lang="sl-SI" dirty="0"/>
              <a:t>.</a:t>
            </a:r>
          </a:p>
        </p:txBody>
      </p:sp>
      <p:pic>
        <p:nvPicPr>
          <p:cNvPr id="5" name="Picture 2" descr="C:\Documents and Settings\Elvis\Desktop\visoka-sola-za-zdravstveno-nego-jesenice_thumbnail.jpg">
            <a:extLst>
              <a:ext uri="{FF2B5EF4-FFF2-40B4-BE49-F238E27FC236}">
                <a16:creationId xmlns:a16="http://schemas.microsoft.com/office/drawing/2014/main" id="{0CB26623-0706-4C39-ABB2-71DA5D9AF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524001"/>
            <a:ext cx="2743200" cy="41251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2" descr="C:\Documents and Settings\Elvis\My Documents\Elza document's\ŠOLA\2.letnik\New Folder\Nurse_2__red.jpg">
            <a:extLst>
              <a:ext uri="{FF2B5EF4-FFF2-40B4-BE49-F238E27FC236}">
                <a16:creationId xmlns:a16="http://schemas.microsoft.com/office/drawing/2014/main" id="{9E9BCAC2-9ED4-42B5-AC10-D6E8DDCE4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429000"/>
            <a:ext cx="1905001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64B9C-DB56-419E-BC5D-8FA20E497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3505200" cy="35052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accent6">
                    <a:lumMod val="75000"/>
                  </a:schemeClr>
                </a:solidFill>
              </a:rPr>
              <a:t>3. 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Medicinska sestra je dolžna varovati kot poklicno skrivnost podatke o zdravstvenem stanju varovanca, o vzrokih, okoliščinah in posledicah tega stanja.</a:t>
            </a:r>
          </a:p>
        </p:txBody>
      </p:sp>
      <p:pic>
        <p:nvPicPr>
          <p:cNvPr id="3074" name="Picture 2" descr="C:\Documents and Settings\Elvis\Desktop\nurse11.jpg">
            <a:extLst>
              <a:ext uri="{FF2B5EF4-FFF2-40B4-BE49-F238E27FC236}">
                <a16:creationId xmlns:a16="http://schemas.microsoft.com/office/drawing/2014/main" id="{0FF9C52C-465F-4F63-8D59-163C91916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1"/>
            <a:ext cx="2810189" cy="4213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5913E-96DA-41F1-8B7C-E4FAF2239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1447800"/>
            <a:ext cx="3124200" cy="37338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accent6">
                    <a:lumMod val="75000"/>
                  </a:schemeClr>
                </a:solidFill>
              </a:rPr>
              <a:t>4.načelo: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/>
              <a:t>Medicinska sestra spoštuje dostojanstvo in zasebnost varovanca v vseh stanjih zdravja, bolezni in ob umiranju.</a:t>
            </a:r>
          </a:p>
        </p:txBody>
      </p:sp>
      <p:pic>
        <p:nvPicPr>
          <p:cNvPr id="4099" name="Picture 3" descr="C:\Documents and Settings\Elvis\Desktop\Picasso.jpg">
            <a:extLst>
              <a:ext uri="{FF2B5EF4-FFF2-40B4-BE49-F238E27FC236}">
                <a16:creationId xmlns:a16="http://schemas.microsoft.com/office/drawing/2014/main" id="{F8F48C9E-DE19-47D5-9B55-D59604641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1"/>
            <a:ext cx="3962400" cy="3058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 prst="artDeco"/>
            <a:contourClr>
              <a:srgbClr val="969696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A326D-3BBB-47D7-94D9-414187B66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4800600" cy="1752600"/>
          </a:xfrm>
        </p:spPr>
        <p:txBody>
          <a:bodyPr>
            <a:normAutofit fontScale="925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5.načelo: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Medicinska sestra je dolžna nuditi varovancu kompetentno zdravstveno nego.</a:t>
            </a:r>
          </a:p>
        </p:txBody>
      </p:sp>
      <p:pic>
        <p:nvPicPr>
          <p:cNvPr id="4" name="Picture 2" descr="C:\Documents and Settings\Elvis\Desktop\4dfcf6cb2c571e8575b706bc4adced14.jpeg">
            <a:extLst>
              <a:ext uri="{FF2B5EF4-FFF2-40B4-BE49-F238E27FC236}">
                <a16:creationId xmlns:a16="http://schemas.microsoft.com/office/drawing/2014/main" id="{A577EEE9-1491-4A65-AEBC-6CB23F342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352800"/>
            <a:ext cx="3724275" cy="2724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Documents and Settings\Elvis\Desktop\Nurse01.jpg">
            <a:extLst>
              <a:ext uri="{FF2B5EF4-FFF2-40B4-BE49-F238E27FC236}">
                <a16:creationId xmlns:a16="http://schemas.microsoft.com/office/drawing/2014/main" id="{4A1BEBED-A75F-496A-AC04-95A580874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61492">
            <a:off x="1371600" y="3048000"/>
            <a:ext cx="22098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511A1-36BA-4703-8C93-491320EB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7239000" cy="1133475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6.načelo: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Delovanje medicinskih sester mora temeljiti izključno na odločitvah v korist varovanca.</a:t>
            </a:r>
          </a:p>
        </p:txBody>
      </p:sp>
      <p:pic>
        <p:nvPicPr>
          <p:cNvPr id="4" name="Picture 2" descr="C:\Documents and Settings\Elvis\Desktop\1.jpg">
            <a:extLst>
              <a:ext uri="{FF2B5EF4-FFF2-40B4-BE49-F238E27FC236}">
                <a16:creationId xmlns:a16="http://schemas.microsoft.com/office/drawing/2014/main" id="{AE583DAD-DA24-4A04-A498-4E7E625AB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133600"/>
            <a:ext cx="3273425" cy="4037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299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Baskerville Old Face</vt:lpstr>
      <vt:lpstr>Trebuchet MS</vt:lpstr>
      <vt:lpstr>Wingdings</vt:lpstr>
      <vt:lpstr>Wingdings 2</vt:lpstr>
      <vt:lpstr>Opulent</vt:lpstr>
      <vt:lpstr>KODEKS  ETIKE MEDICINSKIH  SESTER IN  ZDRAVSTVENIH TEHNIKOV  SLOVENIJE </vt:lpstr>
      <vt:lpstr>PowerPoint Presentation</vt:lpstr>
      <vt:lpstr>KODEKS ETIKE: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2019-06-03T09:13:32Z</dcterms:created>
  <dcterms:modified xsi:type="dcterms:W3CDTF">2019-06-03T09:13:32Z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