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l-SI"/>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26"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EFB67EA-E7A4-4D8A-8DBB-4C4DF48F431B}"/>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12ACD138-9106-4B43-BBDA-09B912D6CAA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1DA3C7A-FFD7-4E74-A450-91BF872B065E}"/>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2373568E-D9C6-43F6-8FEE-5B6A555FF11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FE1D06E7-CE3F-4AAB-B3CE-7749992655D3}"/>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20C12E23-A059-4D0C-AAA6-2A96E30CA7DE}"/>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E13021D3-8AE4-46F6-86BA-89D66C0A88EA}"/>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68A99250-006D-40F8-BDBB-1869342EA50A}"/>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76D14EA9-DE4D-4218-9F80-8E6512E32978}"/>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AC885E9-6D08-4826-B4D9-DB0A7710B723}"/>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0D8E0F6-11C4-4967-AFDE-C941356D950D}"/>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ED0D1829-BA59-4376-8D5C-E0DE9B1B45C5}"/>
              </a:ext>
            </a:extLst>
          </p:cNvPr>
          <p:cNvSpPr>
            <a:spLocks noGrp="1"/>
          </p:cNvSpPr>
          <p:nvPr>
            <p:ph type="dt" sz="half" idx="10"/>
          </p:nvPr>
        </p:nvSpPr>
        <p:spPr/>
        <p:txBody>
          <a:bodyPr/>
          <a:lstStyle>
            <a:lvl1pPr>
              <a:defRPr/>
            </a:lvl1pPr>
          </a:lstStyle>
          <a:p>
            <a:pPr>
              <a:defRPr/>
            </a:pPr>
            <a:fld id="{208C7BC3-0CCE-482D-8253-447F81E85C62}" type="datetimeFigureOut">
              <a:rPr lang="sl-SI"/>
              <a:pPr>
                <a:defRPr/>
              </a:pPr>
              <a:t>3. 06. 2019</a:t>
            </a:fld>
            <a:endParaRPr lang="sl-SI"/>
          </a:p>
        </p:txBody>
      </p:sp>
      <p:sp>
        <p:nvSpPr>
          <p:cNvPr id="16" name="Footer Placeholder 4">
            <a:extLst>
              <a:ext uri="{FF2B5EF4-FFF2-40B4-BE49-F238E27FC236}">
                <a16:creationId xmlns:a16="http://schemas.microsoft.com/office/drawing/2014/main" id="{E5C72C0E-2204-4016-AB6D-DAD1CB83DC0D}"/>
              </a:ext>
            </a:extLst>
          </p:cNvPr>
          <p:cNvSpPr>
            <a:spLocks noGrp="1"/>
          </p:cNvSpPr>
          <p:nvPr>
            <p:ph type="ftr" sz="quarter" idx="11"/>
          </p:nvPr>
        </p:nvSpPr>
        <p:spPr/>
        <p:txBody>
          <a:bodyPr/>
          <a:lstStyle>
            <a:lvl1pPr>
              <a:defRPr/>
            </a:lvl1pPr>
          </a:lstStyle>
          <a:p>
            <a:pPr>
              <a:defRPr/>
            </a:pPr>
            <a:endParaRPr lang="sl-SI"/>
          </a:p>
        </p:txBody>
      </p:sp>
      <p:sp>
        <p:nvSpPr>
          <p:cNvPr id="17" name="Slide Number Placeholder 5">
            <a:extLst>
              <a:ext uri="{FF2B5EF4-FFF2-40B4-BE49-F238E27FC236}">
                <a16:creationId xmlns:a16="http://schemas.microsoft.com/office/drawing/2014/main" id="{938259AF-3CA4-4E49-A612-999FD3D025F3}"/>
              </a:ext>
            </a:extLst>
          </p:cNvPr>
          <p:cNvSpPr>
            <a:spLocks noGrp="1"/>
          </p:cNvSpPr>
          <p:nvPr>
            <p:ph type="sldNum" sz="quarter" idx="12"/>
          </p:nvPr>
        </p:nvSpPr>
        <p:spPr/>
        <p:txBody>
          <a:bodyPr/>
          <a:lstStyle>
            <a:lvl1pPr>
              <a:defRPr/>
            </a:lvl1pPr>
          </a:lstStyle>
          <a:p>
            <a:fld id="{1CDFF3F6-0BA1-477C-87F1-36A8F632E8EB}" type="slidenum">
              <a:rPr lang="sl-SI" altLang="sl-SI"/>
              <a:pPr/>
              <a:t>‹#›</a:t>
            </a:fld>
            <a:endParaRPr lang="sl-SI" altLang="sl-SI"/>
          </a:p>
        </p:txBody>
      </p:sp>
    </p:spTree>
    <p:extLst>
      <p:ext uri="{BB962C8B-B14F-4D97-AF65-F5344CB8AC3E}">
        <p14:creationId xmlns:p14="http://schemas.microsoft.com/office/powerpoint/2010/main" val="246650446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033D7-A1D5-491F-B288-D6D208696A64}"/>
              </a:ext>
            </a:extLst>
          </p:cNvPr>
          <p:cNvSpPr>
            <a:spLocks noGrp="1"/>
          </p:cNvSpPr>
          <p:nvPr>
            <p:ph type="dt" sz="half" idx="10"/>
          </p:nvPr>
        </p:nvSpPr>
        <p:spPr/>
        <p:txBody>
          <a:bodyPr/>
          <a:lstStyle>
            <a:lvl1pPr>
              <a:defRPr/>
            </a:lvl1pPr>
          </a:lstStyle>
          <a:p>
            <a:pPr>
              <a:defRPr/>
            </a:pPr>
            <a:fld id="{3646E965-E650-4B93-BB09-261BE207E2D9}" type="datetimeFigureOut">
              <a:rPr lang="sl-SI"/>
              <a:pPr>
                <a:defRPr/>
              </a:pPr>
              <a:t>3. 06. 2019</a:t>
            </a:fld>
            <a:endParaRPr lang="sl-SI"/>
          </a:p>
        </p:txBody>
      </p:sp>
      <p:sp>
        <p:nvSpPr>
          <p:cNvPr id="5" name="Footer Placeholder 4">
            <a:extLst>
              <a:ext uri="{FF2B5EF4-FFF2-40B4-BE49-F238E27FC236}">
                <a16:creationId xmlns:a16="http://schemas.microsoft.com/office/drawing/2014/main" id="{5D690B54-A492-4592-B35B-80845421F4F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54A455B0-83E3-4BB9-8E34-7CDC69569A56}"/>
              </a:ext>
            </a:extLst>
          </p:cNvPr>
          <p:cNvSpPr>
            <a:spLocks noGrp="1"/>
          </p:cNvSpPr>
          <p:nvPr>
            <p:ph type="sldNum" sz="quarter" idx="12"/>
          </p:nvPr>
        </p:nvSpPr>
        <p:spPr/>
        <p:txBody>
          <a:bodyPr/>
          <a:lstStyle>
            <a:lvl1pPr>
              <a:defRPr/>
            </a:lvl1pPr>
          </a:lstStyle>
          <a:p>
            <a:fld id="{CFE03E6E-25F3-408B-90E4-67387ACB5161}" type="slidenum">
              <a:rPr lang="sl-SI" altLang="sl-SI"/>
              <a:pPr/>
              <a:t>‹#›</a:t>
            </a:fld>
            <a:endParaRPr lang="sl-SI" altLang="sl-SI"/>
          </a:p>
        </p:txBody>
      </p:sp>
    </p:spTree>
    <p:extLst>
      <p:ext uri="{BB962C8B-B14F-4D97-AF65-F5344CB8AC3E}">
        <p14:creationId xmlns:p14="http://schemas.microsoft.com/office/powerpoint/2010/main" val="193514660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7EFBFF8C-C869-4B2A-8CB7-18BD5D679145}"/>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D4EEF83D-9E52-43DB-BB40-94A9F44E8D25}"/>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rgbClr val="C0E474"/>
                </a:solidFill>
                <a:latin typeface="Arial" panose="020B0604020202020204" pitchFamily="34" charset="0"/>
              </a:rPr>
              <a:t>”</a:t>
            </a:r>
            <a:endParaRPr lang="en-US" altLang="sl-SI">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8D404D3-7BF9-4DD0-ADBA-6DBBFE111771}"/>
              </a:ext>
            </a:extLst>
          </p:cNvPr>
          <p:cNvSpPr>
            <a:spLocks noGrp="1"/>
          </p:cNvSpPr>
          <p:nvPr>
            <p:ph type="dt" sz="half" idx="14"/>
          </p:nvPr>
        </p:nvSpPr>
        <p:spPr/>
        <p:txBody>
          <a:bodyPr/>
          <a:lstStyle>
            <a:lvl1pPr>
              <a:defRPr/>
            </a:lvl1pPr>
          </a:lstStyle>
          <a:p>
            <a:pPr>
              <a:defRPr/>
            </a:pPr>
            <a:fld id="{52DDFCDF-4041-44A5-800B-2D1860AF4AD4}" type="datetimeFigureOut">
              <a:rPr lang="sl-SI"/>
              <a:pPr>
                <a:defRPr/>
              </a:pPr>
              <a:t>3. 06. 2019</a:t>
            </a:fld>
            <a:endParaRPr lang="sl-SI"/>
          </a:p>
        </p:txBody>
      </p:sp>
      <p:sp>
        <p:nvSpPr>
          <p:cNvPr id="8" name="Footer Placeholder 4">
            <a:extLst>
              <a:ext uri="{FF2B5EF4-FFF2-40B4-BE49-F238E27FC236}">
                <a16:creationId xmlns:a16="http://schemas.microsoft.com/office/drawing/2014/main" id="{3B2F8DFE-412E-46BE-B929-C27EEC61C4EF}"/>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1F1F0A51-5A7C-48F6-B6C8-0F38491599A3}"/>
              </a:ext>
            </a:extLst>
          </p:cNvPr>
          <p:cNvSpPr>
            <a:spLocks noGrp="1"/>
          </p:cNvSpPr>
          <p:nvPr>
            <p:ph type="sldNum" sz="quarter" idx="16"/>
          </p:nvPr>
        </p:nvSpPr>
        <p:spPr/>
        <p:txBody>
          <a:bodyPr/>
          <a:lstStyle>
            <a:lvl1pPr>
              <a:defRPr/>
            </a:lvl1pPr>
          </a:lstStyle>
          <a:p>
            <a:fld id="{FB865966-51BE-40AF-B9D8-215589C5C707}" type="slidenum">
              <a:rPr lang="sl-SI" altLang="sl-SI"/>
              <a:pPr/>
              <a:t>‹#›</a:t>
            </a:fld>
            <a:endParaRPr lang="sl-SI" altLang="sl-SI"/>
          </a:p>
        </p:txBody>
      </p:sp>
    </p:spTree>
    <p:extLst>
      <p:ext uri="{BB962C8B-B14F-4D97-AF65-F5344CB8AC3E}">
        <p14:creationId xmlns:p14="http://schemas.microsoft.com/office/powerpoint/2010/main" val="416042008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9163D-E9F8-421D-B15F-716D17A1321E}"/>
              </a:ext>
            </a:extLst>
          </p:cNvPr>
          <p:cNvSpPr>
            <a:spLocks noGrp="1"/>
          </p:cNvSpPr>
          <p:nvPr>
            <p:ph type="dt" sz="half" idx="10"/>
          </p:nvPr>
        </p:nvSpPr>
        <p:spPr/>
        <p:txBody>
          <a:bodyPr/>
          <a:lstStyle>
            <a:lvl1pPr>
              <a:defRPr/>
            </a:lvl1pPr>
          </a:lstStyle>
          <a:p>
            <a:pPr>
              <a:defRPr/>
            </a:pPr>
            <a:fld id="{D6886CC4-A02F-4A4B-AEF0-82C4AA790D66}" type="datetimeFigureOut">
              <a:rPr lang="sl-SI"/>
              <a:pPr>
                <a:defRPr/>
              </a:pPr>
              <a:t>3. 06. 2019</a:t>
            </a:fld>
            <a:endParaRPr lang="sl-SI"/>
          </a:p>
        </p:txBody>
      </p:sp>
      <p:sp>
        <p:nvSpPr>
          <p:cNvPr id="5" name="Footer Placeholder 4">
            <a:extLst>
              <a:ext uri="{FF2B5EF4-FFF2-40B4-BE49-F238E27FC236}">
                <a16:creationId xmlns:a16="http://schemas.microsoft.com/office/drawing/2014/main" id="{D473EE1A-0CF9-4AC2-819E-1AC34A235E92}"/>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33F3A21-B44D-4B30-9A85-8A80FBFF6722}"/>
              </a:ext>
            </a:extLst>
          </p:cNvPr>
          <p:cNvSpPr>
            <a:spLocks noGrp="1"/>
          </p:cNvSpPr>
          <p:nvPr>
            <p:ph type="sldNum" sz="quarter" idx="12"/>
          </p:nvPr>
        </p:nvSpPr>
        <p:spPr/>
        <p:txBody>
          <a:bodyPr/>
          <a:lstStyle>
            <a:lvl1pPr>
              <a:defRPr/>
            </a:lvl1pPr>
          </a:lstStyle>
          <a:p>
            <a:fld id="{9A71BAA6-11A8-4101-9004-DA04596B083F}" type="slidenum">
              <a:rPr lang="sl-SI" altLang="sl-SI"/>
              <a:pPr/>
              <a:t>‹#›</a:t>
            </a:fld>
            <a:endParaRPr lang="sl-SI" altLang="sl-SI"/>
          </a:p>
        </p:txBody>
      </p:sp>
    </p:spTree>
    <p:extLst>
      <p:ext uri="{BB962C8B-B14F-4D97-AF65-F5344CB8AC3E}">
        <p14:creationId xmlns:p14="http://schemas.microsoft.com/office/powerpoint/2010/main" val="19624747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6241188F-73BF-47C5-AF54-2F020D78617A}"/>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9CB930AC-3CF9-41F6-A5BD-C9B04B972119}"/>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F2E21C3-2B95-4282-81B0-02FE94D7A1E4}"/>
              </a:ext>
            </a:extLst>
          </p:cNvPr>
          <p:cNvSpPr>
            <a:spLocks noGrp="1"/>
          </p:cNvSpPr>
          <p:nvPr>
            <p:ph type="dt" sz="half" idx="14"/>
          </p:nvPr>
        </p:nvSpPr>
        <p:spPr/>
        <p:txBody>
          <a:bodyPr/>
          <a:lstStyle>
            <a:lvl1pPr>
              <a:defRPr/>
            </a:lvl1pPr>
          </a:lstStyle>
          <a:p>
            <a:pPr>
              <a:defRPr/>
            </a:pPr>
            <a:fld id="{DC6C7D93-DB93-433E-AA59-190903D6F202}" type="datetimeFigureOut">
              <a:rPr lang="sl-SI"/>
              <a:pPr>
                <a:defRPr/>
              </a:pPr>
              <a:t>3. 06. 2019</a:t>
            </a:fld>
            <a:endParaRPr lang="sl-SI"/>
          </a:p>
        </p:txBody>
      </p:sp>
      <p:sp>
        <p:nvSpPr>
          <p:cNvPr id="8" name="Footer Placeholder 4">
            <a:extLst>
              <a:ext uri="{FF2B5EF4-FFF2-40B4-BE49-F238E27FC236}">
                <a16:creationId xmlns:a16="http://schemas.microsoft.com/office/drawing/2014/main" id="{23A91F60-9FF5-4D2F-9AF4-074912FF3835}"/>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2AC8349B-70D7-45CA-A6FC-3F0CDD1405C7}"/>
              </a:ext>
            </a:extLst>
          </p:cNvPr>
          <p:cNvSpPr>
            <a:spLocks noGrp="1"/>
          </p:cNvSpPr>
          <p:nvPr>
            <p:ph type="sldNum" sz="quarter" idx="16"/>
          </p:nvPr>
        </p:nvSpPr>
        <p:spPr/>
        <p:txBody>
          <a:bodyPr/>
          <a:lstStyle>
            <a:lvl1pPr>
              <a:defRPr/>
            </a:lvl1pPr>
          </a:lstStyle>
          <a:p>
            <a:fld id="{732BF4CD-4B0F-4EDA-AC8C-A2B0602282E7}" type="slidenum">
              <a:rPr lang="sl-SI" altLang="sl-SI"/>
              <a:pPr/>
              <a:t>‹#›</a:t>
            </a:fld>
            <a:endParaRPr lang="sl-SI" altLang="sl-SI"/>
          </a:p>
        </p:txBody>
      </p:sp>
    </p:spTree>
    <p:extLst>
      <p:ext uri="{BB962C8B-B14F-4D97-AF65-F5344CB8AC3E}">
        <p14:creationId xmlns:p14="http://schemas.microsoft.com/office/powerpoint/2010/main" val="202523226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E2A3061-64A1-4C89-B60D-D206D22ECBF1}"/>
              </a:ext>
            </a:extLst>
          </p:cNvPr>
          <p:cNvSpPr>
            <a:spLocks noGrp="1"/>
          </p:cNvSpPr>
          <p:nvPr>
            <p:ph type="dt" sz="half" idx="14"/>
          </p:nvPr>
        </p:nvSpPr>
        <p:spPr/>
        <p:txBody>
          <a:bodyPr/>
          <a:lstStyle>
            <a:lvl1pPr>
              <a:defRPr/>
            </a:lvl1pPr>
          </a:lstStyle>
          <a:p>
            <a:pPr>
              <a:defRPr/>
            </a:pPr>
            <a:fld id="{DD1A1B44-39E2-4CC9-81B7-DF7D7FF000E0}" type="datetimeFigureOut">
              <a:rPr lang="sl-SI"/>
              <a:pPr>
                <a:defRPr/>
              </a:pPr>
              <a:t>3. 06. 2019</a:t>
            </a:fld>
            <a:endParaRPr lang="sl-SI"/>
          </a:p>
        </p:txBody>
      </p:sp>
      <p:sp>
        <p:nvSpPr>
          <p:cNvPr id="6" name="Footer Placeholder 4">
            <a:extLst>
              <a:ext uri="{FF2B5EF4-FFF2-40B4-BE49-F238E27FC236}">
                <a16:creationId xmlns:a16="http://schemas.microsoft.com/office/drawing/2014/main" id="{7F5EAF08-22ED-45A8-A5E1-6E7956E6F409}"/>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E595DB12-FB17-4693-A7B2-8B21F46A9AEB}"/>
              </a:ext>
            </a:extLst>
          </p:cNvPr>
          <p:cNvSpPr>
            <a:spLocks noGrp="1"/>
          </p:cNvSpPr>
          <p:nvPr>
            <p:ph type="sldNum" sz="quarter" idx="16"/>
          </p:nvPr>
        </p:nvSpPr>
        <p:spPr/>
        <p:txBody>
          <a:bodyPr/>
          <a:lstStyle>
            <a:lvl1pPr>
              <a:defRPr/>
            </a:lvl1pPr>
          </a:lstStyle>
          <a:p>
            <a:fld id="{78157077-4B5C-41C0-922F-85DDE5F12D3E}" type="slidenum">
              <a:rPr lang="sl-SI" altLang="sl-SI"/>
              <a:pPr/>
              <a:t>‹#›</a:t>
            </a:fld>
            <a:endParaRPr lang="sl-SI" altLang="sl-SI"/>
          </a:p>
        </p:txBody>
      </p:sp>
    </p:spTree>
    <p:extLst>
      <p:ext uri="{BB962C8B-B14F-4D97-AF65-F5344CB8AC3E}">
        <p14:creationId xmlns:p14="http://schemas.microsoft.com/office/powerpoint/2010/main" val="60426221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C00B4-D459-4430-B1FA-63A3B898B3AC}"/>
              </a:ext>
            </a:extLst>
          </p:cNvPr>
          <p:cNvSpPr>
            <a:spLocks noGrp="1"/>
          </p:cNvSpPr>
          <p:nvPr>
            <p:ph type="dt" sz="half" idx="10"/>
          </p:nvPr>
        </p:nvSpPr>
        <p:spPr/>
        <p:txBody>
          <a:bodyPr/>
          <a:lstStyle>
            <a:lvl1pPr>
              <a:defRPr/>
            </a:lvl1pPr>
          </a:lstStyle>
          <a:p>
            <a:pPr>
              <a:defRPr/>
            </a:pPr>
            <a:fld id="{CFF980B3-6E24-490C-94F2-977ACAA62650}" type="datetimeFigureOut">
              <a:rPr lang="sl-SI"/>
              <a:pPr>
                <a:defRPr/>
              </a:pPr>
              <a:t>3. 06. 2019</a:t>
            </a:fld>
            <a:endParaRPr lang="sl-SI"/>
          </a:p>
        </p:txBody>
      </p:sp>
      <p:sp>
        <p:nvSpPr>
          <p:cNvPr id="5" name="Footer Placeholder 4">
            <a:extLst>
              <a:ext uri="{FF2B5EF4-FFF2-40B4-BE49-F238E27FC236}">
                <a16:creationId xmlns:a16="http://schemas.microsoft.com/office/drawing/2014/main" id="{EE9B0ADB-717C-43C7-AD6E-A861F0F44EE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7C1749C4-3ED3-4F19-A0BB-B5683280C3D0}"/>
              </a:ext>
            </a:extLst>
          </p:cNvPr>
          <p:cNvSpPr>
            <a:spLocks noGrp="1"/>
          </p:cNvSpPr>
          <p:nvPr>
            <p:ph type="sldNum" sz="quarter" idx="12"/>
          </p:nvPr>
        </p:nvSpPr>
        <p:spPr/>
        <p:txBody>
          <a:bodyPr/>
          <a:lstStyle>
            <a:lvl1pPr>
              <a:defRPr/>
            </a:lvl1pPr>
          </a:lstStyle>
          <a:p>
            <a:fld id="{94958DDB-F4A3-4A4E-B2C2-C3A1E589E120}" type="slidenum">
              <a:rPr lang="sl-SI" altLang="sl-SI"/>
              <a:pPr/>
              <a:t>‹#›</a:t>
            </a:fld>
            <a:endParaRPr lang="sl-SI" altLang="sl-SI"/>
          </a:p>
        </p:txBody>
      </p:sp>
    </p:spTree>
    <p:extLst>
      <p:ext uri="{BB962C8B-B14F-4D97-AF65-F5344CB8AC3E}">
        <p14:creationId xmlns:p14="http://schemas.microsoft.com/office/powerpoint/2010/main" val="5509900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407A6FD-1F19-432B-AC45-244AFDF10D0F}"/>
              </a:ext>
            </a:extLst>
          </p:cNvPr>
          <p:cNvSpPr>
            <a:spLocks noGrp="1"/>
          </p:cNvSpPr>
          <p:nvPr>
            <p:ph type="dt" sz="half" idx="10"/>
          </p:nvPr>
        </p:nvSpPr>
        <p:spPr/>
        <p:txBody>
          <a:bodyPr/>
          <a:lstStyle>
            <a:lvl1pPr>
              <a:defRPr/>
            </a:lvl1pPr>
          </a:lstStyle>
          <a:p>
            <a:pPr>
              <a:defRPr/>
            </a:pPr>
            <a:fld id="{8FA803FC-76F4-4A7A-A3C6-9294B5509D21}" type="datetimeFigureOut">
              <a:rPr lang="sl-SI"/>
              <a:pPr>
                <a:defRPr/>
              </a:pPr>
              <a:t>3. 06. 2019</a:t>
            </a:fld>
            <a:endParaRPr lang="sl-SI"/>
          </a:p>
        </p:txBody>
      </p:sp>
      <p:sp>
        <p:nvSpPr>
          <p:cNvPr id="5" name="Footer Placeholder 4">
            <a:extLst>
              <a:ext uri="{FF2B5EF4-FFF2-40B4-BE49-F238E27FC236}">
                <a16:creationId xmlns:a16="http://schemas.microsoft.com/office/drawing/2014/main" id="{80D5CA13-19C0-47F7-8CBC-B84D44BBF58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019CE471-7D5C-4849-A8AE-627446960FD4}"/>
              </a:ext>
            </a:extLst>
          </p:cNvPr>
          <p:cNvSpPr>
            <a:spLocks noGrp="1"/>
          </p:cNvSpPr>
          <p:nvPr>
            <p:ph type="sldNum" sz="quarter" idx="12"/>
          </p:nvPr>
        </p:nvSpPr>
        <p:spPr/>
        <p:txBody>
          <a:bodyPr/>
          <a:lstStyle>
            <a:lvl1pPr>
              <a:defRPr/>
            </a:lvl1pPr>
          </a:lstStyle>
          <a:p>
            <a:fld id="{D788DE9B-15B7-455F-84B0-55CB4A0BAD6B}" type="slidenum">
              <a:rPr lang="sl-SI" altLang="sl-SI"/>
              <a:pPr/>
              <a:t>‹#›</a:t>
            </a:fld>
            <a:endParaRPr lang="sl-SI" altLang="sl-SI"/>
          </a:p>
        </p:txBody>
      </p:sp>
    </p:spTree>
    <p:extLst>
      <p:ext uri="{BB962C8B-B14F-4D97-AF65-F5344CB8AC3E}">
        <p14:creationId xmlns:p14="http://schemas.microsoft.com/office/powerpoint/2010/main" val="26367690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277565-72C8-4381-9E52-FC6CF85C6166}"/>
              </a:ext>
            </a:extLst>
          </p:cNvPr>
          <p:cNvSpPr>
            <a:spLocks noGrp="1"/>
          </p:cNvSpPr>
          <p:nvPr>
            <p:ph type="dt" sz="half" idx="10"/>
          </p:nvPr>
        </p:nvSpPr>
        <p:spPr/>
        <p:txBody>
          <a:bodyPr/>
          <a:lstStyle>
            <a:lvl1pPr>
              <a:defRPr/>
            </a:lvl1pPr>
          </a:lstStyle>
          <a:p>
            <a:pPr>
              <a:defRPr/>
            </a:pPr>
            <a:fld id="{B803E6D8-3C72-4D24-94DF-6E0F46764436}" type="datetimeFigureOut">
              <a:rPr lang="sl-SI"/>
              <a:pPr>
                <a:defRPr/>
              </a:pPr>
              <a:t>3. 06. 2019</a:t>
            </a:fld>
            <a:endParaRPr lang="sl-SI"/>
          </a:p>
        </p:txBody>
      </p:sp>
      <p:sp>
        <p:nvSpPr>
          <p:cNvPr id="5" name="Footer Placeholder 4">
            <a:extLst>
              <a:ext uri="{FF2B5EF4-FFF2-40B4-BE49-F238E27FC236}">
                <a16:creationId xmlns:a16="http://schemas.microsoft.com/office/drawing/2014/main" id="{D2519D4C-0FC4-4D21-9605-B2C8DAFEDA4A}"/>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75397F5-4FB0-46F0-94DC-CB2745324851}"/>
              </a:ext>
            </a:extLst>
          </p:cNvPr>
          <p:cNvSpPr>
            <a:spLocks noGrp="1"/>
          </p:cNvSpPr>
          <p:nvPr>
            <p:ph type="sldNum" sz="quarter" idx="12"/>
          </p:nvPr>
        </p:nvSpPr>
        <p:spPr/>
        <p:txBody>
          <a:bodyPr/>
          <a:lstStyle>
            <a:lvl1pPr>
              <a:defRPr/>
            </a:lvl1pPr>
          </a:lstStyle>
          <a:p>
            <a:fld id="{85FA55D8-AF1A-4D27-871A-214DB91964AE}" type="slidenum">
              <a:rPr lang="sl-SI" altLang="sl-SI"/>
              <a:pPr/>
              <a:t>‹#›</a:t>
            </a:fld>
            <a:endParaRPr lang="sl-SI" altLang="sl-SI"/>
          </a:p>
        </p:txBody>
      </p:sp>
    </p:spTree>
    <p:extLst>
      <p:ext uri="{BB962C8B-B14F-4D97-AF65-F5344CB8AC3E}">
        <p14:creationId xmlns:p14="http://schemas.microsoft.com/office/powerpoint/2010/main" val="345853784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ABAE3-41A7-4818-AE09-B4EBBADFEDBB}"/>
              </a:ext>
            </a:extLst>
          </p:cNvPr>
          <p:cNvSpPr>
            <a:spLocks noGrp="1"/>
          </p:cNvSpPr>
          <p:nvPr>
            <p:ph type="dt" sz="half" idx="10"/>
          </p:nvPr>
        </p:nvSpPr>
        <p:spPr/>
        <p:txBody>
          <a:bodyPr/>
          <a:lstStyle>
            <a:lvl1pPr>
              <a:defRPr/>
            </a:lvl1pPr>
          </a:lstStyle>
          <a:p>
            <a:pPr>
              <a:defRPr/>
            </a:pPr>
            <a:fld id="{2990AA86-366B-4885-8540-D4CC6C7BC887}" type="datetimeFigureOut">
              <a:rPr lang="sl-SI"/>
              <a:pPr>
                <a:defRPr/>
              </a:pPr>
              <a:t>3. 06. 2019</a:t>
            </a:fld>
            <a:endParaRPr lang="sl-SI"/>
          </a:p>
        </p:txBody>
      </p:sp>
      <p:sp>
        <p:nvSpPr>
          <p:cNvPr id="5" name="Footer Placeholder 4">
            <a:extLst>
              <a:ext uri="{FF2B5EF4-FFF2-40B4-BE49-F238E27FC236}">
                <a16:creationId xmlns:a16="http://schemas.microsoft.com/office/drawing/2014/main" id="{C5E525E8-EEA1-4FA9-8A2F-B57B89F9501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543E42-C308-4DAC-AFAA-9D1ADD0DA931}"/>
              </a:ext>
            </a:extLst>
          </p:cNvPr>
          <p:cNvSpPr>
            <a:spLocks noGrp="1"/>
          </p:cNvSpPr>
          <p:nvPr>
            <p:ph type="sldNum" sz="quarter" idx="12"/>
          </p:nvPr>
        </p:nvSpPr>
        <p:spPr/>
        <p:txBody>
          <a:bodyPr/>
          <a:lstStyle>
            <a:lvl1pPr>
              <a:defRPr/>
            </a:lvl1pPr>
          </a:lstStyle>
          <a:p>
            <a:fld id="{6277624B-883A-4101-AB1C-940D176C7786}" type="slidenum">
              <a:rPr lang="sl-SI" altLang="sl-SI"/>
              <a:pPr/>
              <a:t>‹#›</a:t>
            </a:fld>
            <a:endParaRPr lang="sl-SI" altLang="sl-SI"/>
          </a:p>
        </p:txBody>
      </p:sp>
    </p:spTree>
    <p:extLst>
      <p:ext uri="{BB962C8B-B14F-4D97-AF65-F5344CB8AC3E}">
        <p14:creationId xmlns:p14="http://schemas.microsoft.com/office/powerpoint/2010/main" val="333159975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85A11C-CBFE-4387-8DA8-26BC58C4FF43}"/>
              </a:ext>
            </a:extLst>
          </p:cNvPr>
          <p:cNvSpPr>
            <a:spLocks noGrp="1"/>
          </p:cNvSpPr>
          <p:nvPr>
            <p:ph type="dt" sz="half" idx="10"/>
          </p:nvPr>
        </p:nvSpPr>
        <p:spPr/>
        <p:txBody>
          <a:bodyPr/>
          <a:lstStyle>
            <a:lvl1pPr>
              <a:defRPr/>
            </a:lvl1pPr>
          </a:lstStyle>
          <a:p>
            <a:pPr>
              <a:defRPr/>
            </a:pPr>
            <a:fld id="{95575B1D-D777-4F1C-9FCD-9CB92547FFB1}" type="datetimeFigureOut">
              <a:rPr lang="sl-SI"/>
              <a:pPr>
                <a:defRPr/>
              </a:pPr>
              <a:t>3. 06. 2019</a:t>
            </a:fld>
            <a:endParaRPr lang="sl-SI"/>
          </a:p>
        </p:txBody>
      </p:sp>
      <p:sp>
        <p:nvSpPr>
          <p:cNvPr id="6" name="Footer Placeholder 4">
            <a:extLst>
              <a:ext uri="{FF2B5EF4-FFF2-40B4-BE49-F238E27FC236}">
                <a16:creationId xmlns:a16="http://schemas.microsoft.com/office/drawing/2014/main" id="{9BA87CE3-8729-4AEF-BE11-F09344D87ABA}"/>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C2B47C4-B781-4C9B-AED5-02B0D135F12D}"/>
              </a:ext>
            </a:extLst>
          </p:cNvPr>
          <p:cNvSpPr>
            <a:spLocks noGrp="1"/>
          </p:cNvSpPr>
          <p:nvPr>
            <p:ph type="sldNum" sz="quarter" idx="12"/>
          </p:nvPr>
        </p:nvSpPr>
        <p:spPr/>
        <p:txBody>
          <a:bodyPr/>
          <a:lstStyle>
            <a:lvl1pPr>
              <a:defRPr/>
            </a:lvl1pPr>
          </a:lstStyle>
          <a:p>
            <a:fld id="{DFF3AC25-FD75-4B37-91DF-E184C2FE158B}" type="slidenum">
              <a:rPr lang="sl-SI" altLang="sl-SI"/>
              <a:pPr/>
              <a:t>‹#›</a:t>
            </a:fld>
            <a:endParaRPr lang="sl-SI" altLang="sl-SI"/>
          </a:p>
        </p:txBody>
      </p:sp>
    </p:spTree>
    <p:extLst>
      <p:ext uri="{BB962C8B-B14F-4D97-AF65-F5344CB8AC3E}">
        <p14:creationId xmlns:p14="http://schemas.microsoft.com/office/powerpoint/2010/main" val="31662202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CF09A8A-3155-47B0-A707-128B21F1CB0C}"/>
              </a:ext>
            </a:extLst>
          </p:cNvPr>
          <p:cNvSpPr>
            <a:spLocks noGrp="1"/>
          </p:cNvSpPr>
          <p:nvPr>
            <p:ph type="dt" sz="half" idx="10"/>
          </p:nvPr>
        </p:nvSpPr>
        <p:spPr/>
        <p:txBody>
          <a:bodyPr/>
          <a:lstStyle>
            <a:lvl1pPr>
              <a:defRPr/>
            </a:lvl1pPr>
          </a:lstStyle>
          <a:p>
            <a:pPr>
              <a:defRPr/>
            </a:pPr>
            <a:fld id="{E4C7A21C-C390-4C68-986D-AD84CDE8B439}" type="datetimeFigureOut">
              <a:rPr lang="sl-SI"/>
              <a:pPr>
                <a:defRPr/>
              </a:pPr>
              <a:t>3. 06. 2019</a:t>
            </a:fld>
            <a:endParaRPr lang="sl-SI"/>
          </a:p>
        </p:txBody>
      </p:sp>
      <p:sp>
        <p:nvSpPr>
          <p:cNvPr id="8" name="Footer Placeholder 4">
            <a:extLst>
              <a:ext uri="{FF2B5EF4-FFF2-40B4-BE49-F238E27FC236}">
                <a16:creationId xmlns:a16="http://schemas.microsoft.com/office/drawing/2014/main" id="{955851F1-56D5-4D8B-85A2-A4720308FD82}"/>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25CDE0E1-DEA5-4A1A-8D46-EA04FB495180}"/>
              </a:ext>
            </a:extLst>
          </p:cNvPr>
          <p:cNvSpPr>
            <a:spLocks noGrp="1"/>
          </p:cNvSpPr>
          <p:nvPr>
            <p:ph type="sldNum" sz="quarter" idx="12"/>
          </p:nvPr>
        </p:nvSpPr>
        <p:spPr/>
        <p:txBody>
          <a:bodyPr/>
          <a:lstStyle>
            <a:lvl1pPr>
              <a:defRPr/>
            </a:lvl1pPr>
          </a:lstStyle>
          <a:p>
            <a:fld id="{0A83DD9A-1E20-49DF-81C0-863823680364}" type="slidenum">
              <a:rPr lang="sl-SI" altLang="sl-SI"/>
              <a:pPr/>
              <a:t>‹#›</a:t>
            </a:fld>
            <a:endParaRPr lang="sl-SI" altLang="sl-SI"/>
          </a:p>
        </p:txBody>
      </p:sp>
    </p:spTree>
    <p:extLst>
      <p:ext uri="{BB962C8B-B14F-4D97-AF65-F5344CB8AC3E}">
        <p14:creationId xmlns:p14="http://schemas.microsoft.com/office/powerpoint/2010/main" val="29249137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31ED6F4-6698-4EDF-8190-A8D61AD7FD09}"/>
              </a:ext>
            </a:extLst>
          </p:cNvPr>
          <p:cNvSpPr>
            <a:spLocks noGrp="1"/>
          </p:cNvSpPr>
          <p:nvPr>
            <p:ph type="dt" sz="half" idx="10"/>
          </p:nvPr>
        </p:nvSpPr>
        <p:spPr/>
        <p:txBody>
          <a:bodyPr/>
          <a:lstStyle>
            <a:lvl1pPr>
              <a:defRPr/>
            </a:lvl1pPr>
          </a:lstStyle>
          <a:p>
            <a:pPr>
              <a:defRPr/>
            </a:pPr>
            <a:fld id="{127DA03B-ED2A-4226-892D-7A478C51D2B1}" type="datetimeFigureOut">
              <a:rPr lang="sl-SI"/>
              <a:pPr>
                <a:defRPr/>
              </a:pPr>
              <a:t>3. 06. 2019</a:t>
            </a:fld>
            <a:endParaRPr lang="sl-SI"/>
          </a:p>
        </p:txBody>
      </p:sp>
      <p:sp>
        <p:nvSpPr>
          <p:cNvPr id="4" name="Footer Placeholder 4">
            <a:extLst>
              <a:ext uri="{FF2B5EF4-FFF2-40B4-BE49-F238E27FC236}">
                <a16:creationId xmlns:a16="http://schemas.microsoft.com/office/drawing/2014/main" id="{2A69A782-6545-4985-A0A2-0FC9AC10AA6C}"/>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BD4D31BB-29E4-4E57-9AD4-78F9B464292F}"/>
              </a:ext>
            </a:extLst>
          </p:cNvPr>
          <p:cNvSpPr>
            <a:spLocks noGrp="1"/>
          </p:cNvSpPr>
          <p:nvPr>
            <p:ph type="sldNum" sz="quarter" idx="12"/>
          </p:nvPr>
        </p:nvSpPr>
        <p:spPr/>
        <p:txBody>
          <a:bodyPr/>
          <a:lstStyle>
            <a:lvl1pPr>
              <a:defRPr/>
            </a:lvl1pPr>
          </a:lstStyle>
          <a:p>
            <a:fld id="{ABA892E4-5027-4F27-857D-97CEBBC43F0C}" type="slidenum">
              <a:rPr lang="sl-SI" altLang="sl-SI"/>
              <a:pPr/>
              <a:t>‹#›</a:t>
            </a:fld>
            <a:endParaRPr lang="sl-SI" altLang="sl-SI"/>
          </a:p>
        </p:txBody>
      </p:sp>
    </p:spTree>
    <p:extLst>
      <p:ext uri="{BB962C8B-B14F-4D97-AF65-F5344CB8AC3E}">
        <p14:creationId xmlns:p14="http://schemas.microsoft.com/office/powerpoint/2010/main" val="209932019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AF8F5F-9E2D-44EC-B250-61B3B8B2B1C4}"/>
              </a:ext>
            </a:extLst>
          </p:cNvPr>
          <p:cNvSpPr>
            <a:spLocks noGrp="1"/>
          </p:cNvSpPr>
          <p:nvPr>
            <p:ph type="dt" sz="half" idx="10"/>
          </p:nvPr>
        </p:nvSpPr>
        <p:spPr/>
        <p:txBody>
          <a:bodyPr/>
          <a:lstStyle>
            <a:lvl1pPr>
              <a:defRPr/>
            </a:lvl1pPr>
          </a:lstStyle>
          <a:p>
            <a:pPr>
              <a:defRPr/>
            </a:pPr>
            <a:fld id="{2E324A50-886D-4983-9BAC-2750DCB55C11}" type="datetimeFigureOut">
              <a:rPr lang="sl-SI"/>
              <a:pPr>
                <a:defRPr/>
              </a:pPr>
              <a:t>3. 06. 2019</a:t>
            </a:fld>
            <a:endParaRPr lang="sl-SI"/>
          </a:p>
        </p:txBody>
      </p:sp>
      <p:sp>
        <p:nvSpPr>
          <p:cNvPr id="3" name="Footer Placeholder 4">
            <a:extLst>
              <a:ext uri="{FF2B5EF4-FFF2-40B4-BE49-F238E27FC236}">
                <a16:creationId xmlns:a16="http://schemas.microsoft.com/office/drawing/2014/main" id="{D8F97892-21C2-40FD-80B4-621DCEC10CA1}"/>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C2BFE649-747B-483E-9F29-90BE8A439466}"/>
              </a:ext>
            </a:extLst>
          </p:cNvPr>
          <p:cNvSpPr>
            <a:spLocks noGrp="1"/>
          </p:cNvSpPr>
          <p:nvPr>
            <p:ph type="sldNum" sz="quarter" idx="12"/>
          </p:nvPr>
        </p:nvSpPr>
        <p:spPr/>
        <p:txBody>
          <a:bodyPr/>
          <a:lstStyle>
            <a:lvl1pPr>
              <a:defRPr/>
            </a:lvl1pPr>
          </a:lstStyle>
          <a:p>
            <a:fld id="{497F10A6-8ABC-4902-BDFF-406E0B396338}" type="slidenum">
              <a:rPr lang="sl-SI" altLang="sl-SI"/>
              <a:pPr/>
              <a:t>‹#›</a:t>
            </a:fld>
            <a:endParaRPr lang="sl-SI" altLang="sl-SI"/>
          </a:p>
        </p:txBody>
      </p:sp>
    </p:spTree>
    <p:extLst>
      <p:ext uri="{BB962C8B-B14F-4D97-AF65-F5344CB8AC3E}">
        <p14:creationId xmlns:p14="http://schemas.microsoft.com/office/powerpoint/2010/main" val="3142121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6A0231D-47B9-48FC-B25C-0165BE7DC7F4}"/>
              </a:ext>
            </a:extLst>
          </p:cNvPr>
          <p:cNvSpPr>
            <a:spLocks noGrp="1"/>
          </p:cNvSpPr>
          <p:nvPr>
            <p:ph type="dt" sz="half" idx="10"/>
          </p:nvPr>
        </p:nvSpPr>
        <p:spPr/>
        <p:txBody>
          <a:bodyPr/>
          <a:lstStyle>
            <a:lvl1pPr>
              <a:defRPr/>
            </a:lvl1pPr>
          </a:lstStyle>
          <a:p>
            <a:pPr>
              <a:defRPr/>
            </a:pPr>
            <a:fld id="{2E6FF19F-D045-4CF7-B327-AA590DEEDD2B}" type="datetimeFigureOut">
              <a:rPr lang="sl-SI"/>
              <a:pPr>
                <a:defRPr/>
              </a:pPr>
              <a:t>3. 06. 2019</a:t>
            </a:fld>
            <a:endParaRPr lang="sl-SI"/>
          </a:p>
        </p:txBody>
      </p:sp>
      <p:sp>
        <p:nvSpPr>
          <p:cNvPr id="6" name="Footer Placeholder 4">
            <a:extLst>
              <a:ext uri="{FF2B5EF4-FFF2-40B4-BE49-F238E27FC236}">
                <a16:creationId xmlns:a16="http://schemas.microsoft.com/office/drawing/2014/main" id="{B21AA776-D414-4B0A-B696-DCBB5D1341CD}"/>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876882E1-ED6B-4F31-B2FF-72F704DEE39B}"/>
              </a:ext>
            </a:extLst>
          </p:cNvPr>
          <p:cNvSpPr>
            <a:spLocks noGrp="1"/>
          </p:cNvSpPr>
          <p:nvPr>
            <p:ph type="sldNum" sz="quarter" idx="12"/>
          </p:nvPr>
        </p:nvSpPr>
        <p:spPr/>
        <p:txBody>
          <a:bodyPr/>
          <a:lstStyle>
            <a:lvl1pPr>
              <a:defRPr/>
            </a:lvl1pPr>
          </a:lstStyle>
          <a:p>
            <a:fld id="{438A62A2-1546-4333-8CD7-778CA038F974}" type="slidenum">
              <a:rPr lang="sl-SI" altLang="sl-SI"/>
              <a:pPr/>
              <a:t>‹#›</a:t>
            </a:fld>
            <a:endParaRPr lang="sl-SI" altLang="sl-SI"/>
          </a:p>
        </p:txBody>
      </p:sp>
    </p:spTree>
    <p:extLst>
      <p:ext uri="{BB962C8B-B14F-4D97-AF65-F5344CB8AC3E}">
        <p14:creationId xmlns:p14="http://schemas.microsoft.com/office/powerpoint/2010/main" val="246296491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7C69B2-5184-4F9E-BC7F-76736FC9C49A}"/>
              </a:ext>
            </a:extLst>
          </p:cNvPr>
          <p:cNvSpPr>
            <a:spLocks noGrp="1"/>
          </p:cNvSpPr>
          <p:nvPr>
            <p:ph type="dt" sz="half" idx="10"/>
          </p:nvPr>
        </p:nvSpPr>
        <p:spPr/>
        <p:txBody>
          <a:bodyPr/>
          <a:lstStyle>
            <a:lvl1pPr>
              <a:defRPr/>
            </a:lvl1pPr>
          </a:lstStyle>
          <a:p>
            <a:pPr>
              <a:defRPr/>
            </a:pPr>
            <a:fld id="{90B321BF-A0AE-4287-8068-5BE980FF7CA6}" type="datetimeFigureOut">
              <a:rPr lang="sl-SI"/>
              <a:pPr>
                <a:defRPr/>
              </a:pPr>
              <a:t>3. 06. 2019</a:t>
            </a:fld>
            <a:endParaRPr lang="sl-SI"/>
          </a:p>
        </p:txBody>
      </p:sp>
      <p:sp>
        <p:nvSpPr>
          <p:cNvPr id="6" name="Footer Placeholder 4">
            <a:extLst>
              <a:ext uri="{FF2B5EF4-FFF2-40B4-BE49-F238E27FC236}">
                <a16:creationId xmlns:a16="http://schemas.microsoft.com/office/drawing/2014/main" id="{ACA84C7F-FFC9-4726-B84B-B9F382BFCB25}"/>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2522EF3-5ADE-4316-A173-7F5A0DFF7566}"/>
              </a:ext>
            </a:extLst>
          </p:cNvPr>
          <p:cNvSpPr>
            <a:spLocks noGrp="1"/>
          </p:cNvSpPr>
          <p:nvPr>
            <p:ph type="sldNum" sz="quarter" idx="12"/>
          </p:nvPr>
        </p:nvSpPr>
        <p:spPr/>
        <p:txBody>
          <a:bodyPr/>
          <a:lstStyle>
            <a:lvl1pPr>
              <a:defRPr/>
            </a:lvl1pPr>
          </a:lstStyle>
          <a:p>
            <a:fld id="{6D83120C-C56F-47DA-9A30-D52F56BA5A7C}" type="slidenum">
              <a:rPr lang="sl-SI" altLang="sl-SI"/>
              <a:pPr/>
              <a:t>‹#›</a:t>
            </a:fld>
            <a:endParaRPr lang="sl-SI" altLang="sl-SI"/>
          </a:p>
        </p:txBody>
      </p:sp>
    </p:spTree>
    <p:extLst>
      <p:ext uri="{BB962C8B-B14F-4D97-AF65-F5344CB8AC3E}">
        <p14:creationId xmlns:p14="http://schemas.microsoft.com/office/powerpoint/2010/main" val="7992027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13170960-F69F-49FD-B144-8BB2F534B872}"/>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5F25377-11B4-4FA8-8FAF-117FFC102967}"/>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E01FCB2-49E8-40C8-9156-56EBC0B1959A}"/>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15A505FA-BECE-4153-845A-15548BBDF000}"/>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9DA62C5-8881-4B9A-91D7-2746A4C673B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2BFFDB2-0F1E-4EE1-ABBD-FAA630019CE5}"/>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0A8A72E-7F71-4274-8EFF-1452CB87B57C}"/>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8100E99F-200C-494D-9E5F-608947846C2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73C05E27-FA10-4C8D-8EE0-E661436435CE}"/>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47010F3-3DC7-4E31-8A1A-974FBAA6568F}"/>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234ADDD2-88F4-4C66-8910-D07C116D8825}"/>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B51B6C42-AE70-4738-9911-D1B67118B31E}"/>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title style</a:t>
            </a:r>
          </a:p>
        </p:txBody>
      </p:sp>
      <p:sp>
        <p:nvSpPr>
          <p:cNvPr id="1028" name="Text Placeholder 2">
            <a:extLst>
              <a:ext uri="{FF2B5EF4-FFF2-40B4-BE49-F238E27FC236}">
                <a16:creationId xmlns:a16="http://schemas.microsoft.com/office/drawing/2014/main" id="{A22A5F98-03B0-4006-9199-38703E447492}"/>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BF522DA6-92BA-4E26-B26B-093E8B58DDEA}"/>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D30337AD-0005-4F7B-ADF1-9D24F68AC5D1}" type="datetimeFigureOut">
              <a:rPr lang="sl-SI"/>
              <a:pPr>
                <a:defRPr/>
              </a:pPr>
              <a:t>3. 06. 2019</a:t>
            </a:fld>
            <a:endParaRPr lang="sl-SI"/>
          </a:p>
        </p:txBody>
      </p:sp>
      <p:sp>
        <p:nvSpPr>
          <p:cNvPr id="5" name="Footer Placeholder 4">
            <a:extLst>
              <a:ext uri="{FF2B5EF4-FFF2-40B4-BE49-F238E27FC236}">
                <a16:creationId xmlns:a16="http://schemas.microsoft.com/office/drawing/2014/main" id="{5603A846-88F5-45C7-9ECF-6143F0DF894D}"/>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9FBA9A49-7E7F-4847-8F25-891FCA746221}"/>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8A8396DF-D7DD-48B7-AD92-4614E287B95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953"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54" r:id="rId11"/>
    <p:sldLayoutId id="2147483949" r:id="rId12"/>
    <p:sldLayoutId id="2147483955" r:id="rId13"/>
    <p:sldLayoutId id="2147483950" r:id="rId14"/>
    <p:sldLayoutId id="2147483951" r:id="rId15"/>
    <p:sldLayoutId id="2147483952" r:id="rId16"/>
  </p:sldLayoutIdLst>
  <p:transition spd="slow"/>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145AE54-3A23-4B32-89F5-CD3A317EB229}"/>
              </a:ext>
            </a:extLst>
          </p:cNvPr>
          <p:cNvSpPr>
            <a:spLocks noGrp="1"/>
          </p:cNvSpPr>
          <p:nvPr>
            <p:ph type="ctrTitle"/>
          </p:nvPr>
        </p:nvSpPr>
        <p:spPr>
          <a:xfrm>
            <a:off x="785813" y="795338"/>
            <a:ext cx="6864350" cy="1646237"/>
          </a:xfrm>
        </p:spPr>
        <p:txBody>
          <a:bodyPr/>
          <a:lstStyle/>
          <a:p>
            <a:r>
              <a:rPr lang="it-IT" altLang="sl-SI"/>
              <a:t>KRIZNA STANJA IN ZDRAVSTVENA NEGA</a:t>
            </a:r>
            <a:r>
              <a:rPr lang="sl-SI" altLang="sl-SI"/>
              <a:t> </a:t>
            </a:r>
          </a:p>
        </p:txBody>
      </p:sp>
      <p:sp>
        <p:nvSpPr>
          <p:cNvPr id="3" name="Subtitle 2">
            <a:extLst>
              <a:ext uri="{FF2B5EF4-FFF2-40B4-BE49-F238E27FC236}">
                <a16:creationId xmlns:a16="http://schemas.microsoft.com/office/drawing/2014/main" id="{811C3FFD-5B5E-4CBD-B3A9-1BC7D23DDCCE}"/>
              </a:ext>
            </a:extLst>
          </p:cNvPr>
          <p:cNvSpPr>
            <a:spLocks noGrp="1"/>
          </p:cNvSpPr>
          <p:nvPr>
            <p:ph type="subTitle" idx="1"/>
          </p:nvPr>
        </p:nvSpPr>
        <p:spPr>
          <a:xfrm>
            <a:off x="1506538" y="4051300"/>
            <a:ext cx="7767637" cy="1096963"/>
          </a:xfrm>
        </p:spPr>
        <p:txBody>
          <a:bodyPr rtlCol="0">
            <a:normAutofit/>
          </a:bodyPr>
          <a:lstStyle/>
          <a:p>
            <a:pPr fontAlgn="auto">
              <a:spcAft>
                <a:spcPts val="0"/>
              </a:spcAft>
              <a:buFont typeface="Wingdings 3" charset="2"/>
              <a:buNone/>
              <a:defRPr/>
            </a:pPr>
            <a:r>
              <a:rPr lang="sl-SI"/>
              <a:t> </a:t>
            </a:r>
            <a:endParaRPr lang="sl-SI" dirty="0"/>
          </a:p>
        </p:txBody>
      </p:sp>
      <p:pic>
        <p:nvPicPr>
          <p:cNvPr id="1026" name="Picture 2" descr="http://www.theelectroniccigarette.co.uk/blog/wp-content/uploads/2015/04/Mental-health-problems-007-300x180.jpg">
            <a:extLst>
              <a:ext uri="{FF2B5EF4-FFF2-40B4-BE49-F238E27FC236}">
                <a16:creationId xmlns:a16="http://schemas.microsoft.com/office/drawing/2014/main" id="{E204E498-8A5E-42AE-B137-9C30C99FF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88" y="3227685"/>
            <a:ext cx="4859230" cy="29155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2.bp.blogspot.com/-MT8m37V6Pd8/UZtmGhK52wI/AAAAAAAAAHQ/Mu5uk8HUrLM/s1600/depresija.jpg">
            <a:extLst>
              <a:ext uri="{FF2B5EF4-FFF2-40B4-BE49-F238E27FC236}">
                <a16:creationId xmlns:a16="http://schemas.microsoft.com/office/drawing/2014/main" id="{4A93689F-1752-4F04-9C72-2EA7D4021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291" y="9419"/>
            <a:ext cx="3405709" cy="32182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947BE-80EE-48B9-AC63-0A82D21A2DA2}"/>
              </a:ext>
            </a:extLst>
          </p:cNvPr>
          <p:cNvSpPr>
            <a:spLocks noGrp="1"/>
          </p:cNvSpPr>
          <p:nvPr>
            <p:ph sz="half" idx="1"/>
          </p:nvPr>
        </p:nvSpPr>
        <p:spPr>
          <a:xfrm>
            <a:off x="231775" y="334963"/>
            <a:ext cx="4629150" cy="6348412"/>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VZBUJANJE UPANJA</a:t>
            </a:r>
          </a:p>
          <a:p>
            <a:pPr marL="0" indent="0" fontAlgn="auto">
              <a:spcAft>
                <a:spcPts val="0"/>
              </a:spcAft>
              <a:buFont typeface="Wingdings 3" charset="2"/>
              <a:buNone/>
              <a:defRPr/>
            </a:pPr>
            <a:r>
              <a:rPr lang="sl-SI" dirty="0">
                <a:solidFill>
                  <a:schemeClr val="tx1">
                    <a:lumMod val="75000"/>
                    <a:lumOff val="25000"/>
                  </a:schemeClr>
                </a:solidFill>
              </a:rPr>
              <a:t>Tehnik zdravstvene nege naj v bolniku vzbuja upanje. Bolnik naj ga doživlja kot vrednega zaupanja, toplega, empatičnega, optimističnega. Svoje misli lahko izrazi tudi z besedami: »številni bolniki so spoznali, da jim pomaga, če govorijo o teh težkih stvareh. Mislim, da bi to koristilo tudi vam.«</a:t>
            </a:r>
          </a:p>
          <a:p>
            <a:pPr fontAlgn="auto">
              <a:spcAft>
                <a:spcPts val="0"/>
              </a:spcAft>
              <a:buFont typeface="Wingdings 3" charset="2"/>
              <a:buChar char=""/>
              <a:defRPr/>
            </a:pPr>
            <a:r>
              <a:rPr lang="sl-SI" dirty="0">
                <a:solidFill>
                  <a:schemeClr val="tx1">
                    <a:lumMod val="75000"/>
                    <a:lumOff val="25000"/>
                  </a:schemeClr>
                </a:solidFill>
              </a:rPr>
              <a:t>VODENJE</a:t>
            </a:r>
          </a:p>
          <a:p>
            <a:pPr marL="0" indent="0" fontAlgn="auto">
              <a:spcAft>
                <a:spcPts val="0"/>
              </a:spcAft>
              <a:buFont typeface="Wingdings 3" charset="2"/>
              <a:buNone/>
              <a:defRPr/>
            </a:pPr>
            <a:r>
              <a:rPr lang="sl-SI" dirty="0">
                <a:solidFill>
                  <a:schemeClr val="tx1">
                    <a:lumMod val="75000"/>
                    <a:lumOff val="25000"/>
                  </a:schemeClr>
                </a:solidFill>
              </a:rPr>
              <a:t>Pri vodenju skuša tehnik zdravstvene nege vplivati na bolnika s pomočjo njegovih lastnih čustev, želja, vrednot. Tako lahko bolnika, ki je ponosen na svojo družino, ozavešča, da je tudi pri premagovanju njegove krize uspeh v veliki meri odvisen od njega samega. Na primer: »Zelo ste ponosni na svoje otroke. Ko boste prebrodili svojo stisko, boste z njimi lahko doživeli še marsikaj lepega.«</a:t>
            </a:r>
          </a:p>
        </p:txBody>
      </p:sp>
      <p:sp>
        <p:nvSpPr>
          <p:cNvPr id="4" name="Content Placeholder 3">
            <a:extLst>
              <a:ext uri="{FF2B5EF4-FFF2-40B4-BE49-F238E27FC236}">
                <a16:creationId xmlns:a16="http://schemas.microsoft.com/office/drawing/2014/main" id="{E3C3291F-41A7-4E11-BA4F-EBE576BD3593}"/>
              </a:ext>
            </a:extLst>
          </p:cNvPr>
          <p:cNvSpPr>
            <a:spLocks noGrp="1"/>
          </p:cNvSpPr>
          <p:nvPr>
            <p:ph sz="half" idx="2"/>
          </p:nvPr>
        </p:nvSpPr>
        <p:spPr>
          <a:xfrm>
            <a:off x="5292725" y="334963"/>
            <a:ext cx="4559300" cy="6246812"/>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VZPODBUJANJE ZRELEGA VEDENJA</a:t>
            </a:r>
          </a:p>
          <a:p>
            <a:pPr marL="0" indent="0" fontAlgn="auto">
              <a:spcAft>
                <a:spcPts val="0"/>
              </a:spcAft>
              <a:buFont typeface="Wingdings 3" charset="2"/>
              <a:buNone/>
              <a:defRPr/>
            </a:pPr>
            <a:r>
              <a:rPr lang="sl-SI" dirty="0">
                <a:solidFill>
                  <a:schemeClr val="tx1">
                    <a:lumMod val="75000"/>
                    <a:lumOff val="25000"/>
                  </a:schemeClr>
                </a:solidFill>
              </a:rPr>
              <a:t>Tehnik zdravstvene nege naj pri bolniku krepi njegove pozitivne reakcije v kriznem stanju in jih jasno in glasno podpira. Tako naj pri bolniku, ki si zdravniku ne upa izraziti svojih pomislekov v zvezi z zdravljenjem, podpre željo po odkritem pogovoru. Ko mu to uspe, naj ga pohvali: »To je bilo prvič, da ste si upali povedati svoje pomisleke zdravniku. Dobro vam je uspelo.«</a:t>
            </a:r>
          </a:p>
          <a:p>
            <a:pPr fontAlgn="auto">
              <a:spcAft>
                <a:spcPts val="0"/>
              </a:spcAft>
              <a:buFont typeface="Wingdings 3" charset="2"/>
              <a:buChar char=""/>
              <a:defRPr/>
            </a:pPr>
            <a:endParaRPr lang="sl-SI" dirty="0">
              <a:solidFill>
                <a:schemeClr val="tx1">
                  <a:lumMod val="75000"/>
                  <a:lumOff val="25000"/>
                </a:schemeClr>
              </a:solidFill>
            </a:endParaRPr>
          </a:p>
          <a:p>
            <a:pPr fontAlgn="auto">
              <a:spcAft>
                <a:spcPts val="0"/>
              </a:spcAft>
              <a:buFont typeface="Wingdings 3" charset="2"/>
              <a:buChar char=""/>
              <a:defRPr/>
            </a:pPr>
            <a:endParaRPr lang="sl-SI" dirty="0">
              <a:solidFill>
                <a:schemeClr val="tx1">
                  <a:lumMod val="75000"/>
                  <a:lumOff val="25000"/>
                </a:schemeClr>
              </a:solidFill>
            </a:endParaRPr>
          </a:p>
        </p:txBody>
      </p:sp>
      <p:pic>
        <p:nvPicPr>
          <p:cNvPr id="3074" name="Picture 2" descr="http://i.ytimg.com/vi/1ciDVzvZmus/hqdefault.jpg">
            <a:extLst>
              <a:ext uri="{FF2B5EF4-FFF2-40B4-BE49-F238E27FC236}">
                <a16:creationId xmlns:a16="http://schemas.microsoft.com/office/drawing/2014/main" id="{597B7E9E-3FA1-4CB9-AB7E-9E1275DCB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02" y="3857993"/>
            <a:ext cx="3630814" cy="2723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0BE3B-E2EC-4F5B-B4D9-2F177461F7AF}"/>
              </a:ext>
            </a:extLst>
          </p:cNvPr>
          <p:cNvSpPr>
            <a:spLocks noGrp="1"/>
          </p:cNvSpPr>
          <p:nvPr>
            <p:ph sz="half" idx="1"/>
          </p:nvPr>
        </p:nvSpPr>
        <p:spPr>
          <a:xfrm>
            <a:off x="360363" y="334963"/>
            <a:ext cx="4481512" cy="6116637"/>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VZPODBUJANJE USTREZNIH OBRAMBNIH MEHANIZMOV</a:t>
            </a:r>
          </a:p>
          <a:p>
            <a:pPr marL="0" indent="0" fontAlgn="auto">
              <a:spcAft>
                <a:spcPts val="0"/>
              </a:spcAft>
              <a:buFont typeface="Wingdings 3" charset="2"/>
              <a:buNone/>
              <a:defRPr/>
            </a:pPr>
            <a:r>
              <a:rPr lang="sl-SI" dirty="0">
                <a:solidFill>
                  <a:schemeClr val="tx1">
                    <a:lumMod val="75000"/>
                    <a:lumOff val="25000"/>
                  </a:schemeClr>
                </a:solidFill>
              </a:rPr>
              <a:t>Obrambni mehanizmi so oblike vedenja, ki jih ljudje uporabljajo pri premagovanju stresnih situacij. Dobri so, kadar dajejo človeku moč, kadar pa izkrivljajo realno situacijo in jemljejo moč za reševanje težav, so škodljivi. Bolniku, ki je v krizi, ne svetujemo, katere obrambne mehanizme naj uporablja. Spreten tehnik zdravstvene nege bo uspešne obrambne mehanizme znal poiskati v bolnikovi preteklosti. Lahko ga vpraša: »Pred leti, ko ste bili tudi zelo bolni, je bilo prav tako težko. Kako ste si pa takrat pomagali?« S tem bolnika spomni na uspešne načine premagovanja kriz, ki jih je v preteklosti že uporabil.</a:t>
            </a:r>
          </a:p>
        </p:txBody>
      </p:sp>
      <p:sp>
        <p:nvSpPr>
          <p:cNvPr id="4" name="Content Placeholder 3">
            <a:extLst>
              <a:ext uri="{FF2B5EF4-FFF2-40B4-BE49-F238E27FC236}">
                <a16:creationId xmlns:a16="http://schemas.microsoft.com/office/drawing/2014/main" id="{3D2CCF49-09E2-4286-AF95-3EF36E717FCE}"/>
              </a:ext>
            </a:extLst>
          </p:cNvPr>
          <p:cNvSpPr>
            <a:spLocks noGrp="1"/>
          </p:cNvSpPr>
          <p:nvPr>
            <p:ph sz="half" idx="2"/>
          </p:nvPr>
        </p:nvSpPr>
        <p:spPr>
          <a:xfrm>
            <a:off x="5010150" y="334963"/>
            <a:ext cx="4352925" cy="6116637"/>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OPOGUMLJANJE</a:t>
            </a:r>
          </a:p>
          <a:p>
            <a:pPr marL="0" indent="0" fontAlgn="auto">
              <a:spcAft>
                <a:spcPts val="0"/>
              </a:spcAft>
              <a:buFont typeface="Wingdings 3" charset="2"/>
              <a:buNone/>
              <a:defRPr/>
            </a:pPr>
            <a:r>
              <a:rPr lang="sl-SI" dirty="0">
                <a:solidFill>
                  <a:schemeClr val="tx1">
                    <a:lumMod val="75000"/>
                    <a:lumOff val="25000"/>
                  </a:schemeClr>
                </a:solidFill>
              </a:rPr>
              <a:t>Bolnik v krizi se pogosto počuti povsem nemočnega, neuspešnega. Dejstvo, da išče pomoč, te občutke lahko samo še potrjuje. Tehnik zdravstvene nege naj mu pomaga, da si znova pridobi samozavest. To doseže z upoštevanjem bolnika, s pozornim poslušanjem, s sprejemanjem njegovih občutkov in spoštljivim odnosom. Pri bolniku naj tudi vzbuja občutek zaupanja, na primer z besedami: »Vse življenje uspešno vodite svojo družino. Ste zelo močna osebnost. Menim, da boste tudi to stanje uspešno premagali.«</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728AF-4F9F-4768-A520-BB7F4B38E99A}"/>
              </a:ext>
            </a:extLst>
          </p:cNvPr>
          <p:cNvSpPr>
            <a:spLocks noGrp="1"/>
          </p:cNvSpPr>
          <p:nvPr>
            <p:ph sz="half" idx="1"/>
          </p:nvPr>
        </p:nvSpPr>
        <p:spPr>
          <a:xfrm>
            <a:off x="334963" y="347663"/>
            <a:ext cx="4525962" cy="6143625"/>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ISKANJE REŠITVE</a:t>
            </a:r>
          </a:p>
          <a:p>
            <a:pPr marL="0" indent="0" fontAlgn="auto">
              <a:spcAft>
                <a:spcPts val="0"/>
              </a:spcAft>
              <a:buFont typeface="Wingdings 3" charset="2"/>
              <a:buNone/>
              <a:defRPr/>
            </a:pPr>
            <a:r>
              <a:rPr lang="sl-SI" dirty="0">
                <a:solidFill>
                  <a:schemeClr val="tx1">
                    <a:lumMod val="75000"/>
                    <a:lumOff val="25000"/>
                  </a:schemeClr>
                </a:solidFill>
              </a:rPr>
              <a:t>Tehnik zdravstvene nege in bolnik naj aktivno iščeta možnosti za razrešitev kriznega stanja. Zdravstveni tehnik naj bolnika tudi opomni na možnosti, ki jih ta trenutno ne vidi ali ne ve zanje. Tako mu lahko svetuje: »V našo bolnišnico prihajajo bolniki, ki so uspešno preboleli enako bolezen, kot jo imate vi. Prihajajo prav s tem namenom, da svoje izkušnje kot prostovoljci posredujejo drugim. Ali bi izkoristili možnost pogovora z njimi?«</a:t>
            </a:r>
          </a:p>
        </p:txBody>
      </p:sp>
      <p:pic>
        <p:nvPicPr>
          <p:cNvPr id="5" name="Picture 4">
            <a:extLst>
              <a:ext uri="{FF2B5EF4-FFF2-40B4-BE49-F238E27FC236}">
                <a16:creationId xmlns:a16="http://schemas.microsoft.com/office/drawing/2014/main" id="{ED767B71-6945-4D79-B2EC-5996868880D8}"/>
              </a:ext>
            </a:extLst>
          </p:cNvPr>
          <p:cNvPicPr>
            <a:picLocks noChangeAspect="1"/>
          </p:cNvPicPr>
          <p:nvPr/>
        </p:nvPicPr>
        <p:blipFill>
          <a:blip r:embed="rId2"/>
          <a:stretch>
            <a:fillRect/>
          </a:stretch>
        </p:blipFill>
        <p:spPr>
          <a:xfrm>
            <a:off x="5298868" y="873939"/>
            <a:ext cx="6536411" cy="4354883"/>
          </a:xfrm>
          <a:prstGeom prst="rect">
            <a:avLst/>
          </a:prstGeom>
          <a:ln>
            <a:noFill/>
          </a:ln>
          <a:effectLst>
            <a:softEdge rad="112500"/>
          </a:effec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7114F46-5FEC-420C-A0BD-91B76A5FD7F9}"/>
              </a:ext>
            </a:extLst>
          </p:cNvPr>
          <p:cNvSpPr>
            <a:spLocks noGrp="1"/>
          </p:cNvSpPr>
          <p:nvPr>
            <p:ph type="title"/>
          </p:nvPr>
        </p:nvSpPr>
        <p:spPr/>
        <p:txBody>
          <a:bodyPr/>
          <a:lstStyle/>
          <a:p>
            <a:r>
              <a:rPr lang="sl-SI" altLang="sl-SI"/>
              <a:t>POVZETEK</a:t>
            </a:r>
          </a:p>
        </p:txBody>
      </p:sp>
      <p:sp>
        <p:nvSpPr>
          <p:cNvPr id="17411" name="Content Placeholder 2">
            <a:extLst>
              <a:ext uri="{FF2B5EF4-FFF2-40B4-BE49-F238E27FC236}">
                <a16:creationId xmlns:a16="http://schemas.microsoft.com/office/drawing/2014/main" id="{3A65BA14-E214-4575-8E7F-A629D1928606}"/>
              </a:ext>
            </a:extLst>
          </p:cNvPr>
          <p:cNvSpPr>
            <a:spLocks noGrp="1"/>
          </p:cNvSpPr>
          <p:nvPr>
            <p:ph idx="1"/>
          </p:nvPr>
        </p:nvSpPr>
        <p:spPr/>
        <p:txBody>
          <a:bodyPr/>
          <a:lstStyle/>
          <a:p>
            <a:r>
              <a:rPr lang="sl-SI" altLang="sl-SI"/>
              <a:t>Tehniki zdravstvene nege se pri svojem delu pogosto srečujejo z ljudmi v krizi, ne glede na to, kje delajo: v splošnih bolnicah, zdravstvenih domovih, psihiatričnih bolnicah, službah prve pomoči. Pomembno je, da tehnik zdravstvene nege prepozna znake kriznega stanja na telesnem in duševnem področju. Izhod iz kriznega stanja je v veliki meri odvisen od dejavnikov ravnotežja. Pri zdravstveni negi je pomembno, da smo do bolnika empatični in da mu to tudi pokažemo.</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7D53FC5-CD52-427D-9153-DF827A49A76A}"/>
              </a:ext>
            </a:extLst>
          </p:cNvPr>
          <p:cNvSpPr>
            <a:spLocks noGrp="1"/>
          </p:cNvSpPr>
          <p:nvPr>
            <p:ph type="title"/>
          </p:nvPr>
        </p:nvSpPr>
        <p:spPr/>
        <p:txBody>
          <a:bodyPr/>
          <a:lstStyle/>
          <a:p>
            <a:r>
              <a:rPr lang="sl-SI" altLang="sl-SI"/>
              <a:t>Kaj je kriza?</a:t>
            </a:r>
          </a:p>
        </p:txBody>
      </p:sp>
      <p:sp>
        <p:nvSpPr>
          <p:cNvPr id="6147" name="Content Placeholder 2">
            <a:extLst>
              <a:ext uri="{FF2B5EF4-FFF2-40B4-BE49-F238E27FC236}">
                <a16:creationId xmlns:a16="http://schemas.microsoft.com/office/drawing/2014/main" id="{27B4F64C-1666-4490-B8A2-45E1C16BF883}"/>
              </a:ext>
            </a:extLst>
          </p:cNvPr>
          <p:cNvSpPr>
            <a:spLocks noGrp="1"/>
          </p:cNvSpPr>
          <p:nvPr>
            <p:ph idx="1"/>
          </p:nvPr>
        </p:nvSpPr>
        <p:spPr/>
        <p:txBody>
          <a:bodyPr/>
          <a:lstStyle/>
          <a:p>
            <a:pPr marL="0" indent="0">
              <a:buFont typeface="Wingdings 3" panose="05040102010807070707" pitchFamily="18" charset="2"/>
              <a:buNone/>
            </a:pPr>
            <a:r>
              <a:rPr lang="sl-SI" altLang="sl-SI"/>
              <a:t>Krizo sprožijo dogodki, ki jih človek doživlja kot izgubo, grožnjo izgube ali spremembe. Enake dogodke v življenju ljudje doživljamo različno, zato pri različnih ljudeh krize povzročajo različni dogodki. Človek skuša krizna stanja, ker so neprijetna, čim hitreje rešiti in se uravnotežiti. </a:t>
            </a:r>
            <a:r>
              <a:rPr lang="sl-SI" altLang="sl-SI" u="sng"/>
              <a:t>Kadar mu to uspe</a:t>
            </a:r>
            <a:r>
              <a:rPr lang="sl-SI" altLang="sl-SI"/>
              <a:t>,ob tem dozori, postane močnejši in se s prihodnjimi kriznimi stanji v življenju lažje in samozavestneje spopada. V nasprotnem primeru, </a:t>
            </a:r>
            <a:r>
              <a:rPr lang="sl-SI" altLang="sl-SI" u="sng"/>
              <a:t>ko človeku ne uspe </a:t>
            </a:r>
            <a:r>
              <a:rPr lang="sl-SI" altLang="sl-SI"/>
              <a:t>vzpostaviti ravnotežja, postane zmeden in se počuti nesposobnega, to pa sčasoma lahko privede celo do razpada osebnosti.</a:t>
            </a:r>
          </a:p>
        </p:txBody>
      </p:sp>
      <p:pic>
        <p:nvPicPr>
          <p:cNvPr id="4" name="Picture 3">
            <a:extLst>
              <a:ext uri="{FF2B5EF4-FFF2-40B4-BE49-F238E27FC236}">
                <a16:creationId xmlns:a16="http://schemas.microsoft.com/office/drawing/2014/main" id="{CCF62224-5FBA-43E0-B206-79429F314754}"/>
              </a:ext>
            </a:extLst>
          </p:cNvPr>
          <p:cNvPicPr>
            <a:picLocks noChangeAspect="1"/>
          </p:cNvPicPr>
          <p:nvPr/>
        </p:nvPicPr>
        <p:blipFill>
          <a:blip r:embed="rId2"/>
          <a:stretch>
            <a:fillRect/>
          </a:stretch>
        </p:blipFill>
        <p:spPr>
          <a:xfrm rot="1190567">
            <a:off x="8441429" y="499526"/>
            <a:ext cx="3337912" cy="2256428"/>
          </a:xfrm>
          <a:prstGeom prst="ellipse">
            <a:avLst/>
          </a:prstGeom>
          <a:ln>
            <a:noFill/>
          </a:ln>
          <a:effectLst>
            <a:softEdge rad="112500"/>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6A5E1C6-D306-45AD-8985-DBD8ACD4F4E2}"/>
              </a:ext>
            </a:extLst>
          </p:cNvPr>
          <p:cNvSpPr>
            <a:spLocks noGrp="1"/>
          </p:cNvSpPr>
          <p:nvPr>
            <p:ph type="title"/>
          </p:nvPr>
        </p:nvSpPr>
        <p:spPr/>
        <p:txBody>
          <a:bodyPr/>
          <a:lstStyle/>
          <a:p>
            <a:r>
              <a:rPr lang="sl-SI" altLang="sl-SI"/>
              <a:t>Vrste kriz</a:t>
            </a:r>
          </a:p>
        </p:txBody>
      </p:sp>
      <p:sp>
        <p:nvSpPr>
          <p:cNvPr id="7171" name="Content Placeholder 2">
            <a:extLst>
              <a:ext uri="{FF2B5EF4-FFF2-40B4-BE49-F238E27FC236}">
                <a16:creationId xmlns:a16="http://schemas.microsoft.com/office/drawing/2014/main" id="{D29F6CBB-D86A-4FE8-AB7B-226B3DD783EE}"/>
              </a:ext>
            </a:extLst>
          </p:cNvPr>
          <p:cNvSpPr>
            <a:spLocks noGrp="1"/>
          </p:cNvSpPr>
          <p:nvPr>
            <p:ph idx="1"/>
          </p:nvPr>
        </p:nvSpPr>
        <p:spPr/>
        <p:txBody>
          <a:bodyPr/>
          <a:lstStyle/>
          <a:p>
            <a:r>
              <a:rPr lang="sl-SI" altLang="sl-SI"/>
              <a:t>RAZVOJNE KRIZE: so pričakovane in so sestavni del življenja vsakega posameznika. Tako poznamo adolescentno krizo, krizo srednjih let, krize zakonskega življenja.</a:t>
            </a:r>
          </a:p>
          <a:p>
            <a:r>
              <a:rPr lang="sl-SI" altLang="sl-SI"/>
              <a:t>SITUACIJSKE KRIZE: so naključne in jih ne moremo vnaprej predvideti. To so različne nesreče, izgube pomembnih bližnjih, spori, brezposelnost, šolski neuspehi.</a:t>
            </a:r>
          </a:p>
        </p:txBody>
      </p:sp>
      <p:pic>
        <p:nvPicPr>
          <p:cNvPr id="4" name="Picture 3">
            <a:extLst>
              <a:ext uri="{FF2B5EF4-FFF2-40B4-BE49-F238E27FC236}">
                <a16:creationId xmlns:a16="http://schemas.microsoft.com/office/drawing/2014/main" id="{04954DF1-ABCD-4AE6-ADE6-621325E58BEF}"/>
              </a:ext>
            </a:extLst>
          </p:cNvPr>
          <p:cNvPicPr>
            <a:picLocks noChangeAspect="1"/>
          </p:cNvPicPr>
          <p:nvPr/>
        </p:nvPicPr>
        <p:blipFill>
          <a:blip r:embed="rId2"/>
          <a:stretch>
            <a:fillRect/>
          </a:stretch>
        </p:blipFill>
        <p:spPr>
          <a:xfrm>
            <a:off x="8317277" y="70271"/>
            <a:ext cx="3707297" cy="2471531"/>
          </a:xfrm>
          <a:prstGeom prst="rect">
            <a:avLst/>
          </a:prstGeom>
          <a:ln>
            <a:noFill/>
          </a:ln>
          <a:effectLst>
            <a:softEdge rad="112500"/>
          </a:effectLst>
        </p:spPr>
      </p:pic>
      <p:pic>
        <p:nvPicPr>
          <p:cNvPr id="5" name="Picture 4">
            <a:extLst>
              <a:ext uri="{FF2B5EF4-FFF2-40B4-BE49-F238E27FC236}">
                <a16:creationId xmlns:a16="http://schemas.microsoft.com/office/drawing/2014/main" id="{A403BBD5-4AC6-46FD-AC9F-C3FA8C144F60}"/>
              </a:ext>
            </a:extLst>
          </p:cNvPr>
          <p:cNvPicPr>
            <a:picLocks noChangeAspect="1"/>
          </p:cNvPicPr>
          <p:nvPr/>
        </p:nvPicPr>
        <p:blipFill>
          <a:blip r:embed="rId3"/>
          <a:stretch>
            <a:fillRect/>
          </a:stretch>
        </p:blipFill>
        <p:spPr>
          <a:xfrm>
            <a:off x="8545670" y="3910550"/>
            <a:ext cx="3646330" cy="2947450"/>
          </a:xfrm>
          <a:prstGeom prst="rect">
            <a:avLst/>
          </a:prstGeom>
          <a:ln>
            <a:noFill/>
          </a:ln>
          <a:effectLst>
            <a:softEdge rad="112500"/>
          </a:effectLst>
        </p:spPr>
      </p:pic>
      <p:pic>
        <p:nvPicPr>
          <p:cNvPr id="6" name="Picture 5">
            <a:extLst>
              <a:ext uri="{FF2B5EF4-FFF2-40B4-BE49-F238E27FC236}">
                <a16:creationId xmlns:a16="http://schemas.microsoft.com/office/drawing/2014/main" id="{36E2B5B3-0559-4B71-AD9B-9E0C1E6E4F3A}"/>
              </a:ext>
            </a:extLst>
          </p:cNvPr>
          <p:cNvPicPr>
            <a:picLocks noChangeAspect="1"/>
          </p:cNvPicPr>
          <p:nvPr/>
        </p:nvPicPr>
        <p:blipFill>
          <a:blip r:embed="rId4"/>
          <a:stretch>
            <a:fillRect/>
          </a:stretch>
        </p:blipFill>
        <p:spPr>
          <a:xfrm>
            <a:off x="2373395" y="3819266"/>
            <a:ext cx="4697106" cy="2884188"/>
          </a:xfrm>
          <a:prstGeom prst="rect">
            <a:avLst/>
          </a:prstGeom>
          <a:ln>
            <a:noFill/>
          </a:ln>
          <a:effectLst>
            <a:softEdge rad="112500"/>
          </a:effec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B922E7E-588B-4559-90CA-E39847F59CA9}"/>
              </a:ext>
            </a:extLst>
          </p:cNvPr>
          <p:cNvSpPr>
            <a:spLocks noGrp="1"/>
          </p:cNvSpPr>
          <p:nvPr>
            <p:ph type="title"/>
          </p:nvPr>
        </p:nvSpPr>
        <p:spPr/>
        <p:txBody>
          <a:bodyPr/>
          <a:lstStyle/>
          <a:p>
            <a:r>
              <a:rPr lang="sl-SI" altLang="sl-SI"/>
              <a:t>Kriza se kaže s številnimi znaki na </a:t>
            </a:r>
            <a:br>
              <a:rPr lang="sl-SI" altLang="sl-SI"/>
            </a:br>
            <a:r>
              <a:rPr lang="sl-SI" altLang="sl-SI"/>
              <a:t>duševnem in telesnem področju</a:t>
            </a:r>
          </a:p>
        </p:txBody>
      </p:sp>
      <p:sp>
        <p:nvSpPr>
          <p:cNvPr id="8195" name="Content Placeholder 2">
            <a:extLst>
              <a:ext uri="{FF2B5EF4-FFF2-40B4-BE49-F238E27FC236}">
                <a16:creationId xmlns:a16="http://schemas.microsoft.com/office/drawing/2014/main" id="{943D87B7-C10E-4B25-BDE4-9F8D82531E2D}"/>
              </a:ext>
            </a:extLst>
          </p:cNvPr>
          <p:cNvSpPr>
            <a:spLocks noGrp="1"/>
          </p:cNvSpPr>
          <p:nvPr>
            <p:ph idx="1"/>
          </p:nvPr>
        </p:nvSpPr>
        <p:spPr/>
        <p:txBody>
          <a:bodyPr/>
          <a:lstStyle/>
          <a:p>
            <a:r>
              <a:rPr lang="sl-SI" altLang="sl-SI"/>
              <a:t>TELESENI ZNAKI: </a:t>
            </a:r>
          </a:p>
          <a:p>
            <a:pPr>
              <a:buFont typeface="Arial" panose="020B0604020202020204" pitchFamily="34" charset="0"/>
              <a:buChar char="•"/>
            </a:pPr>
            <a:r>
              <a:rPr lang="sl-SI" altLang="sl-SI"/>
              <a:t>nespečnost,</a:t>
            </a:r>
          </a:p>
          <a:p>
            <a:pPr>
              <a:buFont typeface="Arial" panose="020B0604020202020204" pitchFamily="34" charset="0"/>
              <a:buChar char="•"/>
            </a:pPr>
            <a:r>
              <a:rPr lang="sl-SI" altLang="sl-SI"/>
              <a:t>nemir, </a:t>
            </a:r>
          </a:p>
          <a:p>
            <a:pPr>
              <a:buFont typeface="Arial" panose="020B0604020202020204" pitchFamily="34" charset="0"/>
              <a:buChar char="•"/>
            </a:pPr>
            <a:r>
              <a:rPr lang="sl-SI" altLang="sl-SI"/>
              <a:t>utrujenost,</a:t>
            </a:r>
          </a:p>
          <a:p>
            <a:pPr>
              <a:buFont typeface="Arial" panose="020B0604020202020204" pitchFamily="34" charset="0"/>
              <a:buChar char="•"/>
            </a:pPr>
            <a:r>
              <a:rPr lang="sl-SI" altLang="sl-SI"/>
              <a:t>pomanjkanje teka,</a:t>
            </a:r>
          </a:p>
          <a:p>
            <a:pPr>
              <a:buFont typeface="Arial" panose="020B0604020202020204" pitchFamily="34" charset="0"/>
              <a:buChar char="•"/>
            </a:pPr>
            <a:r>
              <a:rPr lang="sl-SI" altLang="sl-SI"/>
              <a:t>glavobol,</a:t>
            </a:r>
          </a:p>
          <a:p>
            <a:pPr>
              <a:buFont typeface="Arial" panose="020B0604020202020204" pitchFamily="34" charset="0"/>
              <a:buChar char="•"/>
            </a:pPr>
            <a:r>
              <a:rPr lang="sl-SI" altLang="sl-SI"/>
              <a:t>motnje v delovanju srca in prebavil.</a:t>
            </a:r>
          </a:p>
        </p:txBody>
      </p:sp>
      <p:pic>
        <p:nvPicPr>
          <p:cNvPr id="4" name="Picture 3">
            <a:extLst>
              <a:ext uri="{FF2B5EF4-FFF2-40B4-BE49-F238E27FC236}">
                <a16:creationId xmlns:a16="http://schemas.microsoft.com/office/drawing/2014/main" id="{602612F1-B879-4225-8CD3-1FBB3F751FB1}"/>
              </a:ext>
            </a:extLst>
          </p:cNvPr>
          <p:cNvPicPr>
            <a:picLocks noChangeAspect="1"/>
          </p:cNvPicPr>
          <p:nvPr/>
        </p:nvPicPr>
        <p:blipFill>
          <a:blip r:embed="rId2"/>
          <a:stretch>
            <a:fillRect/>
          </a:stretch>
        </p:blipFill>
        <p:spPr>
          <a:xfrm>
            <a:off x="8013610" y="1270000"/>
            <a:ext cx="3680406" cy="2208244"/>
          </a:xfrm>
          <a:prstGeom prst="rect">
            <a:avLst/>
          </a:prstGeom>
          <a:ln>
            <a:noFill/>
          </a:ln>
          <a:effectLst>
            <a:softEdge rad="112500"/>
          </a:effectLst>
        </p:spPr>
      </p:pic>
      <p:pic>
        <p:nvPicPr>
          <p:cNvPr id="5" name="Picture 4">
            <a:extLst>
              <a:ext uri="{FF2B5EF4-FFF2-40B4-BE49-F238E27FC236}">
                <a16:creationId xmlns:a16="http://schemas.microsoft.com/office/drawing/2014/main" id="{5FD1A08F-3FB7-4706-992C-3959595BFC07}"/>
              </a:ext>
            </a:extLst>
          </p:cNvPr>
          <p:cNvPicPr>
            <a:picLocks noChangeAspect="1"/>
          </p:cNvPicPr>
          <p:nvPr/>
        </p:nvPicPr>
        <p:blipFill>
          <a:blip r:embed="rId3"/>
          <a:stretch>
            <a:fillRect/>
          </a:stretch>
        </p:blipFill>
        <p:spPr>
          <a:xfrm>
            <a:off x="8182786" y="3708434"/>
            <a:ext cx="3598955" cy="2163872"/>
          </a:xfrm>
          <a:prstGeom prst="rect">
            <a:avLst/>
          </a:prstGeom>
          <a:ln>
            <a:noFill/>
          </a:ln>
          <a:effectLst>
            <a:softEdge rad="112500"/>
          </a:effectLst>
        </p:spPr>
      </p:pic>
      <p:pic>
        <p:nvPicPr>
          <p:cNvPr id="6" name="Picture 5">
            <a:extLst>
              <a:ext uri="{FF2B5EF4-FFF2-40B4-BE49-F238E27FC236}">
                <a16:creationId xmlns:a16="http://schemas.microsoft.com/office/drawing/2014/main" id="{8F9C9BB3-DDA6-45C6-9675-EA9F25E4DA9B}"/>
              </a:ext>
            </a:extLst>
          </p:cNvPr>
          <p:cNvPicPr>
            <a:picLocks noChangeAspect="1"/>
          </p:cNvPicPr>
          <p:nvPr/>
        </p:nvPicPr>
        <p:blipFill>
          <a:blip r:embed="rId4"/>
          <a:stretch>
            <a:fillRect/>
          </a:stretch>
        </p:blipFill>
        <p:spPr>
          <a:xfrm>
            <a:off x="4975668" y="2671126"/>
            <a:ext cx="2327315" cy="3504398"/>
          </a:xfrm>
          <a:prstGeom prst="rect">
            <a:avLst/>
          </a:prstGeom>
          <a:ln>
            <a:noFill/>
          </a:ln>
          <a:effectLst>
            <a:softEdge rad="112500"/>
          </a:effec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5A2D-06F6-4B79-AEFD-DB7F6566A91B}"/>
              </a:ext>
            </a:extLst>
          </p:cNvPr>
          <p:cNvSpPr>
            <a:spLocks noGrp="1"/>
          </p:cNvSpPr>
          <p:nvPr>
            <p:ph type="title"/>
          </p:nvPr>
        </p:nvSpPr>
        <p:spPr>
          <a:xfrm>
            <a:off x="11539538" y="644525"/>
            <a:ext cx="385762" cy="333375"/>
          </a:xfrm>
        </p:spPr>
        <p:txBody>
          <a:bodyPr rtlCol="0">
            <a:normAutofit fontScale="90000"/>
          </a:bodyPr>
          <a:lstStyle/>
          <a:p>
            <a:pPr fontAlgn="auto">
              <a:spcAft>
                <a:spcPts val="0"/>
              </a:spcAft>
              <a:defRPr/>
            </a:pPr>
            <a:endParaRPr lang="sl-SI" dirty="0"/>
          </a:p>
        </p:txBody>
      </p:sp>
      <p:sp>
        <p:nvSpPr>
          <p:cNvPr id="9219" name="Content Placeholder 2">
            <a:extLst>
              <a:ext uri="{FF2B5EF4-FFF2-40B4-BE49-F238E27FC236}">
                <a16:creationId xmlns:a16="http://schemas.microsoft.com/office/drawing/2014/main" id="{7835532A-5454-4EFE-A44E-7FFA7A7A6DC4}"/>
              </a:ext>
            </a:extLst>
          </p:cNvPr>
          <p:cNvSpPr>
            <a:spLocks noGrp="1"/>
          </p:cNvSpPr>
          <p:nvPr>
            <p:ph idx="1"/>
          </p:nvPr>
        </p:nvSpPr>
        <p:spPr>
          <a:xfrm>
            <a:off x="398463" y="373063"/>
            <a:ext cx="8875712" cy="5668962"/>
          </a:xfrm>
        </p:spPr>
        <p:txBody>
          <a:bodyPr/>
          <a:lstStyle/>
          <a:p>
            <a:r>
              <a:rPr lang="sl-SI" altLang="sl-SI"/>
              <a:t>NA DUŠEVNEM PODROČJU SE KRIZNO STANJE KAŽE:</a:t>
            </a:r>
          </a:p>
          <a:p>
            <a:pPr>
              <a:buFont typeface="Arial" panose="020B0604020202020204" pitchFamily="34" charset="0"/>
              <a:buChar char="•"/>
            </a:pPr>
            <a:r>
              <a:rPr lang="sl-SI" altLang="sl-SI"/>
              <a:t>z zmanjšano sposobnostjo za razmišljanje o čemer koli drugem razen o svojem problemu,</a:t>
            </a:r>
          </a:p>
          <a:p>
            <a:pPr>
              <a:buFont typeface="Arial" panose="020B0604020202020204" pitchFamily="34" charset="0"/>
              <a:buChar char="•"/>
            </a:pPr>
            <a:r>
              <a:rPr lang="sl-SI" altLang="sl-SI"/>
              <a:t>z občutki tesnobe in strahu,</a:t>
            </a:r>
          </a:p>
          <a:p>
            <a:pPr>
              <a:buFont typeface="Arial" panose="020B0604020202020204" pitchFamily="34" charset="0"/>
              <a:buChar char="•"/>
            </a:pPr>
            <a:r>
              <a:rPr lang="sl-SI" altLang="sl-SI"/>
              <a:t>s čustveno stisko, ki je prizadeti ne more kontrolirati in zato išče pomoč drugih,</a:t>
            </a:r>
          </a:p>
          <a:p>
            <a:pPr>
              <a:buFont typeface="Arial" panose="020B0604020202020204" pitchFamily="34" charset="0"/>
              <a:buChar char="•"/>
            </a:pPr>
            <a:r>
              <a:rPr lang="sl-SI" altLang="sl-SI"/>
              <a:t>s spremenjenim odnosom do ljudi, v katerih vidi samo pomočnike v razreševanju problema,</a:t>
            </a:r>
          </a:p>
          <a:p>
            <a:pPr>
              <a:buFont typeface="Arial" panose="020B0604020202020204" pitchFamily="34" charset="0"/>
              <a:buChar char="•"/>
            </a:pPr>
            <a:r>
              <a:rPr lang="sl-SI" altLang="sl-SI"/>
              <a:t>z občutkom osamljenosti,</a:t>
            </a:r>
          </a:p>
          <a:p>
            <a:pPr>
              <a:buFont typeface="Arial" panose="020B0604020202020204" pitchFamily="34" charset="0"/>
              <a:buChar char="•"/>
            </a:pPr>
            <a:r>
              <a:rPr lang="sl-SI" altLang="sl-SI"/>
              <a:t> z izgubo samozaupanja in neodvisnosti, kar se kaže v lastnem iskanju odvisnosti,</a:t>
            </a:r>
          </a:p>
          <a:p>
            <a:pPr>
              <a:buFont typeface="Arial" panose="020B0604020202020204" pitchFamily="34" charset="0"/>
              <a:buChar char="•"/>
            </a:pPr>
            <a:r>
              <a:rPr lang="sl-SI" altLang="sl-SI"/>
              <a:t>z negotovostjo, zaradi katere položaja ne more docela doumeti in ni sposoben predvideti izhoda iz krize.</a:t>
            </a:r>
          </a:p>
        </p:txBody>
      </p:sp>
      <p:pic>
        <p:nvPicPr>
          <p:cNvPr id="4" name="Picture 3">
            <a:extLst>
              <a:ext uri="{FF2B5EF4-FFF2-40B4-BE49-F238E27FC236}">
                <a16:creationId xmlns:a16="http://schemas.microsoft.com/office/drawing/2014/main" id="{00BABC42-DB1F-496B-890E-C06AB98283B6}"/>
              </a:ext>
            </a:extLst>
          </p:cNvPr>
          <p:cNvPicPr>
            <a:picLocks noChangeAspect="1"/>
          </p:cNvPicPr>
          <p:nvPr/>
        </p:nvPicPr>
        <p:blipFill>
          <a:blip r:embed="rId2"/>
          <a:stretch>
            <a:fillRect/>
          </a:stretch>
        </p:blipFill>
        <p:spPr>
          <a:xfrm>
            <a:off x="8528597" y="4404575"/>
            <a:ext cx="3397239" cy="2257692"/>
          </a:xfrm>
          <a:prstGeom prst="rect">
            <a:avLst/>
          </a:prstGeom>
          <a:ln>
            <a:noFill/>
          </a:ln>
          <a:effectLst>
            <a:softEdge rad="112500"/>
          </a:effectLst>
        </p:spPr>
      </p:pic>
      <p:pic>
        <p:nvPicPr>
          <p:cNvPr id="5" name="Picture 4">
            <a:extLst>
              <a:ext uri="{FF2B5EF4-FFF2-40B4-BE49-F238E27FC236}">
                <a16:creationId xmlns:a16="http://schemas.microsoft.com/office/drawing/2014/main" id="{98D9A968-A84F-4577-A205-E5128FE5EE5F}"/>
              </a:ext>
            </a:extLst>
          </p:cNvPr>
          <p:cNvPicPr>
            <a:picLocks noChangeAspect="1"/>
          </p:cNvPicPr>
          <p:nvPr/>
        </p:nvPicPr>
        <p:blipFill>
          <a:blip r:embed="rId3"/>
          <a:stretch>
            <a:fillRect/>
          </a:stretch>
        </p:blipFill>
        <p:spPr>
          <a:xfrm>
            <a:off x="3822676" y="4490117"/>
            <a:ext cx="3891769" cy="2172150"/>
          </a:xfrm>
          <a:prstGeom prst="rect">
            <a:avLst/>
          </a:prstGeom>
          <a:ln>
            <a:noFill/>
          </a:ln>
          <a:effectLst>
            <a:softEdge rad="112500"/>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EEAC0-8D02-475D-8C69-4ED5A705F2B1}"/>
              </a:ext>
            </a:extLst>
          </p:cNvPr>
          <p:cNvSpPr>
            <a:spLocks noGrp="1"/>
          </p:cNvSpPr>
          <p:nvPr>
            <p:ph idx="1"/>
          </p:nvPr>
        </p:nvSpPr>
        <p:spPr>
          <a:xfrm>
            <a:off x="334963" y="309563"/>
            <a:ext cx="11295062" cy="6181725"/>
          </a:xfrm>
        </p:spPr>
        <p:txBody>
          <a:bodyPr rtlCol="0">
            <a:normAutofit/>
          </a:bodyPr>
          <a:lstStyle/>
          <a:p>
            <a:pPr fontAlgn="auto">
              <a:spcAft>
                <a:spcPts val="0"/>
              </a:spcAft>
              <a:buFont typeface="Wingdings 3" charset="2"/>
              <a:buChar char=""/>
              <a:defRPr/>
            </a:pPr>
            <a:r>
              <a:rPr lang="sl-SI" sz="2400" dirty="0">
                <a:solidFill>
                  <a:schemeClr val="tx1">
                    <a:lumMod val="75000"/>
                    <a:lumOff val="25000"/>
                  </a:schemeClr>
                </a:solidFill>
              </a:rPr>
              <a:t>Znaki krize včasih pripeljejo še do dodatnih problemov. Zaradi nedejavnosti ima lahko prizadeti težave v službi, družini, kar še poslabša njegovo samopodobo. Različni nerazrešeni problemi iz preteklosti še otežijo razreševanje trenutne krize.</a:t>
            </a:r>
          </a:p>
          <a:p>
            <a:pPr fontAlgn="auto">
              <a:spcAft>
                <a:spcPts val="0"/>
              </a:spcAft>
              <a:buFont typeface="Wingdings 3" charset="2"/>
              <a:buChar char=""/>
              <a:defRPr/>
            </a:pPr>
            <a:endParaRPr lang="sl-SI" sz="2400" dirty="0">
              <a:solidFill>
                <a:schemeClr val="tx1">
                  <a:lumMod val="75000"/>
                  <a:lumOff val="25000"/>
                </a:schemeClr>
              </a:solidFill>
            </a:endParaRPr>
          </a:p>
          <a:p>
            <a:pPr fontAlgn="auto">
              <a:spcAft>
                <a:spcPts val="0"/>
              </a:spcAft>
              <a:buFont typeface="Wingdings 3" charset="2"/>
              <a:buChar char=""/>
              <a:defRPr/>
            </a:pPr>
            <a:endParaRPr lang="sl-SI" sz="2400" dirty="0">
              <a:solidFill>
                <a:schemeClr val="tx1">
                  <a:lumMod val="75000"/>
                  <a:lumOff val="25000"/>
                </a:schemeClr>
              </a:solidFill>
            </a:endParaRPr>
          </a:p>
          <a:p>
            <a:pPr marL="0" indent="0" fontAlgn="auto">
              <a:spcAft>
                <a:spcPts val="0"/>
              </a:spcAft>
              <a:buFont typeface="Wingdings 3" charset="2"/>
              <a:buNone/>
              <a:defRPr/>
            </a:pPr>
            <a:endParaRPr lang="sl-SI" sz="2400" dirty="0">
              <a:solidFill>
                <a:schemeClr val="tx1">
                  <a:lumMod val="75000"/>
                  <a:lumOff val="25000"/>
                </a:schemeClr>
              </a:solidFill>
            </a:endParaRPr>
          </a:p>
          <a:p>
            <a:pPr fontAlgn="auto">
              <a:spcAft>
                <a:spcPts val="0"/>
              </a:spcAft>
              <a:buFont typeface="Wingdings 3" charset="2"/>
              <a:buChar char=""/>
              <a:defRPr/>
            </a:pPr>
            <a:r>
              <a:rPr lang="sl-SI" sz="2400" dirty="0">
                <a:solidFill>
                  <a:schemeClr val="tx1">
                    <a:lumMod val="75000"/>
                    <a:lumOff val="25000"/>
                  </a:schemeClr>
                </a:solidFill>
              </a:rPr>
              <a:t>V kriznem stanju je človek zaradi vznemirjenosti in neprijetnega počutja pripravljen sprejeti pomoč. Dejstvo, da uspešno premagovanje krize omogoča osebnostno rast, je pomembno za tehnika zdravstvene nege, kadar dela z ljudmi v krizi.</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4E4BA14-1801-4AFA-AB79-2BAD4F5E9ADA}"/>
              </a:ext>
            </a:extLst>
          </p:cNvPr>
          <p:cNvSpPr>
            <a:spLocks noGrp="1"/>
          </p:cNvSpPr>
          <p:nvPr>
            <p:ph type="title"/>
          </p:nvPr>
        </p:nvSpPr>
        <p:spPr/>
        <p:txBody>
          <a:bodyPr/>
          <a:lstStyle/>
          <a:p>
            <a:r>
              <a:rPr lang="sl-SI" altLang="sl-SI"/>
              <a:t>Pomembno je oceniti dejavnike ravnotežja</a:t>
            </a:r>
          </a:p>
        </p:txBody>
      </p:sp>
      <p:sp>
        <p:nvSpPr>
          <p:cNvPr id="11267" name="Content Placeholder 2">
            <a:extLst>
              <a:ext uri="{FF2B5EF4-FFF2-40B4-BE49-F238E27FC236}">
                <a16:creationId xmlns:a16="http://schemas.microsoft.com/office/drawing/2014/main" id="{8FD44905-D98B-41A6-899C-4D054BA90009}"/>
              </a:ext>
            </a:extLst>
          </p:cNvPr>
          <p:cNvSpPr>
            <a:spLocks noGrp="1"/>
          </p:cNvSpPr>
          <p:nvPr>
            <p:ph idx="1"/>
          </p:nvPr>
        </p:nvSpPr>
        <p:spPr/>
        <p:txBody>
          <a:bodyPr/>
          <a:lstStyle/>
          <a:p>
            <a:r>
              <a:rPr lang="sl-SI" altLang="sl-SI"/>
              <a:t>Ti dejavniki so:</a:t>
            </a:r>
          </a:p>
          <a:p>
            <a:pPr>
              <a:buFont typeface="Arial" panose="020B0604020202020204" pitchFamily="34" charset="0"/>
              <a:buChar char="•"/>
            </a:pPr>
            <a:r>
              <a:rPr lang="sl-SI" altLang="sl-SI"/>
              <a:t>doživljanje kriznega dogodka,</a:t>
            </a:r>
          </a:p>
          <a:p>
            <a:pPr>
              <a:buFont typeface="Arial" panose="020B0604020202020204" pitchFamily="34" charset="0"/>
              <a:buChar char="•"/>
            </a:pPr>
            <a:r>
              <a:rPr lang="sl-SI" altLang="sl-SI"/>
              <a:t>podpora s strani bližnjih v situaciji,</a:t>
            </a:r>
          </a:p>
          <a:p>
            <a:pPr>
              <a:buFont typeface="Arial" panose="020B0604020202020204" pitchFamily="34" charset="0"/>
              <a:buChar char="•"/>
            </a:pPr>
            <a:r>
              <a:rPr lang="sl-SI" altLang="sl-SI"/>
              <a:t>osebnostne lastnosti prizadetega.</a:t>
            </a:r>
          </a:p>
          <a:p>
            <a:pPr>
              <a:buFont typeface="Arial" panose="020B0604020202020204" pitchFamily="34" charset="0"/>
              <a:buChar char="•"/>
            </a:pPr>
            <a:endParaRPr lang="sl-SI" altLang="sl-SI"/>
          </a:p>
          <a:p>
            <a:r>
              <a:rPr lang="sl-SI" altLang="sl-SI"/>
              <a:t>Večino kriznih situacij ljudje premagajo brez strokovne pomoči. K razrešitvi si pomagajo sami s svojimi osebnostnimi lastnostmi in s pomočjo svojih bližnjih.</a:t>
            </a:r>
          </a:p>
        </p:txBody>
      </p:sp>
      <p:pic>
        <p:nvPicPr>
          <p:cNvPr id="2050" name="Picture 2" descr="http://www.krka.si/media/pic/si/vsvz/2012/__200/1830_depresija_pri_raku_1.jpg">
            <a:extLst>
              <a:ext uri="{FF2B5EF4-FFF2-40B4-BE49-F238E27FC236}">
                <a16:creationId xmlns:a16="http://schemas.microsoft.com/office/drawing/2014/main" id="{0BFEEBBF-F90B-46BB-AE88-AB7B53870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842" y="609599"/>
            <a:ext cx="2746560" cy="3121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413D-32AC-461A-8434-28C40ACC50C1}"/>
              </a:ext>
            </a:extLst>
          </p:cNvPr>
          <p:cNvSpPr>
            <a:spLocks noGrp="1"/>
          </p:cNvSpPr>
          <p:nvPr>
            <p:ph type="title"/>
          </p:nvPr>
        </p:nvSpPr>
        <p:spPr>
          <a:xfrm>
            <a:off x="677863" y="609600"/>
            <a:ext cx="8596312" cy="639763"/>
          </a:xfrm>
        </p:spPr>
        <p:txBody>
          <a:bodyPr rtlCol="0">
            <a:normAutofit fontScale="90000"/>
          </a:bodyPr>
          <a:lstStyle/>
          <a:p>
            <a:pPr fontAlgn="auto">
              <a:spcAft>
                <a:spcPts val="0"/>
              </a:spcAft>
              <a:defRPr/>
            </a:pPr>
            <a:r>
              <a:rPr lang="sl-SI" dirty="0"/>
              <a:t>ZDRAVSTVENA NEGA BOLNIKA V KRIZI</a:t>
            </a:r>
          </a:p>
        </p:txBody>
      </p:sp>
      <p:sp>
        <p:nvSpPr>
          <p:cNvPr id="12291" name="Content Placeholder 2">
            <a:extLst>
              <a:ext uri="{FF2B5EF4-FFF2-40B4-BE49-F238E27FC236}">
                <a16:creationId xmlns:a16="http://schemas.microsoft.com/office/drawing/2014/main" id="{6FA5DFC0-5BE2-4EC7-9FE3-A1AF3189DEB6}"/>
              </a:ext>
            </a:extLst>
          </p:cNvPr>
          <p:cNvSpPr>
            <a:spLocks noGrp="1"/>
          </p:cNvSpPr>
          <p:nvPr>
            <p:ph idx="1"/>
          </p:nvPr>
        </p:nvSpPr>
        <p:spPr>
          <a:xfrm>
            <a:off x="677863" y="1249363"/>
            <a:ext cx="8596312" cy="5060950"/>
          </a:xfrm>
        </p:spPr>
        <p:txBody>
          <a:bodyPr/>
          <a:lstStyle/>
          <a:p>
            <a:r>
              <a:rPr lang="sl-SI" altLang="sl-SI" sz="2000"/>
              <a:t>Kadar je bolnik v krizi v zdravstveni ustanovi, mu mora tehnik zdravstvene nege povedati, da lahko kadar koli pride k njemu. Bolnik naj bi dobil tudi občutek, da je del oddelčne skupnosti. Odnos do bolnika naj bo topel, spoštljiv in razumevajoč. Človek v krizi je predvsem dovzeten za čustva. Zdravstveni tehnik zato ne sme zanikati ali zmanjševati pomena njegovega čustvovanja, češ: »Saj ste še mladi, vse se bo uredilo.« Tak način tolažbe pomeni nerazumevanje in nesprejemanje. Eden od načinov komuniciranja (empatični), ki pove, da je zdravstveni tehnik dojel njegovo čustvovanje in doživljanje, lahko na primer pokaže z besedami: »Da, ta dogodek je za vas res težak.«</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BA56C0B-8533-4CA1-BA64-04C96D66289C}"/>
              </a:ext>
            </a:extLst>
          </p:cNvPr>
          <p:cNvSpPr>
            <a:spLocks noGrp="1"/>
          </p:cNvSpPr>
          <p:nvPr>
            <p:ph type="title"/>
          </p:nvPr>
        </p:nvSpPr>
        <p:spPr/>
        <p:txBody>
          <a:bodyPr/>
          <a:lstStyle/>
          <a:p>
            <a:r>
              <a:rPr lang="pl-PL" altLang="sl-SI"/>
              <a:t>SPRETNOSTI TEHNIKA ZDRAVSTVENE NEGE ZA POMOČ BOLNIKOM V KRIZI</a:t>
            </a:r>
            <a:endParaRPr lang="sl-SI" altLang="sl-SI"/>
          </a:p>
        </p:txBody>
      </p:sp>
      <p:sp>
        <p:nvSpPr>
          <p:cNvPr id="3" name="Content Placeholder 2">
            <a:extLst>
              <a:ext uri="{FF2B5EF4-FFF2-40B4-BE49-F238E27FC236}">
                <a16:creationId xmlns:a16="http://schemas.microsoft.com/office/drawing/2014/main" id="{D980805C-9E7B-48AB-A706-E5EDFC329F3E}"/>
              </a:ext>
            </a:extLst>
          </p:cNvPr>
          <p:cNvSpPr>
            <a:spLocks noGrp="1"/>
          </p:cNvSpPr>
          <p:nvPr>
            <p:ph sz="half" idx="1"/>
          </p:nvPr>
        </p:nvSpPr>
        <p:spPr>
          <a:xfrm>
            <a:off x="677863" y="2160588"/>
            <a:ext cx="4183062" cy="3881437"/>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RAZBREMENJEVANJE</a:t>
            </a:r>
          </a:p>
          <a:p>
            <a:pPr marL="0" indent="0" fontAlgn="auto">
              <a:spcAft>
                <a:spcPts val="0"/>
              </a:spcAft>
              <a:buFont typeface="Wingdings 3" charset="2"/>
              <a:buNone/>
              <a:defRPr/>
            </a:pPr>
            <a:r>
              <a:rPr lang="sl-SI" dirty="0">
                <a:solidFill>
                  <a:schemeClr val="tx1">
                    <a:lumMod val="75000"/>
                    <a:lumOff val="25000"/>
                  </a:schemeClr>
                </a:solidFill>
              </a:rPr>
              <a:t>Bolnika naj tehnik zdravstvene nege vzpodbuja, da govori o svojih občutkih v zvezi s kriznim dogodkom, o svoji situaciji, o zanj pomembnih ljudeh, ki so tudi vključeni v krizni dogodek. Dobro je uporabljati odprta vprašanja. To so vprašanja, na katera se ne da odgovoriti z da ali ne. Na primer: »Kako ste se počutili, ko ste izvedeli, da imate raka?« Zdravstveni tehnik naj ne preprečuje joka in izražanja jeze.</a:t>
            </a:r>
          </a:p>
        </p:txBody>
      </p:sp>
      <p:sp>
        <p:nvSpPr>
          <p:cNvPr id="4" name="Content Placeholder 3">
            <a:extLst>
              <a:ext uri="{FF2B5EF4-FFF2-40B4-BE49-F238E27FC236}">
                <a16:creationId xmlns:a16="http://schemas.microsoft.com/office/drawing/2014/main" id="{EECB1592-9085-4D0D-9E99-A6A0C3D3AAD2}"/>
              </a:ext>
            </a:extLst>
          </p:cNvPr>
          <p:cNvSpPr>
            <a:spLocks noGrp="1"/>
          </p:cNvSpPr>
          <p:nvPr>
            <p:ph sz="half" idx="2"/>
          </p:nvPr>
        </p:nvSpPr>
        <p:spPr>
          <a:xfrm>
            <a:off x="5089525" y="2160588"/>
            <a:ext cx="4414838" cy="3881437"/>
          </a:xfrm>
        </p:spPr>
        <p:txBody>
          <a:bodyPr rtlCol="0">
            <a:normAutofit/>
          </a:bodyPr>
          <a:lstStyle/>
          <a:p>
            <a:pPr lvl="1" fontAlgn="auto">
              <a:spcAft>
                <a:spcPts val="0"/>
              </a:spcAft>
              <a:buFont typeface="Wingdings 3" charset="2"/>
              <a:buChar char=""/>
              <a:defRPr/>
            </a:pPr>
            <a:r>
              <a:rPr lang="sl-SI" sz="1800" dirty="0">
                <a:solidFill>
                  <a:schemeClr val="tx1">
                    <a:lumMod val="75000"/>
                    <a:lumOff val="25000"/>
                  </a:schemeClr>
                </a:solidFill>
              </a:rPr>
              <a:t>OSVETLITEV KRIZNEGA DOGODKA</a:t>
            </a:r>
          </a:p>
          <a:p>
            <a:pPr marL="457200" lvl="1" indent="0" fontAlgn="auto">
              <a:spcAft>
                <a:spcPts val="0"/>
              </a:spcAft>
              <a:buFont typeface="Wingdings 3" charset="2"/>
              <a:buNone/>
              <a:defRPr/>
            </a:pPr>
            <a:r>
              <a:rPr lang="sl-SI" sz="1800" dirty="0">
                <a:solidFill>
                  <a:schemeClr val="tx1">
                    <a:lumMod val="75000"/>
                    <a:lumOff val="25000"/>
                  </a:schemeClr>
                </a:solidFill>
              </a:rPr>
              <a:t>Krizno stanje si bolnik osvetljuje, ko ugotavlja, kaj ta pomeni za njegovo življenje. K temu naj ga tehnik zdravstvene nege vzpodbuja. S tem bolniku pomaga k boljšemu razumevanju njegove situacije. Ko to uvidi, lažje išče rešitve. Tehnik zdravstvene nege lahko to izrazi z besedami: »Opazil sem, da niste več veseli obiskov in da obroke pojeste samo na pol, odkar veste za svojo diagnozo.«</a:t>
            </a:r>
          </a:p>
        </p:txBody>
      </p:sp>
    </p:spTree>
  </p:cSld>
  <p:clrMapOvr>
    <a:masterClrMapping/>
  </p:clrMapOvr>
  <p:transition spd="slow">
    <p:fad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1305</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KRIZNA STANJA IN ZDRAVSTVENA NEGA </vt:lpstr>
      <vt:lpstr>Kaj je kriza?</vt:lpstr>
      <vt:lpstr>Vrste kriz</vt:lpstr>
      <vt:lpstr>Kriza se kaže s številnimi znaki na  duševnem in telesnem področju</vt:lpstr>
      <vt:lpstr>PowerPoint Presentation</vt:lpstr>
      <vt:lpstr>PowerPoint Presentation</vt:lpstr>
      <vt:lpstr>Pomembno je oceniti dejavnike ravnotežja</vt:lpstr>
      <vt:lpstr>ZDRAVSTVENA NEGA BOLNIKA V KRIZI</vt:lpstr>
      <vt:lpstr>SPRETNOSTI TEHNIKA ZDRAVSTVENE NEGE ZA POMOČ BOLNIKOM V KRIZI</vt:lpstr>
      <vt:lpstr>PowerPoint Presentation</vt:lpstr>
      <vt:lpstr>PowerPoint Presentation</vt:lpstr>
      <vt:lpstr>PowerPoint Presentation</vt:lpstr>
      <vt:lpstr>POVZETEK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2019-06-03T09:13:33Z</dcterms:created>
  <dcterms:modified xsi:type="dcterms:W3CDTF">2019-06-03T09:13:33Z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