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2" r:id="rId5"/>
    <p:sldId id="260" r:id="rId6"/>
    <p:sldId id="261" r:id="rId7"/>
    <p:sldId id="268" r:id="rId8"/>
    <p:sldId id="263" r:id="rId9"/>
    <p:sldId id="269" r:id="rId10"/>
    <p:sldId id="271" r:id="rId11"/>
    <p:sldId id="270" r:id="rId12"/>
    <p:sldId id="272" r:id="rId13"/>
    <p:sldId id="280" r:id="rId14"/>
    <p:sldId id="273" r:id="rId15"/>
    <p:sldId id="281" r:id="rId16"/>
    <p:sldId id="279" r:id="rId17"/>
    <p:sldId id="267" r:id="rId1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ematski slog 1 – poudarek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F5067754-96D9-4BD1-861F-41847F5035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83D0BF02-FCF8-4C71-B351-355E7A0B3B4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DC4C4C7-D82F-435E-8310-6C9A668B344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6E3DFCAC-EAB9-4C40-B500-FC112F63FD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34D4A7C3-7A2F-4C87-BA0B-3C2AE97CA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D4F57706-EAAF-4BB5-97F6-3E73299685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AF16579B-9081-440D-8419-48A68EFDE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7D8728-B124-4BA9-B0ED-CD18DB6F8BE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grada stranske slike 1">
            <a:extLst>
              <a:ext uri="{FF2B5EF4-FFF2-40B4-BE49-F238E27FC236}">
                <a16:creationId xmlns:a16="http://schemas.microsoft.com/office/drawing/2014/main" id="{76B016B8-296F-4C39-B5E8-5B246433AA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Ograda opomb 2">
            <a:extLst>
              <a:ext uri="{FF2B5EF4-FFF2-40B4-BE49-F238E27FC236}">
                <a16:creationId xmlns:a16="http://schemas.microsoft.com/office/drawing/2014/main" id="{0A22B8DB-E32F-4B73-B04E-CB9B351E37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0484" name="Ograda številke diapozitiva 3">
            <a:extLst>
              <a:ext uri="{FF2B5EF4-FFF2-40B4-BE49-F238E27FC236}">
                <a16:creationId xmlns:a16="http://schemas.microsoft.com/office/drawing/2014/main" id="{5E1A7556-9BF5-47E8-BEBB-AB2DD8011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39500B1-C626-49EA-A19F-BF041CDFE27D}" type="slidenum">
              <a:rPr lang="sl-SI" altLang="sl-SI"/>
              <a:pPr/>
              <a:t>1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9CBF49F-10DF-4D09-8184-81F51E457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8788-9046-4A19-9D8D-09E9D071597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5E4294A-20C0-4A84-AAC3-BCCD0068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70951CD-6019-4125-BBCD-ABBC49327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BD17A-D2C9-49D6-86CE-50ED86BA1AA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7471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E29C36E-6B63-419C-8094-1B0225782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58C5F-0C21-4117-8B81-DE03152F16E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466B2FF-7A4F-43CA-92C0-D89371BF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B5FBF6B-4395-4B37-B0CB-7C2930BF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F9435-EA97-4C0B-ABB4-8FB0CF136EA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3115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654AC19-A16A-4295-8585-08DF38340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6C9C-FAED-4422-9485-439A4F54C5A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16B3301-E751-4D85-95E3-2773A5605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F769C96-F57F-4A06-915F-D0AE559A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10DDD-32E8-4BDB-811A-D85D45668A1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6337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480AAF9-DB2F-466C-9510-15C972D0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CA893-FE0E-48D1-B59B-8F72C34F5F3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A0FFD05-D85D-4F98-B282-6DDFD5FE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4C9015C-67C8-44A4-A2B8-525CF293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1D740-6E4F-4E8F-B418-F811D47791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6011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46D59BC-C5BD-406D-A6BD-FDA3D365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209D9-12BF-4A13-A8B1-997C5FF10FE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36C2AD8-40F5-49E2-9EBF-7267DE281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CDAA257-88A2-4B60-B8FF-54F0BC71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F7286-2892-48BE-A581-1EC519D2F8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090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45BBE383-E9E0-4F32-86F5-85062F0A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BB480-171F-4D83-8CDB-60A491F6F02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37B00607-7DBC-4FEC-9384-541A5B4D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01949C35-BCE9-4C9F-9E29-65BC7730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1F6AD-CEB4-4E73-A6D5-0EAFC06FB4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5020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4E3A74B4-B3D0-4588-ADD6-49236B6A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E2A30-7B9A-4423-AAE6-F07AA5D15D3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8090DE13-0460-490B-81FF-AFCCD980F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EFBBC31B-BF32-4E18-950B-1CDE2C04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3633D-3639-45CB-843A-B7448D7F8DC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3203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3D39F134-8CB8-4A74-B392-7A79452CF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9A72C-0C31-4BB4-B5EF-04549D17340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EAE797BD-88EF-470D-9D85-B5A9AB26A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865A1F0F-79F9-4501-BA02-8AB710A30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18D89-CF51-4983-A5E8-085E775D1B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5769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5792A04D-4BFD-449A-ACED-EC8D061D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39A12-2D16-4504-BA2B-846F0A43683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26EEACCB-55C6-4C72-BC13-86C871A5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9AADCC22-05AC-4FC3-89B2-85C4B001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55575-1360-4253-8730-3ABDEFCADBF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6735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78ABED86-6261-4399-8C16-31BCE8639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4B0B2-6242-423E-AD31-1982F8C41AB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EBEA87B2-BBE6-4E8A-82D7-ABC15AE7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6616C810-B193-4D3B-BF70-3BDFDCEE6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81D0F-1FE7-49CF-824C-1304E24FC28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4491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EB98A89E-7D30-4DBF-8E4F-03BD852D4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DFA3A-6E87-4082-9885-2657E93F6E5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0688AD8E-BB2E-40F4-9953-30554885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E63A4F15-E54C-4774-B9CB-783166450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BCA44-3445-49D1-9BA3-DCAF8A4BF14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439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7D4B7CD5-4EBC-40C8-9951-4D32A3DCDF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C112C0AA-688E-4EF1-B8DB-FFB1EDE259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06ECA0D-E7B5-4E45-A9ED-515956934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6DC2CF-598B-44A4-8DB3-9C9BC7DC18A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0A1C6ED-3918-40C2-9F0F-8433DE632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D19094E-4070-400E-8E4F-A7A2216B3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920FB25-B782-485C-A531-D96D9C71136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QGj6LMCVLf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aleze.si/" TargetMode="External"/><Relationship Id="rId2" Type="http://schemas.openxmlformats.org/officeDocument/2006/relationships/hyperlink" Target="http://www.otrocarije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ingaraja.net/" TargetMode="External"/><Relationship Id="rId4" Type="http://schemas.openxmlformats.org/officeDocument/2006/relationships/hyperlink" Target="http://www.mojmalcek.s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ktiFZdr4Y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>
            <a:extLst>
              <a:ext uri="{FF2B5EF4-FFF2-40B4-BE49-F238E27FC236}">
                <a16:creationId xmlns:a16="http://schemas.microsoft.com/office/drawing/2014/main" id="{281F0D74-F226-4E54-8B9C-DAE208D29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2492375"/>
            <a:ext cx="7772400" cy="1470025"/>
          </a:xfrm>
        </p:spPr>
        <p:txBody>
          <a:bodyPr/>
          <a:lstStyle/>
          <a:p>
            <a:r>
              <a:rPr lang="sl-SI" altLang="sl-SI" sz="4800"/>
              <a:t>Nega novorojenčka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3CD7E42-167B-48AE-A12B-30F99B572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350" y="36449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2052" name="Picture 2">
            <a:extLst>
              <a:ext uri="{FF2B5EF4-FFF2-40B4-BE49-F238E27FC236}">
                <a16:creationId xmlns:a16="http://schemas.microsoft.com/office/drawing/2014/main" id="{C4EB3997-B761-46C2-89AF-AF925D122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17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>
            <a:extLst>
              <a:ext uri="{FF2B5EF4-FFF2-40B4-BE49-F238E27FC236}">
                <a16:creationId xmlns:a16="http://schemas.microsoft.com/office/drawing/2014/main" id="{7B7DACFA-05C1-42A6-BBF2-E14C27A14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5624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>
            <a:extLst>
              <a:ext uri="{FF2B5EF4-FFF2-40B4-BE49-F238E27FC236}">
                <a16:creationId xmlns:a16="http://schemas.microsoft.com/office/drawing/2014/main" id="{33989DD5-2498-4013-9472-A721C64AF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22688"/>
            <a:ext cx="209708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>
            <a:extLst>
              <a:ext uri="{FF2B5EF4-FFF2-40B4-BE49-F238E27FC236}">
                <a16:creationId xmlns:a16="http://schemas.microsoft.com/office/drawing/2014/main" id="{CFDA54C9-6928-4BB2-9CA3-8A2F2D3B0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3" t="246" r="23283" b="-246"/>
          <a:stretch>
            <a:fillRect/>
          </a:stretch>
        </p:blipFill>
        <p:spPr bwMode="auto">
          <a:xfrm>
            <a:off x="6127750" y="3860800"/>
            <a:ext cx="282098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1DC32DE0-21F2-491A-853F-134E33E6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B47CC032-BF14-4245-A8C1-5EB23A83B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28D13063-354D-4652-92BA-72325F3AF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403225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">
            <a:extLst>
              <a:ext uri="{FF2B5EF4-FFF2-40B4-BE49-F238E27FC236}">
                <a16:creationId xmlns:a16="http://schemas.microsoft.com/office/drawing/2014/main" id="{DBE2B270-E45E-45B7-AD4D-80676BBCB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475"/>
            <a:ext cx="4284663" cy="42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146AE820-7D90-4C42-8A91-038C5C1F2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Prvi dnevi dojenja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2CFE756C-74EA-46F3-8083-1C7520F17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600200"/>
            <a:ext cx="8578850" cy="4525963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sl-SI" altLang="sl-SI" sz="2800"/>
              <a:t>Novorojenčka prvič dojimo </a:t>
            </a:r>
            <a:br>
              <a:rPr lang="sl-SI" altLang="sl-SI" sz="2800"/>
            </a:br>
            <a:r>
              <a:rPr lang="sl-SI" altLang="sl-SI" sz="2800"/>
              <a:t>približno 30 min po porodu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sl-SI" altLang="sl-SI" sz="2800"/>
              <a:t>Dokler ne pride naval </a:t>
            </a:r>
            <a:br>
              <a:rPr lang="sl-SI" altLang="sl-SI" sz="2800"/>
            </a:br>
            <a:r>
              <a:rPr lang="sl-SI" altLang="sl-SI" sz="2800"/>
              <a:t>mleka naj se dojke čim večkrat</a:t>
            </a:r>
            <a:br>
              <a:rPr lang="sl-SI" altLang="sl-SI" sz="2800"/>
            </a:br>
            <a:r>
              <a:rPr lang="sl-SI" altLang="sl-SI" sz="2800"/>
              <a:t>menjuje, da se pospeši laktacija.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sl-SI" altLang="sl-SI" sz="2800"/>
              <a:t>urnika pri dojenju NI! </a:t>
            </a: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D8E853F8-E530-4984-A0E1-A4968B571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47775"/>
            <a:ext cx="3679825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7D093D73-E172-4598-B60B-9FFC7D12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Položaji za dojenje novorojenčka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5EE77956-60E3-4273-80F8-5CC6D9766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6774CAD6-4C25-427E-B8B1-7FD99466E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9"/>
          <a:stretch>
            <a:fillRect/>
          </a:stretch>
        </p:blipFill>
        <p:spPr bwMode="auto">
          <a:xfrm>
            <a:off x="1042988" y="1262063"/>
            <a:ext cx="7273925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FDE8F882-668E-4C0D-81BC-3361A7B4E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6F792AF0-B6BB-4C9D-BDDF-920160381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0501BB06-F69F-4BA9-814E-DC7C3C59A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2" t="18056" r="38774" b="53409"/>
          <a:stretch>
            <a:fillRect/>
          </a:stretch>
        </p:blipFill>
        <p:spPr bwMode="auto">
          <a:xfrm>
            <a:off x="-204788" y="2276475"/>
            <a:ext cx="9604376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7A4ED370-9F04-499C-A513-35C760CCB69B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1403350" y="6126163"/>
            <a:ext cx="7283450" cy="731837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hlinkClick r:id="rId2"/>
              </a:rPr>
              <a:t>https://www.youtube.com/watch?v=QGj6LMCVLf8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B7A417A-4FB7-4687-9073-9A1EDEA95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3591" r="56936" b="9327"/>
          <a:stretch/>
        </p:blipFill>
        <p:spPr bwMode="auto">
          <a:xfrm>
            <a:off x="407368" y="188640"/>
            <a:ext cx="3701774" cy="563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  <a:softEdge rad="12700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E8877122-58B2-4454-AA27-346EB0C29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1" t="13194" r="39538" b="37698"/>
          <a:stretch/>
        </p:blipFill>
        <p:spPr bwMode="auto">
          <a:xfrm>
            <a:off x="5004048" y="188640"/>
            <a:ext cx="3663972" cy="5850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B0A179B7-B99A-4D01-9509-5FB9C34B7F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5"/>
          <a:stretch>
            <a:fillRect/>
          </a:stretch>
        </p:blipFill>
        <p:spPr>
          <a:xfrm>
            <a:off x="1547813" y="14288"/>
            <a:ext cx="5938837" cy="684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103289B0-8FC6-4DD6-AF2C-8868B84C1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FE7B98F8-F7CF-40A4-9943-DE9AF9E27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77DC298D-3CE9-43DE-ACF5-9972E2A77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5888"/>
            <a:ext cx="5300662" cy="643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4C564B5C-641A-4EA2-9759-AAB5F0F8C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2D80E4B-545F-46DC-8C64-A3009651A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257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hlinkClick r:id="rId2"/>
              </a:rPr>
              <a:t>www.otrocarije.net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 err="1">
                <a:hlinkClick r:id="rId3"/>
              </a:rPr>
              <a:t>www.bibaleze.si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 err="1">
                <a:hlinkClick r:id="rId4"/>
              </a:rPr>
              <a:t>www.mojmalcek.si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 err="1">
                <a:hlinkClick r:id="rId5"/>
              </a:rPr>
              <a:t>www.ringaraja.net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Dojenje - dar tvojemu dojenčku: </a:t>
            </a:r>
            <a:r>
              <a:rPr lang="sl-SI" dirty="0" err="1"/>
              <a:t>Sheila</a:t>
            </a:r>
            <a:r>
              <a:rPr lang="sl-SI" dirty="0"/>
              <a:t> M. </a:t>
            </a:r>
            <a:r>
              <a:rPr lang="sl-SI" dirty="0" err="1"/>
              <a:t>Kippley</a:t>
            </a:r>
            <a:r>
              <a:rPr lang="sl-SI" dirty="0"/>
              <a:t>; Družina, 2013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/>
              <a:t>Povežimo se s svojim otrokom</a:t>
            </a:r>
            <a:r>
              <a:rPr lang="sl-SI" dirty="0"/>
              <a:t>: Aleksandra Kocmut, Renata Vrčkovnik; Modrijan, 2014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Dojenček: Sally </a:t>
            </a:r>
            <a:r>
              <a:rPr lang="sl-SI" dirty="0" err="1"/>
              <a:t>Kiester</a:t>
            </a:r>
            <a:r>
              <a:rPr lang="sl-SI" dirty="0"/>
              <a:t>, Edwin </a:t>
            </a:r>
            <a:r>
              <a:rPr lang="sl-SI" dirty="0" err="1"/>
              <a:t>Kiester</a:t>
            </a:r>
            <a:r>
              <a:rPr lang="sl-SI" dirty="0"/>
              <a:t>; Učila </a:t>
            </a:r>
            <a:r>
              <a:rPr lang="sl-SI" dirty="0" err="1"/>
              <a:t>International</a:t>
            </a:r>
            <a:r>
              <a:rPr lang="sl-SI" dirty="0"/>
              <a:t>, 2013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178F8925-9F0F-4C73-A7F9-B43310010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Novorojenček</a:t>
            </a:r>
          </a:p>
        </p:txBody>
      </p:sp>
      <p:sp>
        <p:nvSpPr>
          <p:cNvPr id="3075" name="Ograda vsebine 2">
            <a:extLst>
              <a:ext uri="{FF2B5EF4-FFF2-40B4-BE49-F238E27FC236}">
                <a16:creationId xmlns:a16="http://schemas.microsoft.com/office/drawing/2014/main" id="{6BB2AF2F-1E9D-4952-AEEA-16708983D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000"/>
              <a:t>Donošeni novorojenčki: 2500 in 4100 g</a:t>
            </a:r>
          </a:p>
          <a:p>
            <a:r>
              <a:rPr lang="sl-SI" altLang="sl-SI" sz="2000"/>
              <a:t>Dolžina novorojenčka: 46cm in 54cm</a:t>
            </a:r>
          </a:p>
          <a:p>
            <a:r>
              <a:rPr lang="sl-SI" altLang="sl-SI" sz="2000"/>
              <a:t>Hranjenje: 5-8 krat na dan</a:t>
            </a:r>
          </a:p>
          <a:p>
            <a:r>
              <a:rPr lang="sl-SI" altLang="sl-SI" sz="2000"/>
              <a:t>Spanje: 16- 20 h</a:t>
            </a:r>
          </a:p>
        </p:txBody>
      </p:sp>
      <p:pic>
        <p:nvPicPr>
          <p:cNvPr id="3076" name="Picture 2">
            <a:extLst>
              <a:ext uri="{FF2B5EF4-FFF2-40B4-BE49-F238E27FC236}">
                <a16:creationId xmlns:a16="http://schemas.microsoft.com/office/drawing/2014/main" id="{7D1B16BD-8CBC-4AAF-A77B-BC82A221B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2924175"/>
            <a:ext cx="49530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>
            <a:extLst>
              <a:ext uri="{FF2B5EF4-FFF2-40B4-BE49-F238E27FC236}">
                <a16:creationId xmlns:a16="http://schemas.microsoft.com/office/drawing/2014/main" id="{6EF9B032-F759-4213-916E-03CBCAF7B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79825"/>
            <a:ext cx="28082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693F5971-B4F8-4909-875A-8FCE02411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-171450"/>
            <a:ext cx="8229600" cy="1143000"/>
          </a:xfrm>
        </p:spPr>
        <p:txBody>
          <a:bodyPr/>
          <a:lstStyle/>
          <a:p>
            <a:r>
              <a:rPr lang="sl-SI" altLang="sl-SI"/>
              <a:t>Apgarjeva lestvica</a:t>
            </a:r>
          </a:p>
        </p:txBody>
      </p:sp>
      <p:graphicFrame>
        <p:nvGraphicFramePr>
          <p:cNvPr id="6" name="Ograda vsebine 5">
            <a:extLst>
              <a:ext uri="{FF2B5EF4-FFF2-40B4-BE49-F238E27FC236}">
                <a16:creationId xmlns:a16="http://schemas.microsoft.com/office/drawing/2014/main" id="{8CE7EEC9-02F3-413F-97C9-F9F3C34FA4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1520" y="836712"/>
          <a:ext cx="8784976" cy="576064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19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0163">
                <a:tc>
                  <a:txBody>
                    <a:bodyPr/>
                    <a:lstStyle/>
                    <a:p>
                      <a:pPr algn="ctr" fontAlgn="t"/>
                      <a:r>
                        <a:rPr lang="sl-SI" dirty="0">
                          <a:effectLst/>
                        </a:rPr>
                        <a:t>točkovanje</a:t>
                      </a:r>
                      <a:endParaRPr lang="sl-SI" b="1" dirty="0">
                        <a:effectLst/>
                        <a:latin typeface="inheri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>
                          <a:effectLst/>
                        </a:rPr>
                        <a:t>0</a:t>
                      </a:r>
                      <a:endParaRPr lang="sl-SI" b="0">
                        <a:effectLst/>
                        <a:latin typeface="inheri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>
                          <a:effectLst/>
                        </a:rPr>
                        <a:t>1</a:t>
                      </a:r>
                      <a:endParaRPr lang="sl-SI" b="0">
                        <a:effectLst/>
                        <a:latin typeface="inheri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dirty="0">
                          <a:effectLst/>
                        </a:rPr>
                        <a:t>2</a:t>
                      </a:r>
                      <a:endParaRPr lang="sl-SI" b="0" dirty="0">
                        <a:effectLst/>
                        <a:latin typeface="inherit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096">
                <a:tc>
                  <a:txBody>
                    <a:bodyPr/>
                    <a:lstStyle/>
                    <a:p>
                      <a:pPr algn="ctr" fontAlgn="t"/>
                      <a:r>
                        <a:rPr lang="sl-SI" dirty="0" err="1">
                          <a:effectLst/>
                        </a:rPr>
                        <a:t>Izgled</a:t>
                      </a:r>
                      <a:r>
                        <a:rPr lang="sl-SI" dirty="0">
                          <a:effectLst/>
                        </a:rPr>
                        <a:t> (</a:t>
                      </a:r>
                      <a:r>
                        <a:rPr lang="sl-SI" dirty="0" err="1">
                          <a:effectLst/>
                        </a:rPr>
                        <a:t>Apperance</a:t>
                      </a:r>
                      <a:r>
                        <a:rPr lang="sl-SI" dirty="0">
                          <a:effectLst/>
                        </a:rPr>
                        <a:t>)</a:t>
                      </a:r>
                      <a:endParaRPr lang="sl-SI" b="0" dirty="0">
                        <a:effectLst/>
                        <a:latin typeface="inheri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>
                          <a:effectLst/>
                        </a:rPr>
                        <a:t>bled/sivkast</a:t>
                      </a:r>
                      <a:endParaRPr lang="sl-SI" b="0">
                        <a:effectLst/>
                        <a:latin typeface="inheri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dirty="0">
                          <a:effectLst/>
                        </a:rPr>
                        <a:t>moder</a:t>
                      </a:r>
                      <a:endParaRPr lang="sl-SI" b="0" dirty="0">
                        <a:effectLst/>
                        <a:latin typeface="inheri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>
                          <a:effectLst/>
                        </a:rPr>
                        <a:t>rožnat/rdeč</a:t>
                      </a:r>
                      <a:endParaRPr lang="sl-SI" b="0">
                        <a:effectLst/>
                        <a:latin typeface="inherit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523">
                <a:tc>
                  <a:txBody>
                    <a:bodyPr/>
                    <a:lstStyle/>
                    <a:p>
                      <a:pPr algn="ctr" fontAlgn="t"/>
                      <a:r>
                        <a:rPr lang="sl-SI">
                          <a:effectLst/>
                        </a:rPr>
                        <a:t>Utrip (Pulse)</a:t>
                      </a:r>
                      <a:endParaRPr lang="sl-SI" b="0">
                        <a:effectLst/>
                        <a:latin typeface="inheri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>
                          <a:effectLst/>
                        </a:rPr>
                        <a:t>nezaznaven</a:t>
                      </a:r>
                      <a:endParaRPr lang="sl-SI" b="0">
                        <a:effectLst/>
                        <a:latin typeface="inheri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>
                          <a:effectLst/>
                        </a:rPr>
                        <a:t>&lt;100</a:t>
                      </a:r>
                      <a:endParaRPr lang="sl-SI" b="0">
                        <a:effectLst/>
                        <a:latin typeface="inheri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>
                          <a:effectLst/>
                        </a:rPr>
                        <a:t>100 in &gt;100</a:t>
                      </a:r>
                      <a:endParaRPr lang="sl-SI" b="0">
                        <a:effectLst/>
                        <a:latin typeface="inherit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096">
                <a:tc>
                  <a:txBody>
                    <a:bodyPr/>
                    <a:lstStyle/>
                    <a:p>
                      <a:pPr algn="ctr" fontAlgn="t"/>
                      <a:r>
                        <a:rPr lang="sl-SI">
                          <a:effectLst/>
                        </a:rPr>
                        <a:t>Vzdražljivost (Grimace) </a:t>
                      </a:r>
                      <a:endParaRPr lang="sl-SI" b="0">
                        <a:effectLst/>
                        <a:latin typeface="inheri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>
                          <a:effectLst/>
                        </a:rPr>
                        <a:t>odsotna</a:t>
                      </a:r>
                      <a:endParaRPr lang="sl-SI" b="0">
                        <a:effectLst/>
                        <a:latin typeface="inheri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>
                          <a:effectLst/>
                        </a:rPr>
                        <a:t>kremženje</a:t>
                      </a:r>
                      <a:endParaRPr lang="sl-SI" b="0">
                        <a:effectLst/>
                        <a:latin typeface="inheri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>
                          <a:effectLst/>
                        </a:rPr>
                        <a:t>kašljanje/kihanje</a:t>
                      </a:r>
                      <a:endParaRPr lang="sl-SI" b="0">
                        <a:effectLst/>
                        <a:latin typeface="inherit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0666">
                <a:tc>
                  <a:txBody>
                    <a:bodyPr/>
                    <a:lstStyle/>
                    <a:p>
                      <a:pPr algn="ctr" fontAlgn="t"/>
                      <a:r>
                        <a:rPr lang="sl-SI">
                          <a:effectLst/>
                        </a:rPr>
                        <a:t>Mišična aktivnost (Activity)</a:t>
                      </a:r>
                      <a:endParaRPr lang="sl-SI" b="0">
                        <a:effectLst/>
                        <a:latin typeface="inheri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>
                          <a:effectLst/>
                        </a:rPr>
                        <a:t>mlahav/ne joka</a:t>
                      </a:r>
                      <a:endParaRPr lang="sl-SI" b="0">
                        <a:effectLst/>
                        <a:latin typeface="inheri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>
                          <a:effectLst/>
                        </a:rPr>
                        <a:t>komaj giba/slabotno joka</a:t>
                      </a:r>
                      <a:endParaRPr lang="sl-SI" b="0">
                        <a:effectLst/>
                        <a:latin typeface="inheri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>
                          <a:effectLst/>
                        </a:rPr>
                        <a:t>živahno joka</a:t>
                      </a:r>
                      <a:endParaRPr lang="sl-SI" b="0">
                        <a:effectLst/>
                        <a:latin typeface="inherit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4096">
                <a:tc>
                  <a:txBody>
                    <a:bodyPr/>
                    <a:lstStyle/>
                    <a:p>
                      <a:pPr algn="ctr" fontAlgn="t"/>
                      <a:r>
                        <a:rPr lang="sl-SI">
                          <a:effectLst/>
                        </a:rPr>
                        <a:t>Dihanje (Respirations)</a:t>
                      </a:r>
                      <a:endParaRPr lang="sl-SI" b="0">
                        <a:effectLst/>
                        <a:latin typeface="inheri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>
                          <a:effectLst/>
                        </a:rPr>
                        <a:t>ne diha</a:t>
                      </a:r>
                      <a:endParaRPr lang="sl-SI" b="0">
                        <a:effectLst/>
                        <a:latin typeface="inheri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>
                          <a:effectLst/>
                        </a:rPr>
                        <a:t>nepravilno diha</a:t>
                      </a:r>
                      <a:endParaRPr lang="sl-SI" b="0">
                        <a:effectLst/>
                        <a:latin typeface="inheri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l-SI" dirty="0">
                          <a:effectLst/>
                        </a:rPr>
                        <a:t>normalno diha</a:t>
                      </a:r>
                      <a:endParaRPr lang="sl-SI" b="0" dirty="0">
                        <a:effectLst/>
                        <a:latin typeface="inherit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4821C518-B0B4-42BB-AFD9-C6CDA6566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Kopanje novorojenčka (potek)</a:t>
            </a:r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5B5CB049-08B1-4DD2-99D2-746BA42DF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325"/>
            <a:ext cx="422116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>
            <a:extLst>
              <a:ext uri="{FF2B5EF4-FFF2-40B4-BE49-F238E27FC236}">
                <a16:creationId xmlns:a16="http://schemas.microsoft.com/office/drawing/2014/main" id="{1893A17A-5C99-4D34-A7BE-DCD6CAB94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/>
          <a:stretch>
            <a:fillRect/>
          </a:stretch>
        </p:blipFill>
        <p:spPr bwMode="auto">
          <a:xfrm>
            <a:off x="0" y="3716338"/>
            <a:ext cx="4238625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>
            <a:extLst>
              <a:ext uri="{FF2B5EF4-FFF2-40B4-BE49-F238E27FC236}">
                <a16:creationId xmlns:a16="http://schemas.microsoft.com/office/drawing/2014/main" id="{802A7D9A-E36B-4739-8A86-6B1EB9A7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3562350"/>
            <a:ext cx="49530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>
            <a:extLst>
              <a:ext uri="{FF2B5EF4-FFF2-40B4-BE49-F238E27FC236}">
                <a16:creationId xmlns:a16="http://schemas.microsoft.com/office/drawing/2014/main" id="{BDB98FDC-53D1-47F0-ADB6-54F685E02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7"/>
          <a:stretch>
            <a:fillRect/>
          </a:stretch>
        </p:blipFill>
        <p:spPr bwMode="auto">
          <a:xfrm>
            <a:off x="4221163" y="1203325"/>
            <a:ext cx="4953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grada vsebine 2">
            <a:extLst>
              <a:ext uri="{FF2B5EF4-FFF2-40B4-BE49-F238E27FC236}">
                <a16:creationId xmlns:a16="http://schemas.microsoft.com/office/drawing/2014/main" id="{6E09FFCE-0B74-405C-AA56-B73DAFABB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260350"/>
            <a:ext cx="8424863" cy="54721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l-SI" altLang="sl-SI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 sz="2000">
                <a:latin typeface="Times New Roman" panose="02020603050405020304" pitchFamily="18" charset="0"/>
                <a:cs typeface="Times New Roman" panose="02020603050405020304" pitchFamily="18" charset="0"/>
              </a:rPr>
              <a:t>1. Pripravite si vse potrebne stvari za kopanje in v bližino kadi položite brisačo, čisto pleničko in oblačila.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altLang="sl-SI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 sz="2000">
                <a:latin typeface="Times New Roman" panose="02020603050405020304" pitchFamily="18" charset="0"/>
                <a:cs typeface="Times New Roman" panose="02020603050405020304" pitchFamily="18" charset="0"/>
              </a:rPr>
              <a:t>2. Kad napolnite s 5 do 7 centimetri vode, ki naj bo na dotik topla in ne vroča (okoli 35 ºC).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altLang="sl-SI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 sz="2000">
                <a:latin typeface="Times New Roman" panose="02020603050405020304" pitchFamily="18" charset="0"/>
                <a:cs typeface="Times New Roman" panose="02020603050405020304" pitchFamily="18" charset="0"/>
              </a:rPr>
              <a:t>3. Postopoma spustite vašega dojenčka v kad z nogami naprej, pri čemer uporabljajte eno roko za podpiranje vratu in glave. Redno ga polivajte s skodelicami vode iz kadi, da mu ne bo prehladno.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altLang="sl-SI" sz="2000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F4FA8031-FA20-4911-A599-8CAC2DA80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40"/>
          <a:stretch>
            <a:fillRect/>
          </a:stretch>
        </p:blipFill>
        <p:spPr bwMode="auto">
          <a:xfrm>
            <a:off x="2555875" y="3789363"/>
            <a:ext cx="4462463" cy="29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04648D52-1084-4FF6-9264-DE63A9BBC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60350"/>
            <a:ext cx="8229600" cy="64817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Dojenčka z roko ali krpico za umivanje očistite </a:t>
            </a:r>
            <a:r>
              <a:rPr lang="sl-SI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glave do nog </a:t>
            </a:r>
            <a:r>
              <a:rPr lang="sl-S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sl-SI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sprednje proti zadnji strani</a:t>
            </a:r>
            <a:r>
              <a:rPr lang="sl-S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Lasišče operite z mokro (namiljeno) krpico. Uporabite navlaženo bombažno vato (brez mila) za čiščenje oči in obraza. Če se je v kotičkih nosnic ali ust nabrala posušena sluz, jo navlažite in tako omehčajte, preden jo obrišete.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Temeljito izperemo dojenčka s polivanjem vode iz skodelice in ga obrišemo  s čisto krpico. Nato ga dvignemo iz kade, pri čemer ena roka </a:t>
            </a:r>
            <a:r>
              <a:rPr lang="sl-SI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podpira njegov vrat in glavo</a:t>
            </a:r>
            <a:r>
              <a:rPr lang="sl-S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l-SI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druga pa njegovo zadnjico</a:t>
            </a:r>
            <a:r>
              <a:rPr lang="sl-S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medtem ko ga s prsti primite za stegno (dojenčki so spolzki, ko so mokri).</a:t>
            </a:r>
          </a:p>
          <a:p>
            <a:pPr fontAlgn="auto">
              <a:spcAft>
                <a:spcPts val="0"/>
              </a:spcAft>
              <a:defRPr/>
            </a:pPr>
            <a:endParaRPr lang="sl-SI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sl-S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Dojenčka zavijemo v brisačo s kapuco in ga nežno obrišemo,Nato ga oblečemo v pleničko in oblačila.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https://www.youtube.com/watch?v=QktiFZdr4Y8</a:t>
            </a:r>
            <a:endParaRPr lang="sl-SI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7DB89CEA-C474-4091-95DC-B24BB18B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52CE9C96-B5D1-4703-ADF0-CBCC11268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9158CA66-5DD5-4222-A75D-351A99BC5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981075"/>
            <a:ext cx="47720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E2B252DB-6A52-4A93-B4FF-D75E0EB3F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39BF5EC8-6AD9-4FAE-B8AB-0D14BFE40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02951613-175A-4633-AB89-CD4FD7294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4465638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0B13A80D-B1BF-490E-8530-94CEF7494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Dojenje novorojenčka 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8E3CE7F8-7D8C-45C0-B0E8-266BF38D7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800"/>
              <a:t>Med dojenjem se spleta posebna vez med materjo in otrokom</a:t>
            </a:r>
          </a:p>
          <a:p>
            <a:r>
              <a:rPr lang="sl-SI" altLang="sl-SI" sz="2800"/>
              <a:t>Mama skrbi za zdravo prehrano </a:t>
            </a:r>
          </a:p>
          <a:p>
            <a:r>
              <a:rPr lang="sl-SI" altLang="sl-SI" sz="2800"/>
              <a:t>Materino mleko vsebuje vse pomembne sestavine za zdrav razvoj</a:t>
            </a:r>
          </a:p>
          <a:p>
            <a:r>
              <a:rPr lang="sl-SI" altLang="sl-SI" sz="2800"/>
              <a:t>Materino mleko vsebuje sestavine, ki jih dojenčki zlahka prebavijo.</a:t>
            </a:r>
          </a:p>
          <a:p>
            <a:r>
              <a:rPr lang="sl-SI" altLang="sl-SI" sz="2800"/>
              <a:t>Mleko = telesne temp. 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Microsoft Office PowerPoint</Application>
  <PresentationFormat>On-screen Show (4:3)</PresentationFormat>
  <Paragraphs>70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inherit</vt:lpstr>
      <vt:lpstr>Times New Roman</vt:lpstr>
      <vt:lpstr>Officeova tema</vt:lpstr>
      <vt:lpstr>Nega novorojenčka</vt:lpstr>
      <vt:lpstr>Novorojenček</vt:lpstr>
      <vt:lpstr>Apgarjeva lestvica</vt:lpstr>
      <vt:lpstr>Kopanje novorojenčka (potek)</vt:lpstr>
      <vt:lpstr>PowerPoint Presentation</vt:lpstr>
      <vt:lpstr>PowerPoint Presentation</vt:lpstr>
      <vt:lpstr>PowerPoint Presentation</vt:lpstr>
      <vt:lpstr>PowerPoint Presentation</vt:lpstr>
      <vt:lpstr>Dojenje novorojenčka </vt:lpstr>
      <vt:lpstr>PowerPoint Presentation</vt:lpstr>
      <vt:lpstr>Prvi dnevi dojenja</vt:lpstr>
      <vt:lpstr>Položaji za dojenje novorojenčka</vt:lpstr>
      <vt:lpstr>PowerPoint Presentation</vt:lpstr>
      <vt:lpstr>PowerPoint Presentation</vt:lpstr>
      <vt:lpstr>PowerPoint Presentation</vt:lpstr>
      <vt:lpstr>PowerPoint Presentation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2019-06-03T09:13:35Z</dcterms:created>
  <dcterms:modified xsi:type="dcterms:W3CDTF">2019-06-03T09:13:35Z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