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5" r:id="rId8"/>
    <p:sldId id="261" r:id="rId9"/>
    <p:sldId id="262" r:id="rId10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9">
            <a:extLst>
              <a:ext uri="{FF2B5EF4-FFF2-40B4-BE49-F238E27FC236}">
                <a16:creationId xmlns:a16="http://schemas.microsoft.com/office/drawing/2014/main" id="{C04FB903-A6ED-4712-8B62-ABD777CFC4F9}"/>
              </a:ext>
            </a:extLst>
          </p:cNvPr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ravokotnik 11">
            <a:extLst>
              <a:ext uri="{FF2B5EF4-FFF2-40B4-BE49-F238E27FC236}">
                <a16:creationId xmlns:a16="http://schemas.microsoft.com/office/drawing/2014/main" id="{6E62A870-6639-48C5-9769-D7BFBB5B8197}"/>
              </a:ext>
            </a:extLst>
          </p:cNvPr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avokotnik 13">
            <a:extLst>
              <a:ext uri="{FF2B5EF4-FFF2-40B4-BE49-F238E27FC236}">
                <a16:creationId xmlns:a16="http://schemas.microsoft.com/office/drawing/2014/main" id="{85E7BBE2-EE4F-40F6-ADD7-8F228238F09B}"/>
              </a:ext>
            </a:extLst>
          </p:cNvPr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Pravokotnik 18">
            <a:extLst>
              <a:ext uri="{FF2B5EF4-FFF2-40B4-BE49-F238E27FC236}">
                <a16:creationId xmlns:a16="http://schemas.microsoft.com/office/drawing/2014/main" id="{60BF3F6C-FEDE-4346-B563-60852A20A2F5}"/>
              </a:ext>
            </a:extLst>
          </p:cNvPr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aven povezovalnik 10">
            <a:extLst>
              <a:ext uri="{FF2B5EF4-FFF2-40B4-BE49-F238E27FC236}">
                <a16:creationId xmlns:a16="http://schemas.microsoft.com/office/drawing/2014/main" id="{A2095F45-52CB-4F28-84EA-89D914707D8F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Raven povezovalnik 17">
            <a:extLst>
              <a:ext uri="{FF2B5EF4-FFF2-40B4-BE49-F238E27FC236}">
                <a16:creationId xmlns:a16="http://schemas.microsoft.com/office/drawing/2014/main" id="{D94B7F78-D37B-4D49-B770-33A55A52D9CC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Raven povezovalnik 19">
            <a:extLst>
              <a:ext uri="{FF2B5EF4-FFF2-40B4-BE49-F238E27FC236}">
                <a16:creationId xmlns:a16="http://schemas.microsoft.com/office/drawing/2014/main" id="{8AA4E29F-A980-46A0-9430-C1108123C518}"/>
              </a:ext>
            </a:extLst>
          </p:cNvPr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Raven povezovalnik 15">
            <a:extLst>
              <a:ext uri="{FF2B5EF4-FFF2-40B4-BE49-F238E27FC236}">
                <a16:creationId xmlns:a16="http://schemas.microsoft.com/office/drawing/2014/main" id="{D97315F6-22B4-422B-9BF6-C7EDE5C01323}"/>
              </a:ext>
            </a:extLst>
          </p:cNvPr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Raven povezovalnik 14">
            <a:extLst>
              <a:ext uri="{FF2B5EF4-FFF2-40B4-BE49-F238E27FC236}">
                <a16:creationId xmlns:a16="http://schemas.microsoft.com/office/drawing/2014/main" id="{7A8F7E9C-28F3-4C4C-9B17-6D20395D7088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Raven povezovalnik 21">
            <a:extLst>
              <a:ext uri="{FF2B5EF4-FFF2-40B4-BE49-F238E27FC236}">
                <a16:creationId xmlns:a16="http://schemas.microsoft.com/office/drawing/2014/main" id="{5FEAA5DE-5CFD-4317-82A2-A30DEB887CAB}"/>
              </a:ext>
            </a:extLst>
          </p:cNvPr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Pravokotnik 26">
            <a:extLst>
              <a:ext uri="{FF2B5EF4-FFF2-40B4-BE49-F238E27FC236}">
                <a16:creationId xmlns:a16="http://schemas.microsoft.com/office/drawing/2014/main" id="{71751661-7300-466D-9668-DA19136CBEA3}"/>
              </a:ext>
            </a:extLst>
          </p:cNvPr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Elipsa 20">
            <a:extLst>
              <a:ext uri="{FF2B5EF4-FFF2-40B4-BE49-F238E27FC236}">
                <a16:creationId xmlns:a16="http://schemas.microsoft.com/office/drawing/2014/main" id="{9DC35776-CA70-4C1A-B869-4DD41952296E}"/>
              </a:ext>
            </a:extLst>
          </p:cNvPr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Elipsa 22">
            <a:extLst>
              <a:ext uri="{FF2B5EF4-FFF2-40B4-BE49-F238E27FC236}">
                <a16:creationId xmlns:a16="http://schemas.microsoft.com/office/drawing/2014/main" id="{1A001868-4F51-4F88-A94E-75F5E0C1D8F0}"/>
              </a:ext>
            </a:extLst>
          </p:cNvPr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Elipsa 23">
            <a:extLst>
              <a:ext uri="{FF2B5EF4-FFF2-40B4-BE49-F238E27FC236}">
                <a16:creationId xmlns:a16="http://schemas.microsoft.com/office/drawing/2014/main" id="{74E1D784-AEA0-4EE0-9762-10D2E805D3BF}"/>
              </a:ext>
            </a:extLst>
          </p:cNvPr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Elipsa 25">
            <a:extLst>
              <a:ext uri="{FF2B5EF4-FFF2-40B4-BE49-F238E27FC236}">
                <a16:creationId xmlns:a16="http://schemas.microsoft.com/office/drawing/2014/main" id="{9E928903-1272-449D-BE18-1E2DDAE70039}"/>
              </a:ext>
            </a:extLst>
          </p:cNvPr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Elipsa 24">
            <a:extLst>
              <a:ext uri="{FF2B5EF4-FFF2-40B4-BE49-F238E27FC236}">
                <a16:creationId xmlns:a16="http://schemas.microsoft.com/office/drawing/2014/main" id="{5201DAE5-BD53-49B3-8DAB-D1DC52A93D53}"/>
              </a:ext>
            </a:extLst>
          </p:cNvPr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l-SI"/>
              <a:t>Uredite slog podnaslova matrice</a:t>
            </a:r>
            <a:endParaRPr lang="en-US"/>
          </a:p>
        </p:txBody>
      </p:sp>
      <p:sp>
        <p:nvSpPr>
          <p:cNvPr id="22" name="Ograda datuma 27">
            <a:extLst>
              <a:ext uri="{FF2B5EF4-FFF2-40B4-BE49-F238E27FC236}">
                <a16:creationId xmlns:a16="http://schemas.microsoft.com/office/drawing/2014/main" id="{EF449094-7AE3-4677-B44F-233C538FFEE7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429328-5F5E-4101-B9D5-4784C8DA644A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23" name="Ograda noge 16">
            <a:extLst>
              <a:ext uri="{FF2B5EF4-FFF2-40B4-BE49-F238E27FC236}">
                <a16:creationId xmlns:a16="http://schemas.microsoft.com/office/drawing/2014/main" id="{0587AE44-584C-4891-9CC2-59FA165B4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4" name="Ograda številke diapozitiva 28">
            <a:extLst>
              <a:ext uri="{FF2B5EF4-FFF2-40B4-BE49-F238E27FC236}">
                <a16:creationId xmlns:a16="http://schemas.microsoft.com/office/drawing/2014/main" id="{4179B317-E448-4FE8-AAEC-BA8F6416B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F966EB59-5B62-4E2C-996D-8EF4E32FFEE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977757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13">
            <a:extLst>
              <a:ext uri="{FF2B5EF4-FFF2-40B4-BE49-F238E27FC236}">
                <a16:creationId xmlns:a16="http://schemas.microsoft.com/office/drawing/2014/main" id="{377FE212-A87E-421A-9446-D43735A34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1E554-A5FA-40E1-8406-7AAF0D323415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2">
            <a:extLst>
              <a:ext uri="{FF2B5EF4-FFF2-40B4-BE49-F238E27FC236}">
                <a16:creationId xmlns:a16="http://schemas.microsoft.com/office/drawing/2014/main" id="{1B7B2ED5-273C-47C2-904E-7C8ADCA1B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2">
            <a:extLst>
              <a:ext uri="{FF2B5EF4-FFF2-40B4-BE49-F238E27FC236}">
                <a16:creationId xmlns:a16="http://schemas.microsoft.com/office/drawing/2014/main" id="{228D4586-2EBC-42D3-8301-CE4C32DAF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1B6D84-55C9-4E38-AE0E-B3A0CC7B7F3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44600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13">
            <a:extLst>
              <a:ext uri="{FF2B5EF4-FFF2-40B4-BE49-F238E27FC236}">
                <a16:creationId xmlns:a16="http://schemas.microsoft.com/office/drawing/2014/main" id="{A4919CE6-B670-40D5-9780-F241BDD75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CAC45-879F-4D01-AE56-7DA5BFCB117D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2">
            <a:extLst>
              <a:ext uri="{FF2B5EF4-FFF2-40B4-BE49-F238E27FC236}">
                <a16:creationId xmlns:a16="http://schemas.microsoft.com/office/drawing/2014/main" id="{CB651299-9CE4-4580-8797-EDA5EDD1E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2">
            <a:extLst>
              <a:ext uri="{FF2B5EF4-FFF2-40B4-BE49-F238E27FC236}">
                <a16:creationId xmlns:a16="http://schemas.microsoft.com/office/drawing/2014/main" id="{8F9D5895-C001-43A4-AAE2-985272FF5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96435C-16FB-4DD0-9A57-7BDF4E1B617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55213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8" name="Ograda vsebine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6">
            <a:extLst>
              <a:ext uri="{FF2B5EF4-FFF2-40B4-BE49-F238E27FC236}">
                <a16:creationId xmlns:a16="http://schemas.microsoft.com/office/drawing/2014/main" id="{DC7F279C-9DE1-4AB2-9F72-6F685F8DF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CA1F0-6F07-4EF6-9404-C863B1BBD480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številke diapozitiva 8">
            <a:extLst>
              <a:ext uri="{FF2B5EF4-FFF2-40B4-BE49-F238E27FC236}">
                <a16:creationId xmlns:a16="http://schemas.microsoft.com/office/drawing/2014/main" id="{172431AC-4834-45FB-B1FD-4AC07214A4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8EB79C0-409B-4E67-949B-66AC7E8E1FAA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6" name="Ograda noge 9">
            <a:extLst>
              <a:ext uri="{FF2B5EF4-FFF2-40B4-BE49-F238E27FC236}">
                <a16:creationId xmlns:a16="http://schemas.microsoft.com/office/drawing/2014/main" id="{098B22FD-45FB-46B6-A0A0-086DA4E03E9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21748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8">
            <a:extLst>
              <a:ext uri="{FF2B5EF4-FFF2-40B4-BE49-F238E27FC236}">
                <a16:creationId xmlns:a16="http://schemas.microsoft.com/office/drawing/2014/main" id="{7D6FBB9A-9881-42D1-BB07-853B9000B2A4}"/>
              </a:ext>
            </a:extLst>
          </p:cNvPr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ravokotnik 9">
            <a:extLst>
              <a:ext uri="{FF2B5EF4-FFF2-40B4-BE49-F238E27FC236}">
                <a16:creationId xmlns:a16="http://schemas.microsoft.com/office/drawing/2014/main" id="{6BECCFCC-1BDD-4B42-BA97-C5C2D4F8ACE3}"/>
              </a:ext>
            </a:extLst>
          </p:cNvPr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avokotnik 10">
            <a:extLst>
              <a:ext uri="{FF2B5EF4-FFF2-40B4-BE49-F238E27FC236}">
                <a16:creationId xmlns:a16="http://schemas.microsoft.com/office/drawing/2014/main" id="{D374C2B5-6D9A-4907-B273-C8D220C4754D}"/>
              </a:ext>
            </a:extLst>
          </p:cNvPr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Pravokotnik 11">
            <a:extLst>
              <a:ext uri="{FF2B5EF4-FFF2-40B4-BE49-F238E27FC236}">
                <a16:creationId xmlns:a16="http://schemas.microsoft.com/office/drawing/2014/main" id="{6F24610F-A217-4222-8E5E-F305713F6415}"/>
              </a:ext>
            </a:extLst>
          </p:cNvPr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aven povezovalnik 12">
            <a:extLst>
              <a:ext uri="{FF2B5EF4-FFF2-40B4-BE49-F238E27FC236}">
                <a16:creationId xmlns:a16="http://schemas.microsoft.com/office/drawing/2014/main" id="{7A359A8A-9E84-4E73-94FD-FB446638F447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Raven povezovalnik 13">
            <a:extLst>
              <a:ext uri="{FF2B5EF4-FFF2-40B4-BE49-F238E27FC236}">
                <a16:creationId xmlns:a16="http://schemas.microsoft.com/office/drawing/2014/main" id="{D28213D8-C7DA-49EB-91CE-4F70EFBBF354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Raven povezovalnik 14">
            <a:extLst>
              <a:ext uri="{FF2B5EF4-FFF2-40B4-BE49-F238E27FC236}">
                <a16:creationId xmlns:a16="http://schemas.microsoft.com/office/drawing/2014/main" id="{471E3E1F-3A9A-41EF-95ED-2D2B56EE3B13}"/>
              </a:ext>
            </a:extLst>
          </p:cNvPr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Raven povezovalnik 15">
            <a:extLst>
              <a:ext uri="{FF2B5EF4-FFF2-40B4-BE49-F238E27FC236}">
                <a16:creationId xmlns:a16="http://schemas.microsoft.com/office/drawing/2014/main" id="{4758320D-B917-44C1-AD30-88DD8335ED39}"/>
              </a:ext>
            </a:extLst>
          </p:cNvPr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Raven povezovalnik 16">
            <a:extLst>
              <a:ext uri="{FF2B5EF4-FFF2-40B4-BE49-F238E27FC236}">
                <a16:creationId xmlns:a16="http://schemas.microsoft.com/office/drawing/2014/main" id="{58CCA336-28B9-4A6B-8EFD-3DD8C7A64FC2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Pravokotnik 17">
            <a:extLst>
              <a:ext uri="{FF2B5EF4-FFF2-40B4-BE49-F238E27FC236}">
                <a16:creationId xmlns:a16="http://schemas.microsoft.com/office/drawing/2014/main" id="{B809883F-6DBA-496D-9A6D-EB46B5C0CDD7}"/>
              </a:ext>
            </a:extLst>
          </p:cNvPr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Elipsa 18">
            <a:extLst>
              <a:ext uri="{FF2B5EF4-FFF2-40B4-BE49-F238E27FC236}">
                <a16:creationId xmlns:a16="http://schemas.microsoft.com/office/drawing/2014/main" id="{A77455A9-F5F2-414E-8011-14EB044D19F9}"/>
              </a:ext>
            </a:extLst>
          </p:cNvPr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Elipsa 19">
            <a:extLst>
              <a:ext uri="{FF2B5EF4-FFF2-40B4-BE49-F238E27FC236}">
                <a16:creationId xmlns:a16="http://schemas.microsoft.com/office/drawing/2014/main" id="{B43E65E9-425F-46E7-BA57-DD5776146291}"/>
              </a:ext>
            </a:extLst>
          </p:cNvPr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Elipsa 20">
            <a:extLst>
              <a:ext uri="{FF2B5EF4-FFF2-40B4-BE49-F238E27FC236}">
                <a16:creationId xmlns:a16="http://schemas.microsoft.com/office/drawing/2014/main" id="{ABAC8DB6-170C-4913-AE95-AA7D2BAAF527}"/>
              </a:ext>
            </a:extLst>
          </p:cNvPr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Elipsa 21">
            <a:extLst>
              <a:ext uri="{FF2B5EF4-FFF2-40B4-BE49-F238E27FC236}">
                <a16:creationId xmlns:a16="http://schemas.microsoft.com/office/drawing/2014/main" id="{2734AB83-B849-4A13-86A1-70410DDAC0DF}"/>
              </a:ext>
            </a:extLst>
          </p:cNvPr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Elipsa 22">
            <a:extLst>
              <a:ext uri="{FF2B5EF4-FFF2-40B4-BE49-F238E27FC236}">
                <a16:creationId xmlns:a16="http://schemas.microsoft.com/office/drawing/2014/main" id="{93CAD0C6-DB01-45ED-9958-9A169DD30C20}"/>
              </a:ext>
            </a:extLst>
          </p:cNvPr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Raven povezovalnik 25">
            <a:extLst>
              <a:ext uri="{FF2B5EF4-FFF2-40B4-BE49-F238E27FC236}">
                <a16:creationId xmlns:a16="http://schemas.microsoft.com/office/drawing/2014/main" id="{88FA86C5-5A2E-4789-B99D-9427689CE3A6}"/>
              </a:ext>
            </a:extLst>
          </p:cNvPr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0" name="Ograda datuma 3">
            <a:extLst>
              <a:ext uri="{FF2B5EF4-FFF2-40B4-BE49-F238E27FC236}">
                <a16:creationId xmlns:a16="http://schemas.microsoft.com/office/drawing/2014/main" id="{9E1F4BEA-BF0C-4056-930A-A9F4DF25BFCC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3CB64-1DAE-4DE8-872D-E066A68D45F0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21" name="Ograda noge 4">
            <a:extLst>
              <a:ext uri="{FF2B5EF4-FFF2-40B4-BE49-F238E27FC236}">
                <a16:creationId xmlns:a16="http://schemas.microsoft.com/office/drawing/2014/main" id="{CB6A2795-0C39-484F-A0F9-4C34652E2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2" name="Ograda številke diapozitiva 5">
            <a:extLst>
              <a:ext uri="{FF2B5EF4-FFF2-40B4-BE49-F238E27FC236}">
                <a16:creationId xmlns:a16="http://schemas.microsoft.com/office/drawing/2014/main" id="{AA12F290-1001-47D4-B15E-1A4C1ACF0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7931C577-8B93-4CEC-A641-8567B836D64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528068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9" name="Ograda vsebine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1" name="Ograda vsebine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13">
            <a:extLst>
              <a:ext uri="{FF2B5EF4-FFF2-40B4-BE49-F238E27FC236}">
                <a16:creationId xmlns:a16="http://schemas.microsoft.com/office/drawing/2014/main" id="{21393FD0-B17C-410D-8517-1E5B65BE4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86684-B7D6-4B0F-BA69-DCF97A4A5BA4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2">
            <a:extLst>
              <a:ext uri="{FF2B5EF4-FFF2-40B4-BE49-F238E27FC236}">
                <a16:creationId xmlns:a16="http://schemas.microsoft.com/office/drawing/2014/main" id="{E67150AF-ADDA-44B8-8E13-6EE6D7F61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22">
            <a:extLst>
              <a:ext uri="{FF2B5EF4-FFF2-40B4-BE49-F238E27FC236}">
                <a16:creationId xmlns:a16="http://schemas.microsoft.com/office/drawing/2014/main" id="{11F5E679-6FB0-4209-B795-7E4ECB63A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7CD9A5-C90F-4606-87EC-EF331E938CC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19732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11" name="Ograda vsebine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3" name="Ograda vsebine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2" name="Ograda besedila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4" name="Ograda besedila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7" name="Ograda datuma 13">
            <a:extLst>
              <a:ext uri="{FF2B5EF4-FFF2-40B4-BE49-F238E27FC236}">
                <a16:creationId xmlns:a16="http://schemas.microsoft.com/office/drawing/2014/main" id="{F9D752AB-B9F9-4C65-AFC9-FA20C4CC1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C9315-D737-48A9-A4BF-DD7FE3AE0D16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8" name="Ograda noge 2">
            <a:extLst>
              <a:ext uri="{FF2B5EF4-FFF2-40B4-BE49-F238E27FC236}">
                <a16:creationId xmlns:a16="http://schemas.microsoft.com/office/drawing/2014/main" id="{01D08F74-2036-49D3-B536-0B62370BD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22">
            <a:extLst>
              <a:ext uri="{FF2B5EF4-FFF2-40B4-BE49-F238E27FC236}">
                <a16:creationId xmlns:a16="http://schemas.microsoft.com/office/drawing/2014/main" id="{14127C00-1E5E-4503-8BC7-5CF141240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0117DC-3B4D-4803-BA5E-DA3B740D7E7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19303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datuma 5">
            <a:extLst>
              <a:ext uri="{FF2B5EF4-FFF2-40B4-BE49-F238E27FC236}">
                <a16:creationId xmlns:a16="http://schemas.microsoft.com/office/drawing/2014/main" id="{98CF02C2-2D3A-4DC9-99B0-6C8FD9DEE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5C11E7B-766E-4BE5-B406-FCA07FB579D5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Ograda številke diapozitiva 6">
            <a:extLst>
              <a:ext uri="{FF2B5EF4-FFF2-40B4-BE49-F238E27FC236}">
                <a16:creationId xmlns:a16="http://schemas.microsoft.com/office/drawing/2014/main" id="{7EDCCCD5-FB16-4B8D-BC00-267B946611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3E211DC-B007-4673-B95B-EA4756CB7B41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5" name="Ograda noge 7">
            <a:extLst>
              <a:ext uri="{FF2B5EF4-FFF2-40B4-BE49-F238E27FC236}">
                <a16:creationId xmlns:a16="http://schemas.microsoft.com/office/drawing/2014/main" id="{21F9E39A-EF84-4116-8379-BAF86D55714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01397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3">
            <a:extLst>
              <a:ext uri="{FF2B5EF4-FFF2-40B4-BE49-F238E27FC236}">
                <a16:creationId xmlns:a16="http://schemas.microsoft.com/office/drawing/2014/main" id="{47E67E24-94DD-4D86-8B00-7295F06DE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CA6C8-79F9-4FE8-A2C4-834A910B5373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3" name="Ograda noge 2">
            <a:extLst>
              <a:ext uri="{FF2B5EF4-FFF2-40B4-BE49-F238E27FC236}">
                <a16:creationId xmlns:a16="http://schemas.microsoft.com/office/drawing/2014/main" id="{E8AB0AB8-5299-49F9-B160-163816305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22">
            <a:extLst>
              <a:ext uri="{FF2B5EF4-FFF2-40B4-BE49-F238E27FC236}">
                <a16:creationId xmlns:a16="http://schemas.microsoft.com/office/drawing/2014/main" id="{4F466FD6-24DE-4660-AB15-73FD67EA2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ADA55F-39DF-4E18-9823-951A974F673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53836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aven povezovalnik 9">
            <a:extLst>
              <a:ext uri="{FF2B5EF4-FFF2-40B4-BE49-F238E27FC236}">
                <a16:creationId xmlns:a16="http://schemas.microsoft.com/office/drawing/2014/main" id="{B287B911-DE99-447C-8CF8-55A87313601D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Raven povezovalnik 7">
            <a:extLst>
              <a:ext uri="{FF2B5EF4-FFF2-40B4-BE49-F238E27FC236}">
                <a16:creationId xmlns:a16="http://schemas.microsoft.com/office/drawing/2014/main" id="{241CD6B3-590B-41EB-8B9B-A7DD2F68D16F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Raven povezovalnik 8">
            <a:extLst>
              <a:ext uri="{FF2B5EF4-FFF2-40B4-BE49-F238E27FC236}">
                <a16:creationId xmlns:a16="http://schemas.microsoft.com/office/drawing/2014/main" id="{EA6012DB-33B0-411F-A324-0C5B34B36ACD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8" name="Raven povezovalnik 10">
            <a:extLst>
              <a:ext uri="{FF2B5EF4-FFF2-40B4-BE49-F238E27FC236}">
                <a16:creationId xmlns:a16="http://schemas.microsoft.com/office/drawing/2014/main" id="{17356EC9-1D52-4051-BF9C-16379B04F23F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9" name="Pravokotnik 11">
            <a:extLst>
              <a:ext uri="{FF2B5EF4-FFF2-40B4-BE49-F238E27FC236}">
                <a16:creationId xmlns:a16="http://schemas.microsoft.com/office/drawing/2014/main" id="{0C18F707-FDB1-456D-B139-EB38A7048A5B}"/>
              </a:ext>
            </a:extLst>
          </p:cNvPr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aven povezovalnik 12">
            <a:extLst>
              <a:ext uri="{FF2B5EF4-FFF2-40B4-BE49-F238E27FC236}">
                <a16:creationId xmlns:a16="http://schemas.microsoft.com/office/drawing/2014/main" id="{EF0CF877-4E30-4F52-9845-7480E81AEA9A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1" name="Elipsa 13">
            <a:extLst>
              <a:ext uri="{FF2B5EF4-FFF2-40B4-BE49-F238E27FC236}">
                <a16:creationId xmlns:a16="http://schemas.microsoft.com/office/drawing/2014/main" id="{6E333C94-4CF3-460D-95F3-4391453A64D3}"/>
              </a:ext>
            </a:extLst>
          </p:cNvPr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8" name="Ograda vsebine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2" name="Ograda datuma 20">
            <a:extLst>
              <a:ext uri="{FF2B5EF4-FFF2-40B4-BE49-F238E27FC236}">
                <a16:creationId xmlns:a16="http://schemas.microsoft.com/office/drawing/2014/main" id="{B10366ED-9BDC-488B-9233-57E7081F3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BFA4705-AB33-491D-B211-142A11E98928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13" name="Ograda številke diapozitiva 21">
            <a:extLst>
              <a:ext uri="{FF2B5EF4-FFF2-40B4-BE49-F238E27FC236}">
                <a16:creationId xmlns:a16="http://schemas.microsoft.com/office/drawing/2014/main" id="{E6389D75-D0DB-4F7B-8ABB-485F2082F3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A699C0F-828E-4C76-810A-C51832E34AA1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4" name="Ograda noge 22">
            <a:extLst>
              <a:ext uri="{FF2B5EF4-FFF2-40B4-BE49-F238E27FC236}">
                <a16:creationId xmlns:a16="http://schemas.microsoft.com/office/drawing/2014/main" id="{44F3F124-16F9-42A9-A9CF-7B56DE6FD4A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000042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aven povezovalnik 8">
            <a:extLst>
              <a:ext uri="{FF2B5EF4-FFF2-40B4-BE49-F238E27FC236}">
                <a16:creationId xmlns:a16="http://schemas.microsoft.com/office/drawing/2014/main" id="{630352B3-3E7B-4EF9-9640-182A23B0F22A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Elipsa 12">
            <a:extLst>
              <a:ext uri="{FF2B5EF4-FFF2-40B4-BE49-F238E27FC236}">
                <a16:creationId xmlns:a16="http://schemas.microsoft.com/office/drawing/2014/main" id="{62915B3E-00B0-42B8-886D-1BEA147E26EB}"/>
              </a:ext>
            </a:extLst>
          </p:cNvPr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aven povezovalnik 9">
            <a:extLst>
              <a:ext uri="{FF2B5EF4-FFF2-40B4-BE49-F238E27FC236}">
                <a16:creationId xmlns:a16="http://schemas.microsoft.com/office/drawing/2014/main" id="{9DB82985-86AD-44F3-8083-445334A6EC68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8" name="Pravokotnik 10">
            <a:extLst>
              <a:ext uri="{FF2B5EF4-FFF2-40B4-BE49-F238E27FC236}">
                <a16:creationId xmlns:a16="http://schemas.microsoft.com/office/drawing/2014/main" id="{74AFF33F-0115-4461-90F7-29104480B67D}"/>
              </a:ext>
            </a:extLst>
          </p:cNvPr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aven povezovalnik 11">
            <a:extLst>
              <a:ext uri="{FF2B5EF4-FFF2-40B4-BE49-F238E27FC236}">
                <a16:creationId xmlns:a16="http://schemas.microsoft.com/office/drawing/2014/main" id="{DB2A95F0-5624-4E4A-9001-F8454A72FA16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0" name="Raven povezovalnik 18">
            <a:extLst>
              <a:ext uri="{FF2B5EF4-FFF2-40B4-BE49-F238E27FC236}">
                <a16:creationId xmlns:a16="http://schemas.microsoft.com/office/drawing/2014/main" id="{8063ED08-C335-4777-A978-2C2302F1FF68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Raven povezovalnik 19">
            <a:extLst>
              <a:ext uri="{FF2B5EF4-FFF2-40B4-BE49-F238E27FC236}">
                <a16:creationId xmlns:a16="http://schemas.microsoft.com/office/drawing/2014/main" id="{969B7E41-21D9-4531-AB3B-95E4C5C16314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2" name="Ograda datuma 16">
            <a:extLst>
              <a:ext uri="{FF2B5EF4-FFF2-40B4-BE49-F238E27FC236}">
                <a16:creationId xmlns:a16="http://schemas.microsoft.com/office/drawing/2014/main" id="{508557D8-4D5D-4322-A561-B380FA233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050386A-6CB6-4F0A-B541-83C3FDDC0E7A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13" name="Ograda številke diapozitiva 17">
            <a:extLst>
              <a:ext uri="{FF2B5EF4-FFF2-40B4-BE49-F238E27FC236}">
                <a16:creationId xmlns:a16="http://schemas.microsoft.com/office/drawing/2014/main" id="{BC85DA61-080F-4400-9D2E-862A57FC94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FE2D95E-EFFC-4FEB-BB8E-0A3EBD9F6881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4" name="Ograda noge 20">
            <a:extLst>
              <a:ext uri="{FF2B5EF4-FFF2-40B4-BE49-F238E27FC236}">
                <a16:creationId xmlns:a16="http://schemas.microsoft.com/office/drawing/2014/main" id="{3C015498-CC36-4C25-92B4-A2FE8D88F0C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80376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aven povezovalnik 15">
            <a:extLst>
              <a:ext uri="{FF2B5EF4-FFF2-40B4-BE49-F238E27FC236}">
                <a16:creationId xmlns:a16="http://schemas.microsoft.com/office/drawing/2014/main" id="{244B4870-4A02-4C5B-A88B-192CCB34B40B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Ograda naslova 21">
            <a:extLst>
              <a:ext uri="{FF2B5EF4-FFF2-40B4-BE49-F238E27FC236}">
                <a16:creationId xmlns:a16="http://schemas.microsoft.com/office/drawing/2014/main" id="{838E9E5A-5ECE-4D61-BD58-CBFB4F92C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1028" name="Ograda besedila 12">
            <a:extLst>
              <a:ext uri="{FF2B5EF4-FFF2-40B4-BE49-F238E27FC236}">
                <a16:creationId xmlns:a16="http://schemas.microsoft.com/office/drawing/2014/main" id="{E59DB466-133D-4C47-A9EF-BCECD7E1582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14" name="Ograda datuma 13">
            <a:extLst>
              <a:ext uri="{FF2B5EF4-FFF2-40B4-BE49-F238E27FC236}">
                <a16:creationId xmlns:a16="http://schemas.microsoft.com/office/drawing/2014/main" id="{F029ACFE-5706-4D0D-B19C-C2D80EE9FA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03798AF-0220-44D2-9A57-297519B49F82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3" name="Ograda noge 2">
            <a:extLst>
              <a:ext uri="{FF2B5EF4-FFF2-40B4-BE49-F238E27FC236}">
                <a16:creationId xmlns:a16="http://schemas.microsoft.com/office/drawing/2014/main" id="{EAC7CF4C-512E-439E-8F2D-6B9FE4F8C9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aven povezovalnik 6">
            <a:extLst>
              <a:ext uri="{FF2B5EF4-FFF2-40B4-BE49-F238E27FC236}">
                <a16:creationId xmlns:a16="http://schemas.microsoft.com/office/drawing/2014/main" id="{F8787EAB-F71A-47B1-B52D-2369CECE3681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32" name="Raven povezovalnik 8">
            <a:extLst>
              <a:ext uri="{FF2B5EF4-FFF2-40B4-BE49-F238E27FC236}">
                <a16:creationId xmlns:a16="http://schemas.microsoft.com/office/drawing/2014/main" id="{767128EA-CCE8-4086-BE86-1CB1A83AC2C2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0" name="Pravokotnik 9">
            <a:extLst>
              <a:ext uri="{FF2B5EF4-FFF2-40B4-BE49-F238E27FC236}">
                <a16:creationId xmlns:a16="http://schemas.microsoft.com/office/drawing/2014/main" id="{C64B7D67-17C1-4AF1-A344-A588359FB370}"/>
              </a:ext>
            </a:extLst>
          </p:cNvPr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4" name="Raven povezovalnik 10">
            <a:extLst>
              <a:ext uri="{FF2B5EF4-FFF2-40B4-BE49-F238E27FC236}">
                <a16:creationId xmlns:a16="http://schemas.microsoft.com/office/drawing/2014/main" id="{4B6679DE-786C-4EC8-AD36-EF447878FA0C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2" name="Elipsa 11">
            <a:extLst>
              <a:ext uri="{FF2B5EF4-FFF2-40B4-BE49-F238E27FC236}">
                <a16:creationId xmlns:a16="http://schemas.microsoft.com/office/drawing/2014/main" id="{5E511D80-B9C5-4A34-9D05-DAFFA897969D}"/>
              </a:ext>
            </a:extLst>
          </p:cNvPr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Ograda številke diapozitiva 22">
            <a:extLst>
              <a:ext uri="{FF2B5EF4-FFF2-40B4-BE49-F238E27FC236}">
                <a16:creationId xmlns:a16="http://schemas.microsoft.com/office/drawing/2014/main" id="{80F68450-6DD8-4683-BCB0-2EFA0D37AC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fld id="{C9AD9309-24C7-4B77-AFD8-729F57B09352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86" r:id="rId4"/>
    <p:sldLayoutId id="2147483787" r:id="rId5"/>
    <p:sldLayoutId id="2147483794" r:id="rId6"/>
    <p:sldLayoutId id="2147483788" r:id="rId7"/>
    <p:sldLayoutId id="2147483795" r:id="rId8"/>
    <p:sldLayoutId id="2147483796" r:id="rId9"/>
    <p:sldLayoutId id="2147483789" r:id="rId10"/>
    <p:sldLayoutId id="214748379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B8563F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E5B7B1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E2D6AA"/>
        </a:buClr>
        <a:buSzPct val="68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baleze.si/clanek/rubrika/malcek/uh-te-norice.html" TargetMode="External"/><Relationship Id="rId2" Type="http://schemas.openxmlformats.org/officeDocument/2006/relationships/hyperlink" Target="http://vizita.si/clanek/leksikon/norice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bambino.si/norice" TargetMode="External"/><Relationship Id="rId4" Type="http://schemas.openxmlformats.org/officeDocument/2006/relationships/hyperlink" Target="http://www.ringaraja.net/clanek/norice-ali-vodene-koze_1191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08246FC-A799-401F-8954-3D019A2D3B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5513" y="1628775"/>
            <a:ext cx="6172200" cy="18938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8000" dirty="0"/>
              <a:t>NORICE </a:t>
            </a:r>
          </a:p>
        </p:txBody>
      </p:sp>
      <p:sp>
        <p:nvSpPr>
          <p:cNvPr id="8195" name="Podnaslov 2">
            <a:extLst>
              <a:ext uri="{FF2B5EF4-FFF2-40B4-BE49-F238E27FC236}">
                <a16:creationId xmlns:a16="http://schemas.microsoft.com/office/drawing/2014/main" id="{204C8C71-4EAB-4F64-AB75-B6DB53F451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95513" y="3357563"/>
            <a:ext cx="6245225" cy="1511300"/>
          </a:xfrm>
        </p:spPr>
        <p:txBody>
          <a:bodyPr/>
          <a:lstStyle/>
          <a:p>
            <a:endParaRPr lang="sl-SI" altLang="sl-SI"/>
          </a:p>
        </p:txBody>
      </p:sp>
      <p:pic>
        <p:nvPicPr>
          <p:cNvPr id="8196" name="Picture 2">
            <a:extLst>
              <a:ext uri="{FF2B5EF4-FFF2-40B4-BE49-F238E27FC236}">
                <a16:creationId xmlns:a16="http://schemas.microsoft.com/office/drawing/2014/main" id="{FBF1AD5C-422B-4BCB-B386-580E5F735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60350"/>
            <a:ext cx="219075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3">
            <a:extLst>
              <a:ext uri="{FF2B5EF4-FFF2-40B4-BE49-F238E27FC236}">
                <a16:creationId xmlns:a16="http://schemas.microsoft.com/office/drawing/2014/main" id="{7A7F34FF-5D31-4FD8-8784-79F72228D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013" y="3933825"/>
            <a:ext cx="2692400" cy="271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4">
            <a:extLst>
              <a:ext uri="{FF2B5EF4-FFF2-40B4-BE49-F238E27FC236}">
                <a16:creationId xmlns:a16="http://schemas.microsoft.com/office/drawing/2014/main" id="{A068F878-4377-4D1C-AB2E-D8E6D2F6E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863" y="254000"/>
            <a:ext cx="3975100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9A91377-0BA5-4F05-994D-BAA62BA73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SPLOŠNO</a:t>
            </a:r>
          </a:p>
        </p:txBody>
      </p:sp>
      <p:sp>
        <p:nvSpPr>
          <p:cNvPr id="9219" name="Ograda vsebine 2">
            <a:extLst>
              <a:ext uri="{FF2B5EF4-FFF2-40B4-BE49-F238E27FC236}">
                <a16:creationId xmlns:a16="http://schemas.microsoft.com/office/drawing/2014/main" id="{DF45270F-0A7F-45BF-B610-F7FBABD1ACB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sl-SI" altLang="sl-SI"/>
              <a:t>Norice/ Vodene Koze (varicella)</a:t>
            </a:r>
          </a:p>
          <a:p>
            <a:r>
              <a:rPr lang="sl-SI" altLang="sl-SI"/>
              <a:t>Nalezljiva bolezen (otroci)</a:t>
            </a:r>
          </a:p>
          <a:p>
            <a:r>
              <a:rPr lang="sl-SI" altLang="sl-SI"/>
              <a:t>Virus noric</a:t>
            </a:r>
          </a:p>
          <a:p>
            <a:r>
              <a:rPr lang="sl-SI" altLang="sl-SI"/>
              <a:t>Povzroča značilne mehurčaste izpuščaje na koži</a:t>
            </a:r>
          </a:p>
          <a:p>
            <a:endParaRPr lang="sl-SI" altLang="sl-SI"/>
          </a:p>
        </p:txBody>
      </p:sp>
      <p:pic>
        <p:nvPicPr>
          <p:cNvPr id="9220" name="Picture 2">
            <a:extLst>
              <a:ext uri="{FF2B5EF4-FFF2-40B4-BE49-F238E27FC236}">
                <a16:creationId xmlns:a16="http://schemas.microsoft.com/office/drawing/2014/main" id="{E4AF106A-583B-459E-BDF1-9D5A648E3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15888"/>
            <a:ext cx="2757488" cy="275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Raven puščični povezovalnik 4">
            <a:extLst>
              <a:ext uri="{FF2B5EF4-FFF2-40B4-BE49-F238E27FC236}">
                <a16:creationId xmlns:a16="http://schemas.microsoft.com/office/drawing/2014/main" id="{390807E5-C388-4E00-BB73-4FE2ADBAFBD9}"/>
              </a:ext>
            </a:extLst>
          </p:cNvPr>
          <p:cNvCxnSpPr/>
          <p:nvPr/>
        </p:nvCxnSpPr>
        <p:spPr>
          <a:xfrm flipV="1">
            <a:off x="2555875" y="2276475"/>
            <a:ext cx="3600450" cy="431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222" name="Picture 3">
            <a:extLst>
              <a:ext uri="{FF2B5EF4-FFF2-40B4-BE49-F238E27FC236}">
                <a16:creationId xmlns:a16="http://schemas.microsoft.com/office/drawing/2014/main" id="{C1983414-556B-4841-AE2E-56B94A8F0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3716338"/>
            <a:ext cx="27813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4">
            <a:extLst>
              <a:ext uri="{FF2B5EF4-FFF2-40B4-BE49-F238E27FC236}">
                <a16:creationId xmlns:a16="http://schemas.microsoft.com/office/drawing/2014/main" id="{22F1EB1F-880A-4378-B204-55FB67836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425" y="3573463"/>
            <a:ext cx="1928813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ED98B8C-F0A3-47D5-9873-B5144AF72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Prenašanje virusa:</a:t>
            </a:r>
          </a:p>
        </p:txBody>
      </p:sp>
      <p:sp>
        <p:nvSpPr>
          <p:cNvPr id="10243" name="Ograda vsebine 2">
            <a:extLst>
              <a:ext uri="{FF2B5EF4-FFF2-40B4-BE49-F238E27FC236}">
                <a16:creationId xmlns:a16="http://schemas.microsoft.com/office/drawing/2014/main" id="{403EB8CB-34EB-402D-B684-7339321D24D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sl-SI" altLang="sl-SI"/>
              <a:t>Zelo kužen</a:t>
            </a:r>
          </a:p>
          <a:p>
            <a:r>
              <a:rPr lang="sl-SI" altLang="sl-SI"/>
              <a:t>Prenaša se kapljično</a:t>
            </a:r>
          </a:p>
          <a:p>
            <a:r>
              <a:rPr lang="sl-SI" altLang="sl-SI"/>
              <a:t>Virus preživi samo deset minut</a:t>
            </a:r>
          </a:p>
          <a:p>
            <a:r>
              <a:rPr lang="pl-PL" altLang="sl-SI"/>
              <a:t>bolnik je kužen v inkubacijski dobi</a:t>
            </a:r>
          </a:p>
          <a:p>
            <a:endParaRPr lang="sl-SI" altLang="sl-SI"/>
          </a:p>
        </p:txBody>
      </p:sp>
      <p:pic>
        <p:nvPicPr>
          <p:cNvPr id="10244" name="Picture 2">
            <a:extLst>
              <a:ext uri="{FF2B5EF4-FFF2-40B4-BE49-F238E27FC236}">
                <a16:creationId xmlns:a16="http://schemas.microsoft.com/office/drawing/2014/main" id="{E3E83A13-D674-42A3-B1AD-22B7D350C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744913"/>
            <a:ext cx="40132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3">
            <a:extLst>
              <a:ext uri="{FF2B5EF4-FFF2-40B4-BE49-F238E27FC236}">
                <a16:creationId xmlns:a16="http://schemas.microsoft.com/office/drawing/2014/main" id="{218626A2-C670-469D-A630-6E3BDDC97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196975"/>
            <a:ext cx="2852738" cy="349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88DD0E8-96AC-4440-84B7-BE16E8BDE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Simptomi:</a:t>
            </a:r>
          </a:p>
        </p:txBody>
      </p:sp>
      <p:sp>
        <p:nvSpPr>
          <p:cNvPr id="11267" name="Ograda vsebine 2">
            <a:extLst>
              <a:ext uri="{FF2B5EF4-FFF2-40B4-BE49-F238E27FC236}">
                <a16:creationId xmlns:a16="http://schemas.microsoft.com/office/drawing/2014/main" id="{260AAD06-FFA2-41E5-9EB9-75A60434A7E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50825" y="1600200"/>
            <a:ext cx="7058025" cy="4873625"/>
          </a:xfrm>
        </p:spPr>
        <p:txBody>
          <a:bodyPr/>
          <a:lstStyle/>
          <a:p>
            <a:r>
              <a:rPr lang="pl-PL" altLang="sl-SI"/>
              <a:t>nkubacijska doba: od 10 do 21 dni</a:t>
            </a:r>
          </a:p>
          <a:p>
            <a:r>
              <a:rPr lang="sl-SI" altLang="sl-SI"/>
              <a:t>blažja in kratkotrajna vročina, glavobol, bolečine v sklepih</a:t>
            </a:r>
          </a:p>
          <a:p>
            <a:r>
              <a:rPr lang="sl-SI" altLang="sl-SI"/>
              <a:t>prvi izpuščaji (obraz, lasišče, trup, udi)</a:t>
            </a:r>
          </a:p>
          <a:p>
            <a:r>
              <a:rPr lang="sl-SI" altLang="sl-SI"/>
              <a:t>Izpuščaji so rdečkasti, srbeči </a:t>
            </a:r>
          </a:p>
          <a:p>
            <a:r>
              <a:rPr lang="sl-SI" altLang="sl-SI"/>
              <a:t>Se pojavljajo v zagonih (ko prvi izpuščaji že zorijo, se pojavijo spet novi)</a:t>
            </a:r>
          </a:p>
          <a:p>
            <a:r>
              <a:rPr lang="sl-SI" altLang="sl-SI"/>
              <a:t>Bolezen povečini mine brez posledic, zapletov </a:t>
            </a:r>
          </a:p>
          <a:p>
            <a:r>
              <a:rPr lang="sl-SI" altLang="sl-SI"/>
              <a:t>Ob praskanju izpuščajev lahko pride do dodatne okužbe z bakterijami</a:t>
            </a:r>
          </a:p>
        </p:txBody>
      </p:sp>
      <p:pic>
        <p:nvPicPr>
          <p:cNvPr id="11268" name="Picture 2">
            <a:extLst>
              <a:ext uri="{FF2B5EF4-FFF2-40B4-BE49-F238E27FC236}">
                <a16:creationId xmlns:a16="http://schemas.microsoft.com/office/drawing/2014/main" id="{C503C3EF-7DE1-4D03-BC45-EEFC530E4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15888"/>
            <a:ext cx="2857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CF21018-5DD2-4A8E-9386-75F814513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ZDRAVLJENJE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375AC177-9CED-4E44-AA7F-A17372FE629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/>
              <a:t>Zdravljenja ni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/>
              <a:t>Lajšanje srbenja (mazila, pene, geli)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/>
              <a:t>Višja vročina          antipiretiki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/>
              <a:t> Z Protivirusnimi zdravili, pospešimo</a:t>
            </a: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sl-SI" dirty="0"/>
              <a:t>    ozdravitev </a:t>
            </a:r>
            <a:br>
              <a:rPr lang="sl-SI" dirty="0"/>
            </a:br>
            <a:r>
              <a:rPr lang="sl-SI" dirty="0"/>
              <a:t>   (le pri imunsko oslabljenih bolnikih)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</p:txBody>
      </p:sp>
      <p:pic>
        <p:nvPicPr>
          <p:cNvPr id="12292" name="Picture 2">
            <a:extLst>
              <a:ext uri="{FF2B5EF4-FFF2-40B4-BE49-F238E27FC236}">
                <a16:creationId xmlns:a16="http://schemas.microsoft.com/office/drawing/2014/main" id="{FAF21B49-14BD-449A-9969-C310022CC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0" t="20377" b="23308"/>
          <a:stretch>
            <a:fillRect/>
          </a:stretch>
        </p:blipFill>
        <p:spPr bwMode="auto">
          <a:xfrm>
            <a:off x="5586413" y="260350"/>
            <a:ext cx="3125787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3">
            <a:extLst>
              <a:ext uri="{FF2B5EF4-FFF2-40B4-BE49-F238E27FC236}">
                <a16:creationId xmlns:a16="http://schemas.microsoft.com/office/drawing/2014/main" id="{A060B609-45E3-40CA-BFD4-264A6847B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0" t="9651" r="8617" b="10344"/>
          <a:stretch>
            <a:fillRect/>
          </a:stretch>
        </p:blipFill>
        <p:spPr bwMode="auto">
          <a:xfrm>
            <a:off x="6113463" y="3141663"/>
            <a:ext cx="2071687" cy="324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Raven puščični povezovalnik 4">
            <a:extLst>
              <a:ext uri="{FF2B5EF4-FFF2-40B4-BE49-F238E27FC236}">
                <a16:creationId xmlns:a16="http://schemas.microsoft.com/office/drawing/2014/main" id="{E547E01D-2076-467E-8453-4FA2C1223F7F}"/>
              </a:ext>
            </a:extLst>
          </p:cNvPr>
          <p:cNvCxnSpPr/>
          <p:nvPr/>
        </p:nvCxnSpPr>
        <p:spPr>
          <a:xfrm>
            <a:off x="2843213" y="2749550"/>
            <a:ext cx="57626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295" name="Picture 4">
            <a:extLst>
              <a:ext uri="{FF2B5EF4-FFF2-40B4-BE49-F238E27FC236}">
                <a16:creationId xmlns:a16="http://schemas.microsoft.com/office/drawing/2014/main" id="{B62794DE-4B69-4B50-92A1-8738C2669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4221163"/>
            <a:ext cx="28575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536337A-2F24-41D5-BD45-33C65EBA3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3315" name="Ograda vsebine 2">
            <a:extLst>
              <a:ext uri="{FF2B5EF4-FFF2-40B4-BE49-F238E27FC236}">
                <a16:creationId xmlns:a16="http://schemas.microsoft.com/office/drawing/2014/main" id="{2822F096-9A91-4DC5-A61F-B07933C2ED9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sl-SI" altLang="sl-SI"/>
              <a:t>Zdravniki priporočajo tuširanje,saj voda zmanjšuje srbenje, pomaga vzdrževati higieno kože</a:t>
            </a:r>
          </a:p>
        </p:txBody>
      </p:sp>
      <p:pic>
        <p:nvPicPr>
          <p:cNvPr id="13316" name="Picture 2">
            <a:extLst>
              <a:ext uri="{FF2B5EF4-FFF2-40B4-BE49-F238E27FC236}">
                <a16:creationId xmlns:a16="http://schemas.microsoft.com/office/drawing/2014/main" id="{34E920A9-9B00-4196-9800-79C3C8305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636838"/>
            <a:ext cx="2028825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3">
            <a:extLst>
              <a:ext uri="{FF2B5EF4-FFF2-40B4-BE49-F238E27FC236}">
                <a16:creationId xmlns:a16="http://schemas.microsoft.com/office/drawing/2014/main" id="{5EA2F26E-7B5F-4B3A-A574-D19083720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636838"/>
            <a:ext cx="3362325" cy="385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4">
            <a:extLst>
              <a:ext uri="{FF2B5EF4-FFF2-40B4-BE49-F238E27FC236}">
                <a16:creationId xmlns:a16="http://schemas.microsoft.com/office/drawing/2014/main" id="{BDC57D9B-BDA9-40A0-B0D4-9AB2591D9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170238"/>
            <a:ext cx="2087563" cy="27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5BC56BE-FB92-4A13-AC7B-CFFAC4C70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4339" name="Ograda vsebine 2">
            <a:extLst>
              <a:ext uri="{FF2B5EF4-FFF2-40B4-BE49-F238E27FC236}">
                <a16:creationId xmlns:a16="http://schemas.microsoft.com/office/drawing/2014/main" id="{01F09F72-5DB1-4BDE-A7F5-217E34E5293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95288" y="1125538"/>
            <a:ext cx="7467600" cy="4873625"/>
          </a:xfrm>
        </p:spPr>
        <p:txBody>
          <a:bodyPr/>
          <a:lstStyle/>
          <a:p>
            <a:r>
              <a:rPr lang="sl-SI" altLang="sl-SI"/>
              <a:t> Če nosečnica za noricami zboli v zadnjem mesecu nosečnosti, novorojenčki dobijo takoj po rojstvu/prvem mesecu življenja (30% primerov smrtno nevarnih)</a:t>
            </a:r>
          </a:p>
          <a:p>
            <a:r>
              <a:rPr lang="sl-SI" altLang="sl-SI"/>
              <a:t> Predvsem so nevarne nosečnicam,če zbolijo v prvem trimesečju nosečnosti, lahko pri otročičku povzročijo prirojene anomalije ali smrt.</a:t>
            </a:r>
          </a:p>
        </p:txBody>
      </p:sp>
      <p:pic>
        <p:nvPicPr>
          <p:cNvPr id="14340" name="Picture 2">
            <a:extLst>
              <a:ext uri="{FF2B5EF4-FFF2-40B4-BE49-F238E27FC236}">
                <a16:creationId xmlns:a16="http://schemas.microsoft.com/office/drawing/2014/main" id="{262DB321-4D7E-494C-903D-3DFDCD84E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933825"/>
            <a:ext cx="257175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AC73847-DD7B-46CA-92B7-B87724D5C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Cepljenje</a:t>
            </a:r>
          </a:p>
        </p:txBody>
      </p:sp>
      <p:sp>
        <p:nvSpPr>
          <p:cNvPr id="15363" name="Ograda vsebine 2">
            <a:extLst>
              <a:ext uri="{FF2B5EF4-FFF2-40B4-BE49-F238E27FC236}">
                <a16:creationId xmlns:a16="http://schemas.microsoft.com/office/drawing/2014/main" id="{596B96F6-224E-470F-87A8-5F632E32F52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it-IT" altLang="sl-SI"/>
              <a:t> </a:t>
            </a:r>
            <a:r>
              <a:rPr lang="sl-SI" altLang="sl-SI"/>
              <a:t>P</a:t>
            </a:r>
            <a:r>
              <a:rPr lang="it-IT" altLang="sl-SI"/>
              <a:t>reventivno cepljenje proti noricam</a:t>
            </a:r>
            <a:r>
              <a:rPr lang="sl-SI" altLang="sl-SI"/>
              <a:t>,</a:t>
            </a:r>
            <a:r>
              <a:rPr lang="it-IT" altLang="sl-SI"/>
              <a:t>od leta 1995</a:t>
            </a:r>
            <a:endParaRPr lang="sl-SI" altLang="sl-SI"/>
          </a:p>
          <a:p>
            <a:r>
              <a:rPr lang="sl-SI" altLang="sl-SI"/>
              <a:t> Smiselno za bolj ogrožene osebe (npr. ljudje z oslabljenim delovanjem imunskega sistema)</a:t>
            </a:r>
          </a:p>
          <a:p>
            <a:endParaRPr lang="sl-SI" altLang="sl-SI"/>
          </a:p>
        </p:txBody>
      </p:sp>
      <p:pic>
        <p:nvPicPr>
          <p:cNvPr id="15364" name="Picture 2">
            <a:extLst>
              <a:ext uri="{FF2B5EF4-FFF2-40B4-BE49-F238E27FC236}">
                <a16:creationId xmlns:a16="http://schemas.microsoft.com/office/drawing/2014/main" id="{A17848EE-DE47-40C5-BAAE-EB1A59E9D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357563"/>
            <a:ext cx="4656137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3">
            <a:extLst>
              <a:ext uri="{FF2B5EF4-FFF2-40B4-BE49-F238E27FC236}">
                <a16:creationId xmlns:a16="http://schemas.microsoft.com/office/drawing/2014/main" id="{A4001136-7DFD-4FDD-ADDE-936E6D24C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8" r="42252"/>
          <a:stretch>
            <a:fillRect/>
          </a:stretch>
        </p:blipFill>
        <p:spPr bwMode="auto">
          <a:xfrm>
            <a:off x="5435600" y="3332163"/>
            <a:ext cx="2255838" cy="296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B1F5538-8383-46D2-AFDB-31A62ECC4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Viri</a:t>
            </a:r>
          </a:p>
        </p:txBody>
      </p:sp>
      <p:sp>
        <p:nvSpPr>
          <p:cNvPr id="16387" name="Ograda vsebine 2">
            <a:extLst>
              <a:ext uri="{FF2B5EF4-FFF2-40B4-BE49-F238E27FC236}">
                <a16:creationId xmlns:a16="http://schemas.microsoft.com/office/drawing/2014/main" id="{B44DA91F-3F53-4CAE-849B-39EB87D1A11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sl-SI" altLang="sl-SI">
                <a:hlinkClick r:id="rId2"/>
              </a:rPr>
              <a:t>http://vizita.si/clanek/leksikon/norice.html</a:t>
            </a:r>
            <a:endParaRPr lang="sl-SI" altLang="sl-SI"/>
          </a:p>
          <a:p>
            <a:r>
              <a:rPr lang="sl-SI" altLang="sl-SI">
                <a:hlinkClick r:id="rId3"/>
              </a:rPr>
              <a:t>http://www.bibaleze.si/clanek/rubrika/malcek/uh-te-norice.html</a:t>
            </a:r>
            <a:endParaRPr lang="sl-SI" altLang="sl-SI"/>
          </a:p>
          <a:p>
            <a:r>
              <a:rPr lang="sl-SI" altLang="sl-SI">
                <a:hlinkClick r:id="rId4"/>
              </a:rPr>
              <a:t>http://www.ringaraja.net/clanek/norice-ali-vodene-koze_1191.html</a:t>
            </a:r>
            <a:br>
              <a:rPr lang="sl-SI" altLang="sl-SI"/>
            </a:br>
            <a:r>
              <a:rPr lang="sl-SI" altLang="sl-SI">
                <a:hlinkClick r:id="rId5"/>
              </a:rPr>
              <a:t>http://www.bambino.si/norice</a:t>
            </a:r>
            <a:endParaRPr lang="sl-SI" altLang="sl-SI"/>
          </a:p>
          <a:p>
            <a:endParaRPr lang="sl-SI" altLang="sl-SI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na">
  <a:themeElements>
    <a:clrScheme name="Mestno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ltan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ltan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stno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0</TotalTime>
  <Words>268</Words>
  <Application>Microsoft Office PowerPoint</Application>
  <PresentationFormat>On-screen Show (4:3)</PresentationFormat>
  <Paragraphs>35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Century Schoolbook</vt:lpstr>
      <vt:lpstr>Wingdings</vt:lpstr>
      <vt:lpstr>Wingdings 2</vt:lpstr>
      <vt:lpstr>Altana</vt:lpstr>
      <vt:lpstr>NORICE </vt:lpstr>
      <vt:lpstr>SPLOŠNO</vt:lpstr>
      <vt:lpstr>Prenašanje virusa:</vt:lpstr>
      <vt:lpstr>Simptomi:</vt:lpstr>
      <vt:lpstr>ZDRAVLJENJE</vt:lpstr>
      <vt:lpstr>PowerPoint Presentation</vt:lpstr>
      <vt:lpstr>PowerPoint Presentation</vt:lpstr>
      <vt:lpstr>Cepljenje</vt:lpstr>
      <vt:lpstr>Viri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2019-06-03T09:13:35Z</dcterms:created>
  <dcterms:modified xsi:type="dcterms:W3CDTF">2019-06-03T09:13:35Z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