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D634D061-8654-4ECE-B41C-D12853470781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78AB771F-362B-4365-88F5-8E10A94963FA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72A7C9D7-3533-43D2-8274-13AB1256666D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350880DC-2AC5-400D-81F7-DAD45C67A479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povezovalnik 10">
            <a:extLst>
              <a:ext uri="{FF2B5EF4-FFF2-40B4-BE49-F238E27FC236}">
                <a16:creationId xmlns:a16="http://schemas.microsoft.com/office/drawing/2014/main" id="{F66B61F7-C294-4B80-8C36-656D9BD2F6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povezovalnik 17">
            <a:extLst>
              <a:ext uri="{FF2B5EF4-FFF2-40B4-BE49-F238E27FC236}">
                <a16:creationId xmlns:a16="http://schemas.microsoft.com/office/drawing/2014/main" id="{C28B48F1-7BB3-4387-A7AB-0E31EA8301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povezovalnik 19">
            <a:extLst>
              <a:ext uri="{FF2B5EF4-FFF2-40B4-BE49-F238E27FC236}">
                <a16:creationId xmlns:a16="http://schemas.microsoft.com/office/drawing/2014/main" id="{C91FAE84-C1A7-4142-BD9A-F1D04306E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povezovalnik 15">
            <a:extLst>
              <a:ext uri="{FF2B5EF4-FFF2-40B4-BE49-F238E27FC236}">
                <a16:creationId xmlns:a16="http://schemas.microsoft.com/office/drawing/2014/main" id="{A0A69FFA-4B1C-4596-A00B-DD650E6FC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povezovalnik 14">
            <a:extLst>
              <a:ext uri="{FF2B5EF4-FFF2-40B4-BE49-F238E27FC236}">
                <a16:creationId xmlns:a16="http://schemas.microsoft.com/office/drawing/2014/main" id="{10A202C5-FF96-46E2-B402-C41F20228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povezovalnik 21">
            <a:extLst>
              <a:ext uri="{FF2B5EF4-FFF2-40B4-BE49-F238E27FC236}">
                <a16:creationId xmlns:a16="http://schemas.microsoft.com/office/drawing/2014/main" id="{77564BCC-F0EF-430B-B631-69E144F0C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6DEC996F-B1FE-465A-9AFB-8091CF14D581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C3D26C3D-F364-4671-9B0F-EB6E3F01AE00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934C6D3D-0F75-4C90-BB70-83AB71BB9E90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490AAEC5-8C90-4ED1-9395-7DA8A5EC62E0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A1CAF36F-CAE1-4876-A441-10DE44C2D357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784FDE25-F785-4A08-83CD-2814B8AD250F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22125ACD-58E5-47AB-AA2B-5A860118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E342B-E761-4827-BCEF-A61E0B9968D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83A13A5C-0859-48E2-B18F-5979C985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7570D22D-AF50-4A31-A829-287F1A26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2975871D-9A26-4F6E-B303-4F5E84C552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961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9CDB98C4-D26B-4A78-B3E8-A4F56BAE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EF510-751D-403B-9B28-A94A5B1B1AD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44B8911B-BA50-4F1C-BB6A-A749DBAD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32A3CBD6-E37D-4F14-887E-24BA6DB5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9369D-6C5A-4F82-A975-DE4F1C7256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132004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62CCB9AD-B768-4FEC-AE3A-E5F45A5E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ABC6-BC94-4815-AA06-11CA5650D08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C1597B93-97F8-4845-9FA7-9869A113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693FDFAE-E209-4C5C-88CA-B2B5E19A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803E4-0202-46B2-9557-EFB9578463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47386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D75D594A-0F83-484F-87DE-7E9EED59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BD70B8-08B0-4E6E-94D3-21B776A6D1A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FB15CBBD-24EC-4159-A2A9-F85012AE4C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9CCF7-7666-4638-8DB2-DDD240DDA7A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D35EA2CB-8A6F-4626-AA4F-F5A8D159C0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37012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199B7BBE-E43F-4768-A670-F1C31D4F35D1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53A76DAC-C0C2-4B9C-8A61-39FFBC93878F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5BAA358B-3E67-4B9F-8516-08C16ACF5C23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0381A7DD-DEA3-4749-A136-1DBCAEE70A53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povezovalnik 12">
            <a:extLst>
              <a:ext uri="{FF2B5EF4-FFF2-40B4-BE49-F238E27FC236}">
                <a16:creationId xmlns:a16="http://schemas.microsoft.com/office/drawing/2014/main" id="{B37CE7C1-037A-410F-9541-FFCD7BBFB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povezovalnik 13">
            <a:extLst>
              <a:ext uri="{FF2B5EF4-FFF2-40B4-BE49-F238E27FC236}">
                <a16:creationId xmlns:a16="http://schemas.microsoft.com/office/drawing/2014/main" id="{871390C3-3EA8-4607-8982-13600176EA3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povezovalnik 14">
            <a:extLst>
              <a:ext uri="{FF2B5EF4-FFF2-40B4-BE49-F238E27FC236}">
                <a16:creationId xmlns:a16="http://schemas.microsoft.com/office/drawing/2014/main" id="{F016EA51-1D44-4CB8-8374-6F124AEF9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povezovalnik 15">
            <a:extLst>
              <a:ext uri="{FF2B5EF4-FFF2-40B4-BE49-F238E27FC236}">
                <a16:creationId xmlns:a16="http://schemas.microsoft.com/office/drawing/2014/main" id="{F5660BFA-E2C8-4C08-AFA5-ABEE3B7A7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povezovalnik 16">
            <a:extLst>
              <a:ext uri="{FF2B5EF4-FFF2-40B4-BE49-F238E27FC236}">
                <a16:creationId xmlns:a16="http://schemas.microsoft.com/office/drawing/2014/main" id="{8CEC1CDE-AF6C-469F-B066-F578FAA3F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E313AAEE-0154-4D94-B214-F2F0BCC2D3BE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AE965A1F-CB5C-4836-B6A4-7ABF4BBB4EE6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25B70859-72FC-408C-A21C-D754403B9D32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E6422862-8171-4F53-8305-AF3F2CEE82E0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D5844C2B-79C8-4CF5-A266-664E5B8F52DE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30D67F8A-FB2D-4CD0-AADA-11E8052EE1C6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povezovalnik 25">
            <a:extLst>
              <a:ext uri="{FF2B5EF4-FFF2-40B4-BE49-F238E27FC236}">
                <a16:creationId xmlns:a16="http://schemas.microsoft.com/office/drawing/2014/main" id="{347466F4-1AE2-4330-A118-D0C17005B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F6C50673-9900-4C4C-A647-4A348A18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91A6-B7DB-49E8-B177-AF072388314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0CA95E14-4A8D-40EF-A9AC-1A29D0BE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013BC8C4-7444-4965-A55D-75EA876C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82FB2D7F-2596-4DC1-B452-9ECA817DAD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5100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3C027229-D3F3-4D6D-BA8D-EA2D84FC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64E2-6A6C-4677-8910-563D50EF975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2080C191-74AB-4843-B38D-6A9E1CAD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5B02B747-5D46-4C48-BA59-7D3F1F1C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50D0A-1696-4417-86F7-036CB15978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633292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BAFA3EA3-EF5C-4A3A-B03A-143B19FF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0C9F-438F-44D1-8CFD-89328A0F574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59CC57EA-CFB3-4D56-8B5D-0DA7E1D0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E8B79437-6785-4D47-9C0D-D4E32E84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35661-8DDA-4F59-98C6-280DB96691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56810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0AFA75BE-CF0F-4C9A-9F8B-9089EC98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B85AEC-74DD-41FB-936B-B57B89B3562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E6A1FD5B-C5CE-411F-89F5-E596F5C885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4085B9-D3A5-43DD-BD7B-5BA8DA040F9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B16F67E6-7148-4DD4-8D97-09282CD4AB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322231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CFE8A83F-0FF3-4AF0-8616-021BD4D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3646-A5E3-43B7-8D98-2FEBF6D03CD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C2FF093B-D7FD-43B6-A676-A2735DEF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38EB4AF2-F762-4D81-A5D0-55807FB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C81FE-5B80-416E-AB8C-43EC5F92DD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394641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povezovalnik 9">
            <a:extLst>
              <a:ext uri="{FF2B5EF4-FFF2-40B4-BE49-F238E27FC236}">
                <a16:creationId xmlns:a16="http://schemas.microsoft.com/office/drawing/2014/main" id="{3F6AEA7D-9F8C-4F15-9904-4D0CD0E35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povezovalnik 7">
            <a:extLst>
              <a:ext uri="{FF2B5EF4-FFF2-40B4-BE49-F238E27FC236}">
                <a16:creationId xmlns:a16="http://schemas.microsoft.com/office/drawing/2014/main" id="{A3DEF767-A254-4845-9DBE-AFF2E4213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povezovalnik 8">
            <a:extLst>
              <a:ext uri="{FF2B5EF4-FFF2-40B4-BE49-F238E27FC236}">
                <a16:creationId xmlns:a16="http://schemas.microsoft.com/office/drawing/2014/main" id="{6915FD99-EC30-4628-BB93-AA66C8724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aven povezovalnik 10">
            <a:extLst>
              <a:ext uri="{FF2B5EF4-FFF2-40B4-BE49-F238E27FC236}">
                <a16:creationId xmlns:a16="http://schemas.microsoft.com/office/drawing/2014/main" id="{11C1B63D-7812-45C8-B82F-5EA594859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029626DB-1C7C-45AF-BE20-15161BB3EFC0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povezovalnik 12">
            <a:extLst>
              <a:ext uri="{FF2B5EF4-FFF2-40B4-BE49-F238E27FC236}">
                <a16:creationId xmlns:a16="http://schemas.microsoft.com/office/drawing/2014/main" id="{3E594271-8C22-4355-A035-99D31E269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CC17B35F-372A-4A83-A83B-F24B5C0820B5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2CA75D42-8193-4490-8128-4D782985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AFF085-C2D1-4B12-A7F9-C403F4428B1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5C769CF6-3E7F-4620-8EB2-EB4F6675B8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666767-9061-4A13-BE1F-EAD210A86A0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3F26A70A-C42A-49AA-8355-3E5BF165E1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543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povezovalnik 8">
            <a:extLst>
              <a:ext uri="{FF2B5EF4-FFF2-40B4-BE49-F238E27FC236}">
                <a16:creationId xmlns:a16="http://schemas.microsoft.com/office/drawing/2014/main" id="{43754E4C-36F7-484C-A83A-9A5C7A160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E871989A-EDF4-4FF2-97DE-28F3BA1802D4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povezovalnik 9">
            <a:extLst>
              <a:ext uri="{FF2B5EF4-FFF2-40B4-BE49-F238E27FC236}">
                <a16:creationId xmlns:a16="http://schemas.microsoft.com/office/drawing/2014/main" id="{EB1EF475-4AFC-47BA-9D67-C39A1E38D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3E67645A-D4A1-4F5B-942C-F27FA4D0C77A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povezovalnik 11">
            <a:extLst>
              <a:ext uri="{FF2B5EF4-FFF2-40B4-BE49-F238E27FC236}">
                <a16:creationId xmlns:a16="http://schemas.microsoft.com/office/drawing/2014/main" id="{58C8512E-6B26-4447-B264-BC9FC55D9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aven povezovalnik 18">
            <a:extLst>
              <a:ext uri="{FF2B5EF4-FFF2-40B4-BE49-F238E27FC236}">
                <a16:creationId xmlns:a16="http://schemas.microsoft.com/office/drawing/2014/main" id="{82389B57-DDE2-49C7-BC38-4A2E39DEC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povezovalnik 19">
            <a:extLst>
              <a:ext uri="{FF2B5EF4-FFF2-40B4-BE49-F238E27FC236}">
                <a16:creationId xmlns:a16="http://schemas.microsoft.com/office/drawing/2014/main" id="{61485FB6-F1D3-4F78-9BE6-E9E234535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A9F9085E-E4EE-4627-8145-5357CB42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BCB96B-5AAC-4B80-A192-89A2A2484A7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A24D9BBA-5550-43EE-A032-FB722E7EA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1925C6-A12C-4BCD-80E3-C145DFAE589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8ACB5D73-29B6-47C1-971E-C331F362EB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820619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>
            <a:extLst>
              <a:ext uri="{FF2B5EF4-FFF2-40B4-BE49-F238E27FC236}">
                <a16:creationId xmlns:a16="http://schemas.microsoft.com/office/drawing/2014/main" id="{2D9A98CB-2BAD-40A7-A334-67A43BFF4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F4298D81-AE6D-4B3F-9CD5-09518A19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6DCDF7FE-0556-4560-85C0-F7712681A2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975FD02D-E2C2-42AC-9EA7-E1E00E9F4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3C3624-6EA7-4923-9D22-239334929CA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562EC7D4-4F2B-455D-ADDC-63C1AE489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povezovalnik 6">
            <a:extLst>
              <a:ext uri="{FF2B5EF4-FFF2-40B4-BE49-F238E27FC236}">
                <a16:creationId xmlns:a16="http://schemas.microsoft.com/office/drawing/2014/main" id="{6581E1A2-C3A8-4518-B09D-3C3920514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Raven povezovalnik 8">
            <a:extLst>
              <a:ext uri="{FF2B5EF4-FFF2-40B4-BE49-F238E27FC236}">
                <a16:creationId xmlns:a16="http://schemas.microsoft.com/office/drawing/2014/main" id="{747A2488-8230-4EA0-960D-94508759E3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576C90BA-5D99-45D9-8687-E43D5E7053DB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Raven povezovalnik 10">
            <a:extLst>
              <a:ext uri="{FF2B5EF4-FFF2-40B4-BE49-F238E27FC236}">
                <a16:creationId xmlns:a16="http://schemas.microsoft.com/office/drawing/2014/main" id="{AD5FBC07-ED2D-40C3-A8CA-D3E492D98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42BC0705-FEC1-452F-81B2-2A86A0CD51BD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D67F110E-31F7-4436-ACA1-4B6BA4C6A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7CB0C5B1-4B7C-4873-A56C-AD2CF2A51CF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26" r:id="rId4"/>
    <p:sldLayoutId id="2147483727" r:id="rId5"/>
    <p:sldLayoutId id="2147483734" r:id="rId6"/>
    <p:sldLayoutId id="2147483728" r:id="rId7"/>
    <p:sldLayoutId id="2147483735" r:id="rId8"/>
    <p:sldLayoutId id="2147483736" r:id="rId9"/>
    <p:sldLayoutId id="2147483729" r:id="rId10"/>
    <p:sldLayoutId id="2147483730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ajblog.com/media/5991/20090421-Nega%20in%20oskrba%20starostnika-27-izro%C4%8Dki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D87FAD10-CE7C-40CF-9C8C-91042315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62175"/>
            <a:ext cx="2857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6A58440-A993-48BF-ABA9-165041292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050" y="476250"/>
            <a:ext cx="6172200" cy="1895475"/>
          </a:xfrm>
        </p:spPr>
        <p:txBody>
          <a:bodyPr>
            <a:normAutofit fontScale="90000"/>
          </a:bodyPr>
          <a:lstStyle/>
          <a:p>
            <a:pPr marL="457200" indent="-457200" fontAlgn="auto">
              <a:spcAft>
                <a:spcPts val="0"/>
              </a:spcAft>
              <a:buSzPct val="106000"/>
              <a:buFont typeface="Arial" panose="020B0604020202020204" pitchFamily="34" charset="0"/>
              <a:buChar char="•"/>
              <a:defRPr/>
            </a:pPr>
            <a:r>
              <a:rPr lang="sl-SI" dirty="0"/>
              <a:t>Oblačenje in slačenje,</a:t>
            </a:r>
            <a:br>
              <a:rPr lang="sl-SI" dirty="0"/>
            </a:br>
            <a:r>
              <a:rPr lang="sl-SI" dirty="0"/>
              <a:t>vzdrževanje normalne telesne temperature</a:t>
            </a:r>
            <a:br>
              <a:rPr lang="sl-SI" dirty="0"/>
            </a:br>
            <a:endParaRPr lang="sl-SI" dirty="0"/>
          </a:p>
        </p:txBody>
      </p:sp>
      <p:sp>
        <p:nvSpPr>
          <p:cNvPr id="8196" name="Podnaslov 3">
            <a:extLst>
              <a:ext uri="{FF2B5EF4-FFF2-40B4-BE49-F238E27FC236}">
                <a16:creationId xmlns:a16="http://schemas.microsoft.com/office/drawing/2014/main" id="{A40571A2-8E70-4BE6-AD81-52B6D13BD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sl-SI" altLang="sl-SI" dirty="0"/>
          </a:p>
        </p:txBody>
      </p:sp>
      <p:pic>
        <p:nvPicPr>
          <p:cNvPr id="8197" name="Picture 3">
            <a:extLst>
              <a:ext uri="{FF2B5EF4-FFF2-40B4-BE49-F238E27FC236}">
                <a16:creationId xmlns:a16="http://schemas.microsoft.com/office/drawing/2014/main" id="{876B0BAC-3C88-4190-8F11-3E520A24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989138"/>
            <a:ext cx="403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151E5F-927A-4109-8E4E-3CFE8B66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OCENJEVANJE STOPNJE SAMOOSKRBE PRI ŽIVLJENSKI AKTIVNOSTI VZDRŽEVANJA NORMALNE TT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E12B8FA1-B4F7-46E2-B438-3CB9363913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Ugotovimo lahko: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altLang="sl-SI"/>
              <a:t>Sposoben/nesposoben skrbeti za toplotno ugodje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altLang="sl-SI"/>
              <a:t>TT je normalna,povišana(hipertermija) ali znižana(hipotermija)</a:t>
            </a:r>
            <a:endParaRPr lang="sl-SI" altLang="sl-SI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5E95A4F9-B09A-49A9-9BE9-350248405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500438"/>
            <a:ext cx="5905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96479A-6203-4755-A5F4-CD0222F3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INTERVENCIJE ZN STAROSTNIKA PRI VZDRŽEVANJU NORMALNE TT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B10E3B9-8CAE-4762-9E62-1EAFBE7D92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Opazujemo in merimo TT ter ostale vitalne funkcije.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Normalno TT vzdržujemo z primerno izbiro oblačil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Skrbimo,da je prostor, v katerem se zadržuje starostnik,primerno topel,prezračen in vlažen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Pri povišani TT oz. znižani izvajamo intervencije ZN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Skrbimo za pogoste in manjše obroke lahko prebavljive,vitaminsko bogate hrane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Pogosto mu ponudimo tekočino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Po naročilo </a:t>
            </a:r>
            <a:r>
              <a:rPr lang="sl-SI" dirty="0" err="1"/>
              <a:t>zdr</a:t>
            </a:r>
            <a:r>
              <a:rPr lang="sl-SI" dirty="0"/>
              <a:t>. apliciramo antipiretik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9B953F-A253-4FC7-83EC-4FADA818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E346D766-9369-4756-ACED-E336A5A7DF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Zdravstvena nega starostnika-Alojzija Fink,Jožica Jelen Jurič,Jasna Kolar</a:t>
            </a:r>
          </a:p>
          <a:p>
            <a:r>
              <a:rPr lang="sl-SI" altLang="sl-SI">
                <a:hlinkClick r:id="rId2"/>
              </a:rPr>
              <a:t>http://www.najblog.com/media/5991/20090421-Nega%20in%20oskrba%20starostnika-27-izro%C4%8Dki.pdf</a:t>
            </a:r>
            <a:endParaRPr lang="sl-SI" altLang="sl-SI"/>
          </a:p>
          <a:p>
            <a:endParaRPr lang="sl-SI" altLang="sl-SI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2A461817-7217-45B0-80DD-11E6B90B5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44900"/>
            <a:ext cx="504031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DE6218-DC22-4CB6-98E7-635DCEC0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	</a:t>
            </a:r>
            <a:r>
              <a:rPr lang="sl-SI" sz="8800" dirty="0"/>
              <a:t>konec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84E8FD9D-C69C-43F4-AB9C-8FA4C51B733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1989138"/>
            <a:ext cx="8261350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B9B4C72C-2C76-4D17-93B3-58409008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1484313"/>
            <a:ext cx="37020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C3A9B3E-C308-480F-88C8-3B6C2820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Težave starostnika pri oblačenju in slačenju nastanejo zaradi:</a:t>
            </a:r>
          </a:p>
        </p:txBody>
      </p:sp>
      <p:sp>
        <p:nvSpPr>
          <p:cNvPr id="9220" name="Ograda vsebine 2">
            <a:extLst>
              <a:ext uri="{FF2B5EF4-FFF2-40B4-BE49-F238E27FC236}">
                <a16:creationId xmlns:a16="http://schemas.microsoft.com/office/drawing/2014/main" id="{1FF04294-72B9-491F-B782-D8C15F45C9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750" y="1989138"/>
            <a:ext cx="4968875" cy="4421187"/>
          </a:xfrm>
        </p:spPr>
        <p:txBody>
          <a:bodyPr/>
          <a:lstStyle/>
          <a:p>
            <a:r>
              <a:rPr lang="sl-SI" altLang="sl-SI"/>
              <a:t>Upadanja fizične moči</a:t>
            </a:r>
          </a:p>
          <a:p>
            <a:r>
              <a:rPr lang="sl-SI" altLang="sl-SI"/>
              <a:t>Zmanjševanja gibčnosti</a:t>
            </a:r>
          </a:p>
          <a:p>
            <a:r>
              <a:rPr lang="sl-SI" altLang="sl-SI"/>
              <a:t>Prisotnosti bolečin</a:t>
            </a:r>
          </a:p>
          <a:p>
            <a:r>
              <a:rPr lang="sl-SI" altLang="sl-SI"/>
              <a:t>Bolezni(npr. pri revmatskih spremembah sklepov ali pri Parkinsonovi bolezni)</a:t>
            </a:r>
          </a:p>
          <a:p>
            <a:r>
              <a:rPr lang="sl-SI" altLang="sl-SI"/>
              <a:t>Poškodb lokomotornega aparata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2">
            <a:extLst>
              <a:ext uri="{FF2B5EF4-FFF2-40B4-BE49-F238E27FC236}">
                <a16:creationId xmlns:a16="http://schemas.microsoft.com/office/drawing/2014/main" id="{C30076EB-5ABD-42AF-BACC-4702C7C2E2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260350"/>
            <a:ext cx="7456487" cy="6213475"/>
          </a:xfrm>
        </p:spPr>
        <p:txBody>
          <a:bodyPr/>
          <a:lstStyle/>
          <a:p>
            <a:r>
              <a:rPr lang="sl-SI" altLang="sl-SI"/>
              <a:t>Navadno starostnika bolj zebe,zato je bolj oblečen tudi v toplejših dneh.</a:t>
            </a:r>
          </a:p>
          <a:p>
            <a:r>
              <a:rPr lang="sl-SI" altLang="sl-SI"/>
              <a:t>Urejenost in privlačen zunanji videz sta za starega človeka enako pomembna kot za mladega. 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B51F7D84-BEE9-4454-8ADB-B3BF457D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43138"/>
            <a:ext cx="509428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>
            <a:extLst>
              <a:ext uri="{FF2B5EF4-FFF2-40B4-BE49-F238E27FC236}">
                <a16:creationId xmlns:a16="http://schemas.microsoft.com/office/drawing/2014/main" id="{F474054F-CF96-4097-A421-C50E35996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8863"/>
            <a:ext cx="4381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FF8037-9AC0-4258-A963-8EF7FEFD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r>
              <a:rPr lang="sl-SI" dirty="0"/>
              <a:t>Oblačila</a:t>
            </a:r>
            <a:br>
              <a:rPr lang="sl-SI" dirty="0"/>
            </a:br>
            <a:endParaRPr lang="sl-SI" dirty="0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003FFDD2-1CB5-4CF9-8A03-9DAD215F7C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Udobna,</a:t>
            </a:r>
          </a:p>
          <a:p>
            <a:r>
              <a:rPr lang="sl-SI" altLang="sl-SI"/>
              <a:t>Dovolj raztegljiva in velika</a:t>
            </a:r>
          </a:p>
          <a:p>
            <a:r>
              <a:rPr lang="sl-SI" altLang="sl-SI"/>
              <a:t>Iz materialov,ki dobro vpijajo vlago in ne dražijo kože ter se lahko pogosto in enostavno perejo.</a:t>
            </a:r>
          </a:p>
          <a:p>
            <a:endParaRPr lang="sl-SI" altLang="sl-SI"/>
          </a:p>
          <a:p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Pomagamo mu tako: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ločimo oblačila,ki so za vsakdanjo uporabo,od tistih, ki jih  obleče le občasno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Perilo zložimo na vidno mesto,da ga lahko vedno najde in vzame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altLang="sl-SI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8C39000C-9074-4BF5-95D7-F6AF6E91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8913"/>
            <a:ext cx="2857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300537-8ED1-4C1C-8FEB-DFC1D12E4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5328D2CC-78C4-4330-BF53-F13E00DB6C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750" y="765175"/>
            <a:ext cx="7467600" cy="4873625"/>
          </a:xfrm>
        </p:spPr>
        <p:txBody>
          <a:bodyPr/>
          <a:lstStyle/>
          <a:p>
            <a:r>
              <a:rPr lang="sl-SI" altLang="sl-SI"/>
              <a:t>Starostnika spodbujamo,da čim dlje ohrani samostojnost pri oblačenju in slačenju. Če tega ne more več opraviti sam,mu pri tem pomagamo.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03317C77-4743-4A9F-8F79-7C1E5862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827543" cy="406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5CBA192-3C29-4914-99D8-96EA0BD9D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620713"/>
            <a:ext cx="42862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5C232A2-005D-4E1C-B142-39565D43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OBUTEV</a:t>
            </a:r>
          </a:p>
        </p:txBody>
      </p:sp>
      <p:sp>
        <p:nvSpPr>
          <p:cNvPr id="13316" name="Ograda vsebine 2">
            <a:extLst>
              <a:ext uri="{FF2B5EF4-FFF2-40B4-BE49-F238E27FC236}">
                <a16:creationId xmlns:a16="http://schemas.microsoft.com/office/drawing/2014/main" id="{795E9D39-C6B9-446B-A3CB-7B16286754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Iz naravnih materialov(usnje,tekstil)</a:t>
            </a:r>
          </a:p>
          <a:p>
            <a:r>
              <a:rPr lang="sl-SI" altLang="sl-SI"/>
              <a:t>Udobna</a:t>
            </a:r>
          </a:p>
          <a:p>
            <a:r>
              <a:rPr lang="sl-SI" altLang="sl-SI"/>
              <a:t>Primerno velika</a:t>
            </a:r>
          </a:p>
          <a:p>
            <a:r>
              <a:rPr lang="sl-SI" altLang="sl-SI"/>
              <a:t>Z nizko peto</a:t>
            </a:r>
          </a:p>
          <a:p>
            <a:r>
              <a:rPr lang="sl-SI" altLang="sl-SI"/>
              <a:t>Tako,da se lahko vzdržuje in čisti</a:t>
            </a:r>
          </a:p>
          <a:p>
            <a:r>
              <a:rPr lang="sl-SI" altLang="sl-SI"/>
              <a:t>Po potrebi z ortopedskim vložkom</a:t>
            </a:r>
          </a:p>
          <a:p>
            <a:r>
              <a:rPr lang="sl-SI" altLang="sl-SI"/>
              <a:t>Ob spremembi stopal naj nosi čevlje izdelane zanj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093C2B-780F-4F1D-8F85-CB96AD3E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Ocenjevanje stopnje samooskrbe pri življenjskih aktivnosti oblačenja in slačenja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088792D3-92B1-42FF-8740-6B61A3224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Starostnik se lahko sleče,obleče in obuje </a:t>
            </a:r>
            <a:r>
              <a:rPr lang="sl-SI" altLang="sl-SI" b="1"/>
              <a:t>SAM.</a:t>
            </a:r>
          </a:p>
          <a:p>
            <a:r>
              <a:rPr lang="sl-SI" altLang="sl-SI"/>
              <a:t>Starostnik potrebuje delno pomoč druge osebe pri slačenju,oblačenju  in obuvanju.</a:t>
            </a:r>
          </a:p>
          <a:p>
            <a:r>
              <a:rPr lang="sl-SI" altLang="sl-SI"/>
              <a:t>Starostnik potrebuje pomoč pri oblačenju,slačenju in obuvanju.</a:t>
            </a:r>
          </a:p>
          <a:p>
            <a:r>
              <a:rPr lang="sl-SI" altLang="sl-SI"/>
              <a:t>Starostnik ne pozna prave tehnike oblačenja  glede na sovje omejitve.</a:t>
            </a:r>
          </a:p>
          <a:p>
            <a:r>
              <a:rPr lang="sl-SI" altLang="sl-SI"/>
              <a:t>Starostnikova oblačila so neustrezna glede higiene,velikosti,priložnosti,temp. okolja oz. letnega časa.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1109DB9F-3631-4DB8-8505-38BE36584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789363"/>
            <a:ext cx="45847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CBD5D0A-7B00-4521-ACC7-7F7C5C1A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Intervencije zn starostnika pri oblačenju in slačenju</a:t>
            </a:r>
          </a:p>
        </p:txBody>
      </p:sp>
      <p:sp>
        <p:nvSpPr>
          <p:cNvPr id="15364" name="Ograda vsebine 2">
            <a:extLst>
              <a:ext uri="{FF2B5EF4-FFF2-40B4-BE49-F238E27FC236}">
                <a16:creationId xmlns:a16="http://schemas.microsoft.com/office/drawing/2014/main" id="{35095223-59F2-40F6-8206-521E092BFF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Oskrba z svežim perilom</a:t>
            </a:r>
          </a:p>
          <a:p>
            <a:r>
              <a:rPr lang="sl-SI" altLang="sl-SI"/>
              <a:t>Pomoč pri oblačenju in slačenju,ne izvajamo sunkovitih in krožnih gibov da ne povzročimo bolečin</a:t>
            </a:r>
          </a:p>
          <a:p>
            <a:r>
              <a:rPr lang="sl-SI" altLang="sl-SI"/>
              <a:t>Opazovanje in nadzor oskrbovanca,da ni pomanjkljivo oblečen</a:t>
            </a:r>
          </a:p>
          <a:p>
            <a:r>
              <a:rPr lang="sl-SI" altLang="sl-SI"/>
              <a:t>Upoštevanje oskrbovančevih želja in potreb pri slačenju</a:t>
            </a:r>
          </a:p>
          <a:p>
            <a:r>
              <a:rPr lang="sl-SI" altLang="sl-SI"/>
              <a:t>Pomoč pri obuvanju</a:t>
            </a:r>
          </a:p>
          <a:p>
            <a:r>
              <a:rPr lang="sl-SI" altLang="sl-SI"/>
              <a:t>Skrb za čistočo in primernost obutve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C08FF37D-2264-4312-8C39-7BE0CEE0E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0"/>
            <a:ext cx="214153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978B0F9-9835-4018-B7EA-487452F3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VZDRŽEVANJE NORMALNE TELESNE TEMPERATURE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ECACCE6-CF75-4F81-9D60-F35BA1EF94E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7456487" cy="520541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Normalna </a:t>
            </a:r>
            <a:r>
              <a:rPr lang="sl-SI" dirty="0" err="1"/>
              <a:t>tt</a:t>
            </a:r>
            <a:r>
              <a:rPr lang="sl-SI" dirty="0"/>
              <a:t> pri odraslem človeku: 36,2 do 37,2 stopinj </a:t>
            </a:r>
            <a:r>
              <a:rPr lang="sl-SI" dirty="0" err="1"/>
              <a:t>celzija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Starostniki imajo ZMANJŠANO SPOSOBNOST ZADRŽEVANJA TOPLOTE V TELESU.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Zaradi: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Premalo gibanja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Zaviralno delovanje zdravil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Upočasnjen krvni obtok in bazalni metabolizem celic.</a:t>
            </a:r>
          </a:p>
        </p:txBody>
      </p:sp>
      <p:pic>
        <p:nvPicPr>
          <p:cNvPr id="16389" name="Picture 4" descr="http://psn.sdn.si/sn/img/s975x650/13/109/635019581426129876_starostniki_sport_kolesarjene.jpg">
            <a:extLst>
              <a:ext uri="{FF2B5EF4-FFF2-40B4-BE49-F238E27FC236}">
                <a16:creationId xmlns:a16="http://schemas.microsoft.com/office/drawing/2014/main" id="{753020A5-3341-4652-B62E-1EC8E9A4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865438"/>
            <a:ext cx="27527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>
            <a:extLst>
              <a:ext uri="{FF2B5EF4-FFF2-40B4-BE49-F238E27FC236}">
                <a16:creationId xmlns:a16="http://schemas.microsoft.com/office/drawing/2014/main" id="{40A4E00F-100F-42C5-9040-0CBECD3DA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55988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486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Schoolbook</vt:lpstr>
      <vt:lpstr>Wingdings</vt:lpstr>
      <vt:lpstr>Wingdings 2</vt:lpstr>
      <vt:lpstr>Altana</vt:lpstr>
      <vt:lpstr>Oblačenje in slačenje, vzdrževanje normalne telesne temperature </vt:lpstr>
      <vt:lpstr>Težave starostnika pri oblačenju in slačenju nastanejo zaradi:</vt:lpstr>
      <vt:lpstr>PowerPoint Presentation</vt:lpstr>
      <vt:lpstr> Oblačila </vt:lpstr>
      <vt:lpstr>PowerPoint Presentation</vt:lpstr>
      <vt:lpstr>OBUTEV</vt:lpstr>
      <vt:lpstr>Ocenjevanje stopnje samooskrbe pri življenjskih aktivnosti oblačenja in slačenja</vt:lpstr>
      <vt:lpstr>Intervencije zn starostnika pri oblačenju in slačenju</vt:lpstr>
      <vt:lpstr>VZDRŽEVANJE NORMALNE TELESNE TEMPERATURE </vt:lpstr>
      <vt:lpstr>OCENJEVANJE STOPNJE SAMOOSKRBE PRI ŽIVLJENSKI AKTIVNOSTI VZDRŽEVANJA NORMALNE TT</vt:lpstr>
      <vt:lpstr>INTERVENCIJE ZN STAROSTNIKA PRI VZDRŽEVANJU NORMALNE TT</vt:lpstr>
      <vt:lpstr>VIRI</vt:lpstr>
      <vt:lpstr> 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2019-06-03T09:13:36Z</dcterms:created>
  <dcterms:modified xsi:type="dcterms:W3CDTF">2019-06-03T09:13:36Z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