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4" autoAdjust="0"/>
    <p:restoredTop sz="94660"/>
  </p:normalViewPr>
  <p:slideViewPr>
    <p:cSldViewPr>
      <p:cViewPr varScale="1">
        <p:scale>
          <a:sx n="154" d="100"/>
          <a:sy n="154" d="100"/>
        </p:scale>
        <p:origin x="4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46E794-7DF1-4A6A-AD40-2CA6178A4E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799DD-A309-494B-9D61-9904781CFE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0F5B22-A757-410A-9CA9-E33FFE7C616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36049B-E089-4D55-9905-F7FDA16975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C507B98-0612-4F9E-82F1-F29C8C411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7E3A6-6E40-4188-868C-40A1B6B589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C1395-F8B3-4B5E-AB8D-B2FED1CE9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FFD4B2-F71A-48E9-82F2-B943270FF1C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8AEF285-53E9-47B7-A7FA-02C158035C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43F8A8D-C689-429E-AC10-69C181CE4C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164CC67-C8C9-4B7B-97DF-4F59EB794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51F8A3-D0F0-4E33-867F-79824CA051A4}" type="slidenum">
              <a:rPr lang="sl-SI" altLang="sl-SI"/>
              <a:pPr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A85A73C-FCF9-4023-9F1D-22C73DB717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0AD5F309-7C0B-41D9-8CCE-C30906C91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E33B579-E42B-410C-9CC5-F8955E2B8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97D10C-02F8-4213-ABDF-F453A4CD1D01}" type="slidenum">
              <a:rPr lang="sl-SI" altLang="sl-SI"/>
              <a:pPr/>
              <a:t>10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19F4859-6183-4DD8-A05E-6009D470EF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8BEF708-3880-4E27-BE55-9C126E6BA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FF4A196-A03E-4F23-914C-CD96AE71B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11E7FF2-9D97-41C2-98FE-D0439B1731D6}" type="slidenum">
              <a:rPr lang="sl-SI" altLang="sl-SI"/>
              <a:pPr/>
              <a:t>11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FA14486C-F577-4FC4-863F-F68FD11AD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F4B37E0-7277-4659-BA74-EA80C4B3DD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1B8DE5A8-40D4-4152-A86A-9FCDE5421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8753FE-182F-439C-8FBD-301A10352808}" type="slidenum">
              <a:rPr lang="sl-SI" altLang="sl-SI"/>
              <a:pPr/>
              <a:t>12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CD44899-D9CB-4496-A7E6-AAA3F31E6D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5E9C7C4-D20E-4019-9F22-AB2CD44513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B31429A-C687-47B1-9771-5733C4589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5A86B9-A8AB-4B0E-8E7F-920374BFF98B}" type="slidenum">
              <a:rPr lang="sl-SI" altLang="sl-SI"/>
              <a:pPr/>
              <a:t>13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043FE20A-D813-41F6-8B9E-2F8ABE4A1A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91E1F07B-9EE8-4BF7-9ABE-3C2225270A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39F409C-6140-439A-8CD4-5C48C3AB9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46CBED-482E-4BAA-BAD8-A0CEF76CF007}" type="slidenum">
              <a:rPr lang="sl-SI" altLang="sl-SI"/>
              <a:pPr/>
              <a:t>14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1595E42C-54C7-49E5-96AB-5A6B8DE26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D5822BBB-C17C-4572-8314-6F515010B9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AAC3EB19-FDF0-4567-9B25-3377F0DB0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3B8EAB7-74A2-42CA-9B1A-27D25B7E90EA}" type="slidenum">
              <a:rPr lang="sl-SI" altLang="sl-SI"/>
              <a:pPr/>
              <a:t>15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F40A9B1-37CA-43F2-B4A3-C5581CDC8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A41BB27-8B0E-4674-9FBF-A1136BF786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FE1C10F0-9BB4-4189-8731-E4A679E31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44D135-3751-4DB9-911A-22372647A912}" type="slidenum">
              <a:rPr lang="sl-SI" altLang="sl-SI"/>
              <a:pPr/>
              <a:t>16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38666765-9F70-487C-A709-70200F8EA4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A4823DCE-BA7A-49E3-81C4-0362F5EC6F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33C9CC7-E509-47E6-AC1F-499D13B40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9CCCC8-8960-4821-B2C9-65908780512E}" type="slidenum">
              <a:rPr lang="sl-SI" altLang="sl-SI"/>
              <a:pPr/>
              <a:t>17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678AAA1-3C3E-4399-B09D-24456A63C9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FAE6273-3DBC-4237-8A7A-B1A8B8918E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2147F74-B7DB-4888-8FD9-6F6186C7E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DB72D0F-D6C5-4A4F-9417-4C0E0A10E6E7}" type="slidenum">
              <a:rPr lang="sl-SI" altLang="sl-SI"/>
              <a:pPr/>
              <a:t>18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C02065D2-7387-48F3-9FF7-B32CC3B8DF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0F2D92B0-8D10-4537-9754-9C726569D3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1F05CC80-7EE5-4BAB-A0A0-28F76608C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53A85A-8A96-434E-A653-D885D6A3EDBE}" type="slidenum">
              <a:rPr lang="sl-SI" altLang="sl-SI"/>
              <a:pPr/>
              <a:t>19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A37AA7BE-366D-4B59-B24B-48741A02A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6D0D1B9-2115-41A3-B46E-BF377E162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0C6D148-C2A0-4E2A-AE6B-E550A7C10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C630E8-6455-4463-A3BC-69FED3E92479}" type="slidenum">
              <a:rPr lang="sl-SI" altLang="sl-SI"/>
              <a:pPr/>
              <a:t>2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918E7E49-6B24-4513-BF01-1F53666472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F524D9E-B883-435C-A8F2-28027A7D81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55298A6-4D5F-4FF6-8DD9-717E03093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430A83-27A6-42DC-A4AA-D90B3C87B190}" type="slidenum">
              <a:rPr lang="sl-SI" altLang="sl-SI"/>
              <a:pPr/>
              <a:t>20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A5DFC3D7-5574-49F2-B894-B8F538081E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73694EED-9743-4590-847F-05A85E17CC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6DA921D-0CC6-49E7-9DBB-8CD558A46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E77D8B-9067-431A-AE85-0BB766C2E016}" type="slidenum">
              <a:rPr lang="sl-SI" altLang="sl-SI"/>
              <a:pPr/>
              <a:t>21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7CD9DF56-F11A-41DF-8E60-0E8F7B75A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C59F9593-F1EC-4C61-BA50-8379BDC749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420BC1B0-9E78-4F2A-BEA4-20E5D512B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6DCF32D-BE31-4E79-89CB-94CA3BDA834F}" type="slidenum">
              <a:rPr lang="sl-SI" altLang="sl-SI"/>
              <a:pPr/>
              <a:t>22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7B033C9-7862-48B3-BE8E-50F96521FA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31A074F-2A76-45DB-959F-B9D5D9AFD4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4910A7A-9456-4A67-AB03-1B0A651AA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E9EB3C-7C17-4392-A71F-26E3CF2ACAFC}" type="slidenum">
              <a:rPr lang="sl-SI" altLang="sl-SI"/>
              <a:pPr/>
              <a:t>3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FA847AF-FDF7-433A-8E40-CFBA3E2BFC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95A2D664-E151-4CD9-A204-2883B6E575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825C841-301F-4ABE-8324-3E28ED00E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FB22F8-36AD-49A3-904A-F04161D5EED5}" type="slidenum">
              <a:rPr lang="sl-SI" altLang="sl-SI"/>
              <a:pPr/>
              <a:t>4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17B0387-57BC-4EB0-8DDE-73673E2BDC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F01634C-FF87-46C2-B009-92784AD37F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6F937FD-552A-4CD9-A814-0EBF3F543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9BFE41-9A75-4718-A966-C0516E723D27}" type="slidenum">
              <a:rPr lang="sl-SI" altLang="sl-SI"/>
              <a:pPr/>
              <a:t>5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85E9C3F-A413-48AA-B158-4425F4626C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1A35487-EBD0-4000-BB88-ADEB240206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BB6AF3FD-3591-467B-910F-A0DAC51DB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A43316-0270-4819-86AD-0E25DD28B205}" type="slidenum">
              <a:rPr lang="sl-SI" altLang="sl-SI"/>
              <a:pPr/>
              <a:t>6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53CDE90C-1956-4F6F-95CD-5B24A05789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BA3DEEB-C08B-443A-9B87-79C87220AB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185519D-2729-48BA-9C27-CC9FDF6A0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ABA7BF-6053-478D-96D9-F56288F4A43E}" type="slidenum">
              <a:rPr lang="sl-SI" altLang="sl-SI"/>
              <a:pPr/>
              <a:t>7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78FD0B0-0549-4D52-B49E-F8CEAFEE0A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48A5053D-C6E6-4792-92B0-39268E8384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BC884BF-2094-4BA9-B38F-31B728003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9B4DF6-972D-4282-B21D-EC450685A300}" type="slidenum">
              <a:rPr lang="sl-SI" altLang="sl-SI"/>
              <a:pPr/>
              <a:t>8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7E6D95B9-057C-4C63-A102-598D036F75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D6B55B3A-D314-48B3-9B69-7C5C3A51C5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55A26DF-8972-4849-8619-60307A6581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92FEB4-6F17-4C6B-AD69-23251A633D9B}" type="slidenum">
              <a:rPr lang="sl-SI" altLang="sl-SI"/>
              <a:pPr/>
              <a:t>9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BC1FEAE-9FC4-476F-A2C4-BAADFDDF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B260-CCA0-4347-B42D-FA40C88FDA7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650EF77-8D1E-4297-B5E7-C7A649F8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E50A486-BA95-4208-B48D-2ED715CB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ED32-4BAD-4A67-B5E7-F1B3DD36FC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373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3D588E2-81C4-4D4E-9B81-3B05FCDB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1AA17-1397-43FE-A9C9-63F6BE09325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FA1263A-E540-4452-B9C2-7487B567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EF0B3CE-6259-4C8B-AF18-B81061D2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97D13-410C-4DD1-B876-1843D528BA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291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37A3ACC-7356-4557-AE63-26BE6C8C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F7FDE-8A45-4807-8BDB-021FDC6A2B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7EB4C68-4F8B-41F2-A6F9-36399D5A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CD32A3B-1504-474D-8B76-970522FC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F5D5B-98AE-4F3F-8669-1B9B3A6510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950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0084045-582F-43F9-AA62-84751DF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5A397-B395-4C77-96B4-E56692F264C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32E3716-66F3-47F9-A275-4EFAE78D5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E5DBD12-0A3A-4A9A-9049-3011FFA3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E7F22-FDC6-4191-A744-6D90FC5473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907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2692D1D-C374-43BF-B138-4AE0995F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C638-6A0F-427E-A3A8-29B4BEFF642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1F37C82-846E-41D3-A34F-EA8F9350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21911CA-95A2-4F2C-B6DB-04367279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02CAF-4821-4F20-A431-68DC85E10C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964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74E27D2-089E-4869-9EE6-FF54E312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08A4-EA58-4649-8E1E-3F7B71E847E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D0D2F94-7D41-4EC7-A2F6-43EF1EF9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34EAD39-1EB9-40A4-803B-8E8E8EAA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291B-2F79-4130-853A-59E7507303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03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30E65C1D-E4E7-41AE-8629-65B1DEE6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0E22-1D7A-4138-A8C9-7F6D9B37EED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1C42C7FD-0649-4225-B33E-06DC5427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EE720F53-9B08-45DD-872D-8BD73EA4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8F8BD-B44A-4307-942C-64FC2C4125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544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CFC90246-5F0E-46DC-9CBE-0D863B4A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6110-E297-499E-AE1D-0FAE9B978D5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65FAB785-B614-4580-BBC0-DE7AE45B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5C0421AA-474D-455E-8E33-4EA337B1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81D49-5175-4435-841E-B6CF75C37B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749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6AD2B457-A4D9-4792-9D41-0914CA9F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B5F8-9BD7-4212-8BDB-A87E5A03991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7D7AEBC1-F077-41E1-9F64-A5BD0528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FED1D636-4F50-44EA-9244-FF0DA2A7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F68CF-E77F-412D-8208-B7BBD5FE9C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940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858E3FF-472A-489F-989D-530B940A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8E3A-2A8C-4AC7-8B27-7DAEF1D1110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FA1ACA1-4BC2-485C-9BD9-06FB7666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2046F39-ED19-47DF-8DD8-0E19AAE3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DEFD3-692C-41C7-90BA-0C0C556792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373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0731147-D15C-4244-8CAE-D87FF6CA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C744-10C3-4562-BF04-E3A66B77846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C83DE01-7EDD-4DE9-90AC-D6D190F6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9CDFF18-99CC-4836-A524-3806281D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33438-83CE-4513-8043-3FF06839A4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691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B5AA9663-3BD5-4334-9535-049D8DB282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AA003438-3F1B-4394-96C0-8CCD4A46F9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8F3DF72-7AA1-4E1A-91E0-29332EA5B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475D39-530C-4117-AA63-27538965D45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E7FE4A8-D357-4639-ACBE-BDCBB705F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6DD4403-92AA-412C-B2AE-098FE20A6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2D2E6FC-FF70-4EA4-ABC5-6ADDA0F29B5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1.jpe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dravstvena.info/vsznj/proces-zdravstvene-nege-otroka-in-mladostnika/" TargetMode="External"/><Relationship Id="rId3" Type="http://schemas.openxmlformats.org/officeDocument/2006/relationships/image" Target="../media/image2.gif"/><Relationship Id="rId7" Type="http://schemas.openxmlformats.org/officeDocument/2006/relationships/hyperlink" Target="http://www.obzornikzdravstvenenege.s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zornikzdravstvenenege.si/Celoten_clanek.aspx?ID=9435e967-c84e-4dd2-8bfb-42c18c0ce561" TargetMode="External"/><Relationship Id="rId5" Type="http://schemas.openxmlformats.org/officeDocument/2006/relationships/hyperlink" Target="http://www.ezdravstvo.si/index.php?object_id_poivedba_ucl=3446&amp;object_id=3446&amp;section_id=5&amp;prvastran=2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gif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A88AC8D3-265A-4FDF-A74B-6804E6203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80" y="486916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>
                <a:ln w="3175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sl-SI" b="1" dirty="0">
              <a:ln w="3175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EE4F262-BDEF-4092-89C1-EC10E61CD22E}"/>
              </a:ext>
            </a:extLst>
          </p:cNvPr>
          <p:cNvSpPr/>
          <p:nvPr/>
        </p:nvSpPr>
        <p:spPr>
          <a:xfrm>
            <a:off x="0" y="404664"/>
            <a:ext cx="8936848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b="1" dirty="0">
                <a:ln w="5715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OBOLENJA SEČIL PRI OTROKU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E40E8D-FA1E-4B84-99A0-ACA65086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Vnetje ledvičnih čašic in ledvičnega meha - AKUTNI PIELITIS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A05D387-2286-4320-81F3-1A6A045DF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sl-SI" altLang="sl-SI"/>
              <a:t>Pomembno uspešno in popolno  ozdravljenje akutnega pielonefritisa 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sl-SI" altLang="sl-SI"/>
              <a:t>Močni, sodobni kemoterapevtiki in antibiotiki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sl-SI" altLang="sl-SI"/>
              <a:t>V 90% ozdravljivo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sl-SI" altLang="sl-SI"/>
              <a:t>Zgodnja diagnoza </a:t>
            </a:r>
            <a:r>
              <a:rPr lang="sl-SI" altLang="sl-SI">
                <a:sym typeface="Wingdings" panose="05000000000000000000" pitchFamily="2" charset="2"/>
              </a:rPr>
              <a:t> zdravljenje  preprečimo prehod akutnega v kronični  odpoved ledvic  smrt</a:t>
            </a:r>
            <a:endParaRPr lang="sl-SI" altLang="sl-SI"/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ED3451-42C3-4D4F-845E-39C18BBA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KRONIČNI PIELONEFRITIS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DAA1E22-545F-4F85-BF5F-DF3BACAC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sl-SI" altLang="sl-SI"/>
              <a:t> ozdravitev – težko, redkokdaj (10 – 45%)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sl-SI" altLang="sl-SI"/>
              <a:t>Če izvid seča v redu in ni kliničnih težav, je lahko vseeno okužba, ki se dostikrat akutno razvname po mirovanju več mesecev ali let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sl-SI" altLang="sl-SI"/>
              <a:t>pojavijo se piurija, bacilurija in albuminurija z vsemi večjimi poškodbami ledvic 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sl-SI" altLang="sl-SI"/>
              <a:t>Prognoza je zelo slaba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endParaRPr lang="sl-SI" altLang="sl-SI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F2EAF5-09BF-442C-8AC4-B737E2211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ZNAKI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FBC66A9-19AD-4149-85E8-E55786FE6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r>
              <a:rPr lang="sl-SI" altLang="sl-SI"/>
              <a:t>trajno normalen izvid seča</a:t>
            </a:r>
          </a:p>
          <a:p>
            <a:r>
              <a:rPr lang="sl-SI" altLang="sl-SI"/>
              <a:t>normalna hitrost sedimentacije eritrocitov</a:t>
            </a:r>
          </a:p>
          <a:p>
            <a:r>
              <a:rPr lang="sl-SI" altLang="sl-SI"/>
              <a:t>neobčutljivost ledvic za pritisk ali udarec vsaj 6 mesecev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9218" name="Picture 2" descr="C:\Users\ISMET\Desktop\emina - zdravstvena nega otroka - NE BRIŠI\ledvica.jpg">
            <a:extLst>
              <a:ext uri="{FF2B5EF4-FFF2-40B4-BE49-F238E27FC236}">
                <a16:creationId xmlns:a16="http://schemas.microsoft.com/office/drawing/2014/main" id="{91717CB6-9641-4424-B1D3-67F3D95E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005263"/>
            <a:ext cx="2160588" cy="2541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ISMET\Desktop\emina - zdravstvena nega otroka - NE BRIŠI\Kad-boli-pri-mokrenju.jpg">
            <a:extLst>
              <a:ext uri="{FF2B5EF4-FFF2-40B4-BE49-F238E27FC236}">
                <a16:creationId xmlns:a16="http://schemas.microsoft.com/office/drawing/2014/main" id="{44F24EAE-5415-438B-A049-0C8FA7F2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573463"/>
            <a:ext cx="1943100" cy="2944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EA5EFB-9E73-4536-BBF4-A1D9BF68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Vnetje sečnega mehurja - CISTITITS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68B3876-2230-4C84-9AD1-12E5A5D73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4475163" cy="55165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/>
              <a:t>Prehlajena medenica </a:t>
            </a:r>
            <a:r>
              <a:rPr lang="sl-SI" dirty="0">
                <a:sym typeface="Wingdings" pitchFamily="2" charset="2"/>
              </a:rPr>
              <a:t>baterije skozi oslabljeno  sluznico sečil potujejo do mehurja  povzročijo vnetje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>
                <a:sym typeface="Wingdings" pitchFamily="2" charset="2"/>
              </a:rPr>
              <a:t>Nastane zaradi okužbe z MO (bakterije)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>
                <a:sym typeface="Wingdings" pitchFamily="2" charset="2"/>
              </a:rPr>
              <a:t>Otrok (tople noge, obleče suhe kopalke, toplo oblečeni v predelu trebuha)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>
                <a:sym typeface="Wingdings" pitchFamily="2" charset="2"/>
              </a:rPr>
              <a:t>Veliko tekočine</a:t>
            </a: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endParaRPr lang="sl-SI" dirty="0"/>
          </a:p>
        </p:txBody>
      </p:sp>
      <p:pic>
        <p:nvPicPr>
          <p:cNvPr id="5122" name="Picture 2" descr="C:\Users\ISMET\Desktop\emina - zdravstvena nega otroka - NE BRIŠI\otrok-in-tekocinapoma-222x180.jpg">
            <a:extLst>
              <a:ext uri="{FF2B5EF4-FFF2-40B4-BE49-F238E27FC236}">
                <a16:creationId xmlns:a16="http://schemas.microsoft.com/office/drawing/2014/main" id="{8008FCE2-6A76-4D03-830F-D5D540B5B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7152">
            <a:off x="5220072" y="2276872"/>
            <a:ext cx="3180268" cy="2578596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FDF553-927A-44F0-AA01-4F9BF2AE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ZNAKI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235E82B-898B-4A45-9BFC-05C482CFE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nenehno tiščanje na vodo, 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bolečine in skelenje pri uriniranju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bolečine v križu in v spodnjem delu trebuha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povišana telesna temperatura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moten seč ali pri hujših oblikah vnetja pomešan s krvjo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endParaRPr lang="sl-SI" altLang="sl-SI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613112-575C-47FD-BC5C-567221BA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NEGOVALNI PROBLEMI PRI OBOLENJIH SEČIL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4158F4E-26B1-4C2C-8BB7-4E5F4685E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sz="3400" dirty="0"/>
              <a:t>Zvišana telesna temperatura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sz="3400" dirty="0"/>
              <a:t>Nezadostna prehrana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sz="3400" dirty="0"/>
              <a:t>Spremenjena funkcija črevesja – driska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sz="3400" dirty="0"/>
              <a:t>Primanjkljaj telesnih tekočin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sz="3400" dirty="0"/>
              <a:t>Slabo napredovanje v telesnem razvoju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sz="3400" dirty="0"/>
              <a:t>Zadrževanje telesnih tekočin, otekline okoli oči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sz="3400" dirty="0"/>
              <a:t>Spremembe kože – bledica, cianoza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sz="3400" dirty="0"/>
              <a:t>Bolečina v trebuhu in ledvenem predelu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sz="3400" dirty="0"/>
              <a:t>Mirovanje zaradi splošne oslabelosti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sz="3400" dirty="0"/>
              <a:t>Spremembe pri uriniranju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sz="3400" dirty="0"/>
              <a:t>Možnost infekcije z mikroorganizmi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sz="3400" dirty="0"/>
              <a:t>Pomanjkanje znanja staršev o zdravstveni negi pri obolenjih sečil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8" presetID="1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4AA39C-9FE1-4EBE-9DA5-89CCAAF3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ZDRAVSTVENA NEGA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EBE28EF-A021-472E-A664-CFDFE277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4186238" cy="47847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>
                <a:solidFill>
                  <a:srgbClr val="7030A0"/>
                </a:solidFill>
              </a:rPr>
              <a:t>PREHRANJEVANJE IN PITJE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dovolj tekočine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Hranimo ga večkrat dnevno v manjših količinah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Hranimo ga počasi in strpno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Dnevno kontroliramo telesno težo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dokumentiramo</a:t>
            </a:r>
          </a:p>
        </p:txBody>
      </p:sp>
      <p:pic>
        <p:nvPicPr>
          <p:cNvPr id="6146" name="Picture 2" descr="C:\Users\ISMET\Desktop\emina - zdravstvena nega otroka - NE BRIŠI\mati-in-otrok-pri-hranjenju.jpg">
            <a:extLst>
              <a:ext uri="{FF2B5EF4-FFF2-40B4-BE49-F238E27FC236}">
                <a16:creationId xmlns:a16="http://schemas.microsoft.com/office/drawing/2014/main" id="{1EDCCCA5-D4D0-4ACD-93B5-2F587480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0878">
            <a:off x="5580063" y="1268413"/>
            <a:ext cx="2030412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ISMET\Desktop\emina - zdravstvena nega otroka - NE BRIŠI\otrok-in-tekocinapoma-222x180.jpg">
            <a:extLst>
              <a:ext uri="{FF2B5EF4-FFF2-40B4-BE49-F238E27FC236}">
                <a16:creationId xmlns:a16="http://schemas.microsoft.com/office/drawing/2014/main" id="{3D5DCB7D-2E30-40E0-A0DF-99E971169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38675"/>
            <a:ext cx="27352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25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925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75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250"/>
                            </p:stCondLst>
                            <p:childTnLst>
                              <p:par>
                                <p:cTn id="6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1250"/>
                            </p:stCondLst>
                            <p:childTnLst>
                              <p:par>
                                <p:cTn id="7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2250"/>
                            </p:stCondLst>
                            <p:childTnLst>
                              <p:par>
                                <p:cTn id="10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4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250"/>
                            </p:stCondLst>
                            <p:childTnLst>
                              <p:par>
                                <p:cTn id="1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4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4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4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4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56CE3C-97B5-4F12-A36A-106EE9FE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ZDRAVSTVENA NEGA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774861F-CAAC-45B5-9261-3095ECCD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775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>
                <a:solidFill>
                  <a:srgbClr val="7030A0"/>
                </a:solidFill>
              </a:rPr>
              <a:t>IZLOČANJE IN ODVAJANJE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Pri bruhanju in driski ustrezno ukrepamo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redno odvajanje blata in vode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u="sng" dirty="0"/>
              <a:t>Nadzorujemo in opazujemo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Videz urina (barvo, primesi, gostoto)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Količino izločenega urina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Število </a:t>
            </a:r>
            <a:r>
              <a:rPr lang="sl-SI" dirty="0" err="1"/>
              <a:t>mikcij</a:t>
            </a:r>
            <a:endParaRPr lang="sl-SI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Boleče, pekoče uriniranje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 err="1"/>
              <a:t>Enurezo</a:t>
            </a:r>
            <a:r>
              <a:rPr lang="sl-SI" dirty="0"/>
              <a:t>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Bilanca tekočin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odvzamemo urin za preiskavo (po naročilu zdravnika)</a:t>
            </a:r>
          </a:p>
        </p:txBody>
      </p:sp>
      <p:pic>
        <p:nvPicPr>
          <p:cNvPr id="7170" name="Picture 2" descr="C:\Users\ISMET\Desktop\emina - zdravstvena nega otroka - NE BRIŠI\60232043.jpg">
            <a:extLst>
              <a:ext uri="{FF2B5EF4-FFF2-40B4-BE49-F238E27FC236}">
                <a16:creationId xmlns:a16="http://schemas.microsoft.com/office/drawing/2014/main" id="{CC62EBE6-D3F5-41A5-8FB4-6C4A4B65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73238"/>
            <a:ext cx="2849562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A73552-AAE3-4AC0-B24D-8337AAD9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ZDRAVSTVENA NEGA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DC88C66-3039-45D0-A5BD-ED647C312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4330700" cy="47132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>
                <a:solidFill>
                  <a:srgbClr val="7030A0"/>
                </a:solidFill>
              </a:rPr>
              <a:t>OSEBNA HIGIENA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Natančna nega intimnega predela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Raje prhamo kot kopamo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kožo in kožne gube temeljito osušimo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Opazujemo in beležimo barvo kože ter morebitne otekline.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8194" name="Picture 2" descr="C:\Users\ISMET\Desktop\emina - zdravstvena nega otroka - NE BRIŠI\type;item;size;large;name;$$A_6118EF80_002025$2D2.jpg">
            <a:extLst>
              <a:ext uri="{FF2B5EF4-FFF2-40B4-BE49-F238E27FC236}">
                <a16:creationId xmlns:a16="http://schemas.microsoft.com/office/drawing/2014/main" id="{EDA1AAD2-9020-4602-851B-16664F04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4821">
            <a:off x="4572000" y="1628775"/>
            <a:ext cx="414178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ISMET\Desktop\emina - zdravstvena nega otroka - NE BRIŠI\a88d79cd98e8615283ba2a1288e2090d.jpg">
            <a:extLst>
              <a:ext uri="{FF2B5EF4-FFF2-40B4-BE49-F238E27FC236}">
                <a16:creationId xmlns:a16="http://schemas.microsoft.com/office/drawing/2014/main" id="{6D8207A9-376C-4104-BADB-99250041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5369">
            <a:off x="5795963" y="4076700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AEF356-A390-4834-BF1D-50C0BF3C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ZDRAVSTVENA NEGA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A621E81-C923-4A6C-9492-6DB1D8F98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>
                <a:solidFill>
                  <a:srgbClr val="7030A0"/>
                </a:solidFill>
              </a:rPr>
              <a:t>GIBANJE IN USTREZNA LEGA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aktivnosti otroka omejimo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>
                <a:solidFill>
                  <a:srgbClr val="7030A0"/>
                </a:solidFill>
              </a:rPr>
              <a:t>OBLAČENJE IN SLAČENJE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Oblačimo ga v topla bombažna oblačila glede na letni čas.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>
                <a:solidFill>
                  <a:srgbClr val="7030A0"/>
                </a:solidFill>
              </a:rPr>
              <a:t>VZDRŽEVANJE PRIMERNE TELESNE TEMPERATURE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Prostor naj bo topel in zračen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izvajamo ukrepe za zniževanje telesne temperature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endParaRPr lang="sl-SI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113B68-8AD6-42AA-90AD-D3B90A67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OBOLENJA SEČIL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EAF36D2-A095-4CA5-98A1-6689C145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/>
              <a:t>Mesto okužbe opredelimo z: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Vnetje sečnice (</a:t>
            </a:r>
            <a:r>
              <a:rPr lang="sl-SI" dirty="0" err="1"/>
              <a:t>uretritis</a:t>
            </a:r>
            <a:r>
              <a:rPr lang="sl-SI" dirty="0"/>
              <a:t>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Vnetje sečnega mehurja (cistitis)</a:t>
            </a:r>
            <a:endParaRPr lang="sl-SI" sz="24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Vnetje ledvičnih čašic in ledvičnega meha (</a:t>
            </a:r>
            <a:r>
              <a:rPr lang="sl-SI" dirty="0" err="1"/>
              <a:t>pielitis</a:t>
            </a:r>
            <a:r>
              <a:rPr lang="sl-SI" dirty="0"/>
              <a:t>)</a:t>
            </a:r>
            <a:endParaRPr lang="sl-SI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Vnetje ledvic (nefritis)</a:t>
            </a:r>
          </a:p>
        </p:txBody>
      </p:sp>
      <p:pic>
        <p:nvPicPr>
          <p:cNvPr id="1029" name="Picture 5" descr="C:\Users\ISMET\Desktop\emina - zdravstvena nega otroka - NE BRIŠI\urinary-systemhhć.jpg">
            <a:extLst>
              <a:ext uri="{FF2B5EF4-FFF2-40B4-BE49-F238E27FC236}">
                <a16:creationId xmlns:a16="http://schemas.microsoft.com/office/drawing/2014/main" id="{AD2B0BD8-78F3-4274-A693-0E0064347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00213"/>
            <a:ext cx="49688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925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925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1925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925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89F7EB-4435-41CF-9BF5-8618DBAD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ZDRAVSTVENA NEGA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36DE348-E197-4DB7-8C55-1FE17E1FA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165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>
                <a:solidFill>
                  <a:srgbClr val="7030A0"/>
                </a:solidFill>
              </a:rPr>
              <a:t>IZOGIBANJE NEVARNOSTIM V OKOLJU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5"/>
              </a:buBlip>
              <a:defRPr/>
            </a:pPr>
            <a:r>
              <a:rPr lang="sl-SI" dirty="0"/>
              <a:t>Ukrepi za preprečevanje nastanka bolnišnične okužbe.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>
                <a:solidFill>
                  <a:srgbClr val="7030A0"/>
                </a:solidFill>
              </a:rPr>
              <a:t>IZRAŽANJE ČUSTEV IN POTREB, KOMUNIKACIJA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5"/>
              </a:buBlip>
              <a:defRPr/>
            </a:pPr>
            <a:r>
              <a:rPr lang="sl-SI" dirty="0"/>
              <a:t>Otrok je razdražljiv, zato mu nudimo psihično podporo.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5"/>
              </a:buBlip>
              <a:defRPr/>
            </a:pPr>
            <a:r>
              <a:rPr lang="sl-SI" dirty="0"/>
              <a:t>prisotnost staršev ob otroku.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>
                <a:solidFill>
                  <a:srgbClr val="7030A0"/>
                </a:solidFill>
              </a:rPr>
              <a:t>IGRA, KORISTNO DELO, ZAPOSLITEV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5"/>
              </a:buBlip>
              <a:defRPr/>
            </a:pPr>
            <a:r>
              <a:rPr lang="sl-SI" dirty="0"/>
              <a:t>Otroka zaposlimo z aktivnostmi glede na njegovo zdravstveno stanje (vključimo vzgojiteljico ali učiteljico)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5"/>
              </a:buBlip>
              <a:defRPr/>
            </a:pPr>
            <a:r>
              <a:rPr lang="sl-SI" dirty="0"/>
              <a:t>Omogočimo mu branje knjig in poslušanje glasbe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037840-E835-4ACB-ACC7-42FF1591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ZDRAVSTVENA NEGA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0FF0DD7-6861-4E40-8C48-522E6067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>
                <a:solidFill>
                  <a:srgbClr val="7030A0"/>
                </a:solidFill>
              </a:rPr>
              <a:t>UČENJE IN PRIDOBIVANJE ZNANJA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Seznanitev staršev s preiskavami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Starši in tudi večji otroci morajo vedeti, kako preiskava poteka, čemu je namenjena in kaj od nje pričakujemo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>
                <a:solidFill>
                  <a:srgbClr val="7030A0"/>
                </a:solidFill>
              </a:rPr>
              <a:t>DRUGE NEGOVALNE INTERVENCIJE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merjenje vitalnih funkcij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 err="1"/>
              <a:t>antibIiotiki</a:t>
            </a:r>
            <a:r>
              <a:rPr lang="sl-SI" dirty="0"/>
              <a:t> po naročilu zdravnika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7D5CE6-6890-483F-BAC1-A9FF4634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VIRI IN LITERATURA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FD4AA84-A416-41D4-B905-58007DA5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 err="1"/>
              <a:t>Brzin</a:t>
            </a:r>
            <a:r>
              <a:rPr lang="sl-SI" dirty="0"/>
              <a:t> B (1988). Človek in njegove bolezni. Ljubljana, Tehniška založba Slovenije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/>
              <a:t>Černelč D. (2000). Zdrav in bolan otrok, Založba tržaškega tiska d.d.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 err="1"/>
              <a:t>Valman</a:t>
            </a:r>
            <a:r>
              <a:rPr lang="sl-SI" dirty="0"/>
              <a:t> B. (1999). Otroški zdravnik. Ljubljana, Založba Mladinska knjiga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/>
              <a:t>Zorec J. (2009). Zdravstvena nega zdravega in bolnega otroka. Maribor, Založba Pivec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>
                <a:hlinkClick r:id="rId5"/>
              </a:rPr>
              <a:t>http://www.ezdravstvo.si/index.php?object_id_poivedba_ucl=3446&amp;object_id=3446&amp;section_id=5&amp;prvastran=2</a:t>
            </a: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>
                <a:hlinkClick r:id="rId6"/>
              </a:rPr>
              <a:t>http://www.obzornikzdravstvenenege.si/Celoten_clanek.aspx?ID=9435e967-c84e-4dd2-8bfb-42c18c0ce561</a:t>
            </a: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>
                <a:hlinkClick r:id="rId7"/>
              </a:rPr>
              <a:t>http://www.obzornikzdravstvenenege.si/</a:t>
            </a: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>
                <a:hlinkClick r:id="rId8"/>
              </a:rPr>
              <a:t>http://www.zdravstvena.info/vsznj/proces-zdravstvene-nege-otroka-in-mladostnika/#more-774</a:t>
            </a: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C6B27-EC16-447D-9E8F-94FB787B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VZROKI ZA OBOLENJA SEČIL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B1C3713-B7D9-4945-A957-19058001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Vstop bakterij skozi zunanje ustje sečnice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Nezadostna in nepravilna intimna nega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Vezikoureterni refluks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endParaRPr lang="sl-SI" altLang="sl-SI"/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Več kot 90% povzročitelj - gram negativne bakterije – Escherichia coli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ED0D62-D170-466D-A7B8-716787BF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ZNAKI BOLEZNI - dojenček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52D2696-9457-4D00-B2B6-C2C151BA0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Manjši otrok – manj značilni znaki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povišana telesna temperatura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 slabo napredovanje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Neješčost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Bruhanje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Driska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Razdražljivost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bledica in cianoza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endParaRPr lang="sl-SI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4F35-A10B-479A-8852-BD63EB71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ZNAKI BOLEZNI – večji otroci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8CAB0F5-AF35-4BDA-857A-9D28DBB8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/>
              <a:t>Podobni kot pri odraslih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/>
              <a:t>bolečine v trebuhu ali ledvenem predelu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/>
              <a:t>povišano telesno temperaturo z mrzlico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/>
              <a:t>Bolečine v glavi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 err="1"/>
              <a:t>periorbitalni</a:t>
            </a:r>
            <a:r>
              <a:rPr lang="sl-SI" dirty="0"/>
              <a:t> edem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/>
              <a:t>neprijeten vonj urina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 err="1"/>
              <a:t>Hematurija</a:t>
            </a:r>
            <a:r>
              <a:rPr lang="sl-SI" dirty="0"/>
              <a:t> (kri v urinu)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sl-SI" dirty="0"/>
              <a:t>spremembe pri uriniranju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Napenjanje pred uriniranjem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Prekinjen curek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Uriniranje po kapljicah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/>
              <a:t>Pogosto ali pekoče uriniranje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sl-SI" dirty="0" err="1"/>
              <a:t>Enureza</a:t>
            </a:r>
            <a:r>
              <a:rPr lang="sl-SI" dirty="0"/>
              <a:t> (nočno močenje postelje)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endParaRPr lang="sl-SI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Blip>
                <a:blip r:embed="rId4"/>
              </a:buBlip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endParaRPr lang="sl-SI" dirty="0"/>
          </a:p>
        </p:txBody>
      </p:sp>
      <p:pic>
        <p:nvPicPr>
          <p:cNvPr id="6148" name="Picture 3" descr="C:\Users\ISMET\Desktop\emina - zdravstvena nega otroka - NE BRIŠI\60184088.jpg">
            <a:extLst>
              <a:ext uri="{FF2B5EF4-FFF2-40B4-BE49-F238E27FC236}">
                <a16:creationId xmlns:a16="http://schemas.microsoft.com/office/drawing/2014/main" id="{8D71519F-0460-411B-9806-71752FFE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92600"/>
            <a:ext cx="284638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Users\ISMET\Desktop\emina - zdravstvena nega otroka - NE BRIŠI\60207468.jpg">
            <a:extLst>
              <a:ext uri="{FF2B5EF4-FFF2-40B4-BE49-F238E27FC236}">
                <a16:creationId xmlns:a16="http://schemas.microsoft.com/office/drawing/2014/main" id="{D00BB02D-F03D-4596-9298-E62A87FA7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28775"/>
            <a:ext cx="2716212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AB809F-BD1B-412C-8EB0-4335E632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PREISKAVE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676747FE-D945-4009-8958-2F54456A4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3" y="1484313"/>
            <a:ext cx="4040187" cy="4786312"/>
          </a:xfrm>
        </p:spPr>
        <p:txBody>
          <a:bodyPr/>
          <a:lstStyle/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 sz="3000">
                <a:solidFill>
                  <a:schemeClr val="bg1"/>
                </a:solidFill>
              </a:rPr>
              <a:t>Preiskave urina:</a:t>
            </a:r>
          </a:p>
          <a:p>
            <a:pPr lvl="1">
              <a:buFont typeface="Arial" panose="020B0604020202020204" pitchFamily="34" charset="0"/>
              <a:buBlip>
                <a:blip r:embed="rId5"/>
              </a:buBlip>
            </a:pPr>
            <a:r>
              <a:rPr lang="sl-SI" altLang="sl-SI" sz="3000">
                <a:solidFill>
                  <a:schemeClr val="bg1"/>
                </a:solidFill>
              </a:rPr>
              <a:t>pH</a:t>
            </a:r>
          </a:p>
          <a:p>
            <a:pPr lvl="1">
              <a:buFont typeface="Arial" panose="020B0604020202020204" pitchFamily="34" charset="0"/>
              <a:buBlip>
                <a:blip r:embed="rId5"/>
              </a:buBlip>
            </a:pPr>
            <a:r>
              <a:rPr lang="sl-SI" altLang="sl-SI" sz="3000">
                <a:solidFill>
                  <a:schemeClr val="bg1"/>
                </a:solidFill>
              </a:rPr>
              <a:t>Specifična teža</a:t>
            </a:r>
          </a:p>
          <a:p>
            <a:pPr lvl="1">
              <a:buFont typeface="Arial" panose="020B0604020202020204" pitchFamily="34" charset="0"/>
              <a:buBlip>
                <a:blip r:embed="rId5"/>
              </a:buBlip>
            </a:pPr>
            <a:r>
              <a:rPr lang="sl-SI" altLang="sl-SI" sz="3000">
                <a:solidFill>
                  <a:schemeClr val="bg1"/>
                </a:solidFill>
              </a:rPr>
              <a:t>Patološki izvidi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 sz="3000">
                <a:solidFill>
                  <a:schemeClr val="bg1"/>
                </a:solidFill>
              </a:rPr>
              <a:t>Mikrobiološki preiskavi urina:</a:t>
            </a:r>
          </a:p>
          <a:p>
            <a:pPr lvl="1">
              <a:buFont typeface="Arial" panose="020B0604020202020204" pitchFamily="34" charset="0"/>
              <a:buBlip>
                <a:blip r:embed="rId5"/>
              </a:buBlip>
            </a:pPr>
            <a:r>
              <a:rPr lang="sl-SI" altLang="sl-SI" sz="2600">
                <a:solidFill>
                  <a:schemeClr val="bg1"/>
                </a:solidFill>
              </a:rPr>
              <a:t>sanfordu </a:t>
            </a:r>
          </a:p>
          <a:p>
            <a:pPr lvl="1">
              <a:buFont typeface="Arial" panose="020B0604020202020204" pitchFamily="34" charset="0"/>
              <a:buBlip>
                <a:blip r:embed="rId5"/>
              </a:buBlip>
            </a:pPr>
            <a:r>
              <a:rPr lang="sl-SI" altLang="sl-SI" sz="2600">
                <a:solidFill>
                  <a:schemeClr val="bg1"/>
                </a:solidFill>
              </a:rPr>
              <a:t> uricult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24BAEE12-EECE-414B-B3CD-70D443EFE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3438" y="1557338"/>
            <a:ext cx="4041775" cy="47513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6"/>
              </a:buBlip>
              <a:defRPr/>
            </a:pPr>
            <a:r>
              <a:rPr lang="sl-SI" sz="3000" dirty="0">
                <a:solidFill>
                  <a:schemeClr val="bg1"/>
                </a:solidFill>
              </a:rPr>
              <a:t>ultrazvočna preiskava sečil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6"/>
              </a:buBlip>
              <a:defRPr/>
            </a:pPr>
            <a:r>
              <a:rPr lang="sl-SI" sz="3000" dirty="0" err="1">
                <a:solidFill>
                  <a:schemeClr val="bg1"/>
                </a:solidFill>
              </a:rPr>
              <a:t>citoskopija</a:t>
            </a:r>
            <a:r>
              <a:rPr lang="sl-SI" sz="3000" dirty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6"/>
              </a:buBlip>
              <a:defRPr/>
            </a:pPr>
            <a:r>
              <a:rPr lang="sl-SI" sz="3000" dirty="0">
                <a:solidFill>
                  <a:schemeClr val="bg1"/>
                </a:solidFill>
              </a:rPr>
              <a:t>intravenska </a:t>
            </a:r>
            <a:r>
              <a:rPr lang="sl-SI" sz="3000" dirty="0" err="1">
                <a:solidFill>
                  <a:schemeClr val="bg1"/>
                </a:solidFill>
              </a:rPr>
              <a:t>urografija</a:t>
            </a:r>
            <a:r>
              <a:rPr lang="sl-SI" sz="3000" dirty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6"/>
              </a:buBlip>
              <a:defRPr/>
            </a:pPr>
            <a:r>
              <a:rPr lang="sl-SI" sz="3000" dirty="0" err="1">
                <a:solidFill>
                  <a:schemeClr val="bg1"/>
                </a:solidFill>
              </a:rPr>
              <a:t>mikcijski</a:t>
            </a:r>
            <a:r>
              <a:rPr lang="sl-SI" sz="3000" dirty="0">
                <a:solidFill>
                  <a:schemeClr val="bg1"/>
                </a:solidFill>
              </a:rPr>
              <a:t> </a:t>
            </a:r>
            <a:r>
              <a:rPr lang="sl-SI" sz="3000" dirty="0" err="1">
                <a:solidFill>
                  <a:schemeClr val="bg1"/>
                </a:solidFill>
              </a:rPr>
              <a:t>cistouretogram</a:t>
            </a:r>
            <a:endParaRPr lang="sl-SI" sz="30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6"/>
              </a:buBlip>
              <a:defRPr/>
            </a:pPr>
            <a:r>
              <a:rPr lang="sl-SI" sz="3000" dirty="0" err="1">
                <a:solidFill>
                  <a:schemeClr val="bg1"/>
                </a:solidFill>
              </a:rPr>
              <a:t>radioizotopski</a:t>
            </a:r>
            <a:r>
              <a:rPr lang="sl-SI" sz="3000" dirty="0">
                <a:solidFill>
                  <a:schemeClr val="bg1"/>
                </a:solidFill>
              </a:rPr>
              <a:t> </a:t>
            </a:r>
            <a:r>
              <a:rPr lang="sl-SI" sz="3000" dirty="0" err="1">
                <a:solidFill>
                  <a:schemeClr val="bg1"/>
                </a:solidFill>
              </a:rPr>
              <a:t>cistogram</a:t>
            </a:r>
            <a:endParaRPr lang="sl-SI" sz="30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6"/>
              </a:buBlip>
              <a:defRPr/>
            </a:pPr>
            <a:r>
              <a:rPr lang="sl-SI" sz="3000" dirty="0">
                <a:solidFill>
                  <a:schemeClr val="bg1"/>
                </a:solidFill>
              </a:rPr>
              <a:t>dinamična </a:t>
            </a:r>
            <a:r>
              <a:rPr lang="sl-SI" sz="3000" dirty="0" err="1">
                <a:solidFill>
                  <a:schemeClr val="bg1"/>
                </a:solidFill>
              </a:rPr>
              <a:t>scintigrafija</a:t>
            </a:r>
            <a:r>
              <a:rPr lang="sl-SI" sz="3000" dirty="0">
                <a:solidFill>
                  <a:schemeClr val="bg1"/>
                </a:solidFill>
              </a:rPr>
              <a:t> ledvic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Blip>
                <a:blip r:embed="rId6"/>
              </a:buBlip>
              <a:defRPr/>
            </a:pPr>
            <a:endParaRPr lang="sl-SI" dirty="0"/>
          </a:p>
        </p:txBody>
      </p:sp>
      <p:pic>
        <p:nvPicPr>
          <p:cNvPr id="10242" name="Picture 2" descr="C:\Users\ISMET\Desktop\emina - zdravstvena nega otroka - NE BRIŠI\Urinbecher.jpg">
            <a:extLst>
              <a:ext uri="{FF2B5EF4-FFF2-40B4-BE49-F238E27FC236}">
                <a16:creationId xmlns:a16="http://schemas.microsoft.com/office/drawing/2014/main" id="{7143A99E-1D70-421E-A8B9-B8A3D90EA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264025"/>
            <a:ext cx="208756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14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6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86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66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38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860"/>
                            </p:stCondLst>
                            <p:childTnLst>
                              <p:par>
                                <p:cTn id="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740"/>
                            </p:stCondLst>
                            <p:childTnLst>
                              <p:par>
                                <p:cTn id="7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660"/>
                            </p:stCondLst>
                            <p:childTnLst>
                              <p:par>
                                <p:cTn id="8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82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84CD0-8937-4E73-A3BE-968E8A89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Vnetje ledvic - NEFRITIS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941ADA2-0834-45EB-AB03-C3E7610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775"/>
            <a:ext cx="5338763" cy="4997450"/>
          </a:xfrm>
        </p:spPr>
        <p:txBody>
          <a:bodyPr/>
          <a:lstStyle/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sl-SI" altLang="sl-SI"/>
              <a:t>Ledvice</a:t>
            </a:r>
          </a:p>
          <a:p>
            <a:pPr lvl="1"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Lega: obojestransko ob hrbtenici</a:t>
            </a:r>
          </a:p>
          <a:p>
            <a:pPr lvl="1"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Oblika: podobne fižolu</a:t>
            </a:r>
          </a:p>
          <a:p>
            <a:pPr lvl="1"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Skorja in sredica</a:t>
            </a:r>
          </a:p>
          <a:p>
            <a:pPr lvl="1"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Ledvične kopice </a:t>
            </a:r>
            <a:r>
              <a:rPr lang="sl-SI" altLang="sl-SI">
                <a:sym typeface="Wingdings" panose="05000000000000000000" pitchFamily="2" charset="2"/>
              </a:rPr>
              <a:t>ledvični meh v čašice</a:t>
            </a:r>
          </a:p>
          <a:p>
            <a:pPr lvl="1"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>
                <a:sym typeface="Wingdings" panose="05000000000000000000" pitchFamily="2" charset="2"/>
              </a:rPr>
              <a:t>Sestava ledvic: ledvična čistilca (1,2 milijona), 2 ledvični odvodili (sečevodi)</a:t>
            </a:r>
            <a:endParaRPr lang="sl-SI" altLang="sl-SI"/>
          </a:p>
        </p:txBody>
      </p:sp>
      <p:pic>
        <p:nvPicPr>
          <p:cNvPr id="4098" name="Picture 2" descr="C:\Users\ISMET\Desktop\emina - zdravstvena nega otroka - NE BRIŠI\RTEmagicC_ledvice_jpg.jpg">
            <a:extLst>
              <a:ext uri="{FF2B5EF4-FFF2-40B4-BE49-F238E27FC236}">
                <a16:creationId xmlns:a16="http://schemas.microsoft.com/office/drawing/2014/main" id="{38624B43-4B87-411D-9AF0-45746E11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20161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ISMET\Desktop\emina - zdravstvena nega otroka - NE BRIŠI\KidneyDiagram.jpg">
            <a:extLst>
              <a:ext uri="{FF2B5EF4-FFF2-40B4-BE49-F238E27FC236}">
                <a16:creationId xmlns:a16="http://schemas.microsoft.com/office/drawing/2014/main" id="{0FBD2C17-F5EB-4B67-8F0E-2E58EBC5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41438"/>
            <a:ext cx="2667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4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EFED57-FB7B-41CF-9D39-A03AD4E9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Razlike med odraslim človekom in dojenčkom</a:t>
            </a:r>
          </a:p>
        </p:txBody>
      </p:sp>
      <p:pic>
        <p:nvPicPr>
          <p:cNvPr id="4" name="Ograda vsebine 3" descr="Bladder-system.gif">
            <a:extLst>
              <a:ext uri="{FF2B5EF4-FFF2-40B4-BE49-F238E27FC236}">
                <a16:creationId xmlns:a16="http://schemas.microsoft.com/office/drawing/2014/main" id="{2B981A30-8F8F-463C-8397-295A3BD84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060575"/>
            <a:ext cx="7435850" cy="4525963"/>
          </a:xfr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B3908C-05ED-4DF1-AE2A-77CFED60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VZROKI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F21D0ED-1005-439E-96B5-C0D30CF80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posledica vnetja  na drugem mestu telesa (davica, vnetje mandeljnov, po škrlatinki)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endParaRPr lang="sl-SI" altLang="sl-SI"/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endParaRPr lang="sl-SI" altLang="sl-SI"/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sl-SI" altLang="sl-SI"/>
              <a:t>Glavni povzročitelj: ß hemolitični streptokok skupine A, včasih pnevmokok ali stafilokok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On-screen Show (4:3)</PresentationFormat>
  <Paragraphs>191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Officeova tema</vt:lpstr>
      <vt:lpstr>PowerPoint Presentation</vt:lpstr>
      <vt:lpstr>OBOLENJA SEČIL</vt:lpstr>
      <vt:lpstr>VZROKI ZA OBOLENJA SEČIL</vt:lpstr>
      <vt:lpstr>ZNAKI BOLEZNI - dojenček</vt:lpstr>
      <vt:lpstr>ZNAKI BOLEZNI – večji otroci</vt:lpstr>
      <vt:lpstr>PREISKAVE</vt:lpstr>
      <vt:lpstr>Vnetje ledvic - NEFRITIS</vt:lpstr>
      <vt:lpstr>Razlike med odraslim človekom in dojenčkom</vt:lpstr>
      <vt:lpstr>VZROKI</vt:lpstr>
      <vt:lpstr>Vnetje ledvičnih čašic in ledvičnega meha - AKUTNI PIELITIS</vt:lpstr>
      <vt:lpstr>KRONIČNI PIELONEFRITIS</vt:lpstr>
      <vt:lpstr>ZNAKI</vt:lpstr>
      <vt:lpstr>Vnetje sečnega mehurja - CISTITITS</vt:lpstr>
      <vt:lpstr>ZNAKI</vt:lpstr>
      <vt:lpstr>NEGOVALNI PROBLEMI PRI OBOLENJIH SEČIL</vt:lpstr>
      <vt:lpstr>ZDRAVSTVENA NEGA</vt:lpstr>
      <vt:lpstr>ZDRAVSTVENA NEGA</vt:lpstr>
      <vt:lpstr>ZDRAVSTVENA NEGA</vt:lpstr>
      <vt:lpstr>ZDRAVSTVENA NEGA</vt:lpstr>
      <vt:lpstr>ZDRAVSTVENA NEGA</vt:lpstr>
      <vt:lpstr>ZDRAVSTVENA NEGA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2019-06-03T09:13:37Z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