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5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F8D4B394-AD31-4DD7-8549-8A55B8155AF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5603" name="Freeform 3">
              <a:extLst>
                <a:ext uri="{FF2B5EF4-FFF2-40B4-BE49-F238E27FC236}">
                  <a16:creationId xmlns:a16="http://schemas.microsoft.com/office/drawing/2014/main" id="{8ACC9768-A894-4947-8722-63DBDDFC0D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4" name="Freeform 4">
              <a:extLst>
                <a:ext uri="{FF2B5EF4-FFF2-40B4-BE49-F238E27FC236}">
                  <a16:creationId xmlns:a16="http://schemas.microsoft.com/office/drawing/2014/main" id="{640E3FEA-CDC0-441C-8E45-977E5E1396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5605" name="Rectangle 5">
            <a:extLst>
              <a:ext uri="{FF2B5EF4-FFF2-40B4-BE49-F238E27FC236}">
                <a16:creationId xmlns:a16="http://schemas.microsoft.com/office/drawing/2014/main" id="{6DEADF6B-039A-429F-9D86-8426EB361EB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053C5180-764E-4E10-AF9D-4C58D7D21AB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3519C52C-381B-4EB2-BF86-233947B022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225DEF16-36CD-4CEA-8602-A23F51749B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D37A17-7B7A-4890-8BC8-A344CDD8842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142E8E03-9AAD-479C-9ECB-125319EF792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EDA7-CFEA-47AB-8FEF-412CB873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F3E09-F361-43E1-B7E1-4A2FE30FE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C6D-B893-41F7-9809-8305E016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F9C38-0B91-4C14-9995-F11B1A133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180ED-B660-4069-B953-26780C06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EDEAD-2171-43EF-93FF-D18D3EE8C1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315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DB8DC-4EB5-4E34-9C09-08E9DA01D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E3BD2-174D-4F4C-B3C5-2E53C6D64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BD176-6EFD-4E8C-A8C8-17DE1755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F511F-34A7-470E-8B88-4AA45BC8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ABF5B-1DF1-4441-B12F-D183B152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E301A-F623-43C9-A77E-1F23B9D2B3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06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B098-8341-4BAA-B801-39D2788D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3196F-94C5-4719-8204-6F92EFC2F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1F0D0-B1F4-4104-AFF9-090F6712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0B693-3857-469D-ABBB-6386CB71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C4B0C-8898-44AC-A26F-34F0B838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A3DCD-D608-4CBA-9114-32D92261BF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014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7FD1-C048-4AFC-810A-4992C399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413D-C9B3-4AA0-A791-6AD91FE7A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B4CF8-BB43-4DEC-9177-DE8B8A6F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6F7F-FB89-4E3D-BFA8-29039499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6C49E-29D5-4081-9265-D16E1BB3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91606-C0DF-4BB7-9834-43957FDBE0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46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12B23-D7F6-413C-A7F5-7C1D586E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78139-E802-4314-B680-D4752D3F9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298EB-2848-42DA-B4F6-F2B382B33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2FB4F-3644-40EA-A9FC-D9E827E2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22902-6FE9-490B-AEE8-63D4A919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2B182-B9F0-426D-9F48-C96B7DE1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E356-E9C4-46EC-8959-DF55E54D4D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461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CD870-A38B-4474-945C-FD25C359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1E1E0-7C80-44CD-97E5-3907B86FF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3DA10-D9B7-4F66-BD04-D1349B37B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9B535-A585-439A-8030-1C6996894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37CD2-09CB-4A4E-8345-469EBC0FC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D7892-BF23-4A27-A3AB-5ADFD782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63DB9-B0FC-497F-AC83-9B8505BB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0E5AE-04AF-4E20-849B-079C8671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420A9-64E4-4521-9E04-3B6C3410F7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600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F5B5-4405-4476-864A-C7B4EB1A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8A961-88EF-4995-9F1A-5BC5F3C9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F1638-53BB-4525-90DA-FC63C504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FFF8D-30A5-4361-9658-A93B0BCC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141C0-2C19-4FCC-9606-06123C179A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184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2DEC4-5E85-4EC2-A963-0B16D8C7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A54D1-F0CF-48B7-8D9A-F1CC7E046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08EF4-F9F8-4FD0-BE4B-3EA7A47D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B634C-ADFE-4B73-BB4B-C9E3AA6ED6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934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2B3D-4548-424D-A540-4679AE5C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9DFCC-E43C-4997-8D0A-5E2F423B8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C7A3C-7509-4224-9EAB-9DAA556FB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DC106-3245-43E2-9133-6651F9053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BDBD7-1413-49DC-8B2D-21A319AD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4B445-92ED-43E8-9C76-2E5F14E7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976CB-4AC3-4FE8-8AE4-DF07EFE971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950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9EB4-C5DA-49A6-92D1-84CA1582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232685-CB25-44B1-B731-25BC76A95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229F3-DD48-47AD-BA71-D4C74BAB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D08C8-012F-49E7-86DE-9A7158AC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0E76E-C7E2-4FCA-A592-AA3023CD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2CBCE-F456-4CED-AB81-20F169C6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2E38E-1E65-4BE2-A971-38BB04DBDE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87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>
            <a:extLst>
              <a:ext uri="{FF2B5EF4-FFF2-40B4-BE49-F238E27FC236}">
                <a16:creationId xmlns:a16="http://schemas.microsoft.com/office/drawing/2014/main" id="{C091A0BB-90C6-4B79-8232-A848EFEDD1C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4579" name="Freeform 3">
              <a:extLst>
                <a:ext uri="{FF2B5EF4-FFF2-40B4-BE49-F238E27FC236}">
                  <a16:creationId xmlns:a16="http://schemas.microsoft.com/office/drawing/2014/main" id="{FE50354F-4192-4CAA-91DD-114AC98C2ED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4580" name="Freeform 4">
              <a:extLst>
                <a:ext uri="{FF2B5EF4-FFF2-40B4-BE49-F238E27FC236}">
                  <a16:creationId xmlns:a16="http://schemas.microsoft.com/office/drawing/2014/main" id="{C97CE69C-5EBB-4CF0-A5CE-16F9EF76D8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4581" name="Rectangle 5">
            <a:extLst>
              <a:ext uri="{FF2B5EF4-FFF2-40B4-BE49-F238E27FC236}">
                <a16:creationId xmlns:a16="http://schemas.microsoft.com/office/drawing/2014/main" id="{64B02D13-2178-4879-A24C-39BD3EFFD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EBC40882-1444-4A4F-BF17-86530B4AE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730CE943-BC8B-4B33-A800-4714F3D252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E0E45159-7978-4C8B-91F1-952C237246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9255983E-A377-4621-9B04-865148B086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7973502-FFA6-4520-AAC7-DE1FAFFE7D4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news_191_67382">
            <a:extLst>
              <a:ext uri="{FF2B5EF4-FFF2-40B4-BE49-F238E27FC236}">
                <a16:creationId xmlns:a16="http://schemas.microsoft.com/office/drawing/2014/main" id="{7F837A1F-E7B5-4E87-93C7-85ED0C80D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428">
            <a:off x="6019800" y="2438400"/>
            <a:ext cx="2827338" cy="398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1382742-blood-drop-character-with-a-needle">
            <a:extLst>
              <a:ext uri="{FF2B5EF4-FFF2-40B4-BE49-F238E27FC236}">
                <a16:creationId xmlns:a16="http://schemas.microsoft.com/office/drawing/2014/main" id="{997B9AD3-8B92-4826-A76B-A9A514AD3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blood_bag">
            <a:extLst>
              <a:ext uri="{FF2B5EF4-FFF2-40B4-BE49-F238E27FC236}">
                <a16:creationId xmlns:a16="http://schemas.microsoft.com/office/drawing/2014/main" id="{07DD9E71-981F-48B3-A238-8206334D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3459">
            <a:off x="304800" y="2895600"/>
            <a:ext cx="4191000" cy="353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AE10CC02-F8FB-4B58-A6EF-CCA877270A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</p:spPr>
        <p:txBody>
          <a:bodyPr/>
          <a:lstStyle/>
          <a:p>
            <a:r>
              <a:rPr lang="sl-SI" altLang="sl-SI" b="1" i="1"/>
              <a:t>	</a:t>
            </a:r>
            <a:r>
              <a:rPr lang="sl-SI" altLang="sl-SI" b="1" i="1">
                <a:latin typeface="MS Gothic" panose="020B0609070205080204" pitchFamily="49" charset="-128"/>
              </a:rPr>
              <a:t>	</a:t>
            </a:r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Opis postopka</a:t>
            </a:r>
            <a:r>
              <a:rPr lang="sl-SI" altLang="sl-SI" b="1">
                <a:solidFill>
                  <a:srgbClr val="0066FF"/>
                </a:solidFill>
              </a:rPr>
              <a:t>		</a:t>
            </a:r>
            <a:r>
              <a:rPr lang="sl-SI" altLang="sl-SI"/>
              <a:t>			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005BAE4-2A4F-4628-AD4F-8382822024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  <a:ea typeface="Meiryo UI" panose="020B0604030504040204" pitchFamily="34" charset="-128"/>
              </a:rPr>
              <a:t>Odvzem krvi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rev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040609-kri">
            <a:extLst>
              <a:ext uri="{FF2B5EF4-FFF2-40B4-BE49-F238E27FC236}">
                <a16:creationId xmlns:a16="http://schemas.microsoft.com/office/drawing/2014/main" id="{7E7C7638-B082-4C38-887F-3A4994795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8425"/>
            <a:ext cx="4419600" cy="294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igle_metuljcki">
            <a:extLst>
              <a:ext uri="{FF2B5EF4-FFF2-40B4-BE49-F238E27FC236}">
                <a16:creationId xmlns:a16="http://schemas.microsoft.com/office/drawing/2014/main" id="{A0F98120-2A52-4E33-8509-018E23AF9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AAEC5964-5F5E-444A-9962-FEE3F26AF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Priprava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B8E4AD5-8ABF-4C51-8DB2-71020CF9F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Mesto, kjer se kri odvzema, mora biti sterilizirano/razkuženo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Pribor je samo za enkratno uporabo (zato ni možnosti okužbe)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Pribor mora biti steriliziran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 b="1">
              <a:solidFill>
                <a:srgbClr val="009900"/>
              </a:solidFill>
              <a:latin typeface="MS Gothic" panose="020B0609070205080204" pitchFamily="49" charset="-128"/>
            </a:endParaRPr>
          </a:p>
        </p:txBody>
      </p:sp>
      <p:sp>
        <p:nvSpPr>
          <p:cNvPr id="5127" name="AutoShape 7" descr="Z">
            <a:extLst>
              <a:ext uri="{FF2B5EF4-FFF2-40B4-BE49-F238E27FC236}">
                <a16:creationId xmlns:a16="http://schemas.microsoft.com/office/drawing/2014/main" id="{FD852F83-C4C5-4808-BAA7-ADCEA385C7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9" name="AutoShape 9" descr="Z">
            <a:extLst>
              <a:ext uri="{FF2B5EF4-FFF2-40B4-BE49-F238E27FC236}">
                <a16:creationId xmlns:a16="http://schemas.microsoft.com/office/drawing/2014/main" id="{6306F331-B7A8-4B44-9DEB-102EF25196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31" name="AutoShape 11" descr="Z">
            <a:extLst>
              <a:ext uri="{FF2B5EF4-FFF2-40B4-BE49-F238E27FC236}">
                <a16:creationId xmlns:a16="http://schemas.microsoft.com/office/drawing/2014/main" id="{44C23548-67C4-49AC-B205-3DB64E2DCB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C42451-ED09-4AB2-9F43-6550B486A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Pogoji za darovanje krvi	</a:t>
            </a:r>
            <a:r>
              <a:rPr lang="sl-SI" altLang="sl-SI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14D4FE7-527E-4986-8704-6AF91D047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 u="sng">
                <a:solidFill>
                  <a:srgbClr val="0066FF"/>
                </a:solidFill>
                <a:latin typeface="MS Gothic" panose="020B0609070205080204" pitchFamily="49" charset="-128"/>
              </a:rPr>
              <a:t>Daruje lahko vsak ki:</a:t>
            </a:r>
            <a:endParaRPr lang="sl-SI" altLang="sl-SI" sz="2800" b="1" u="sng">
              <a:solidFill>
                <a:srgbClr val="009900"/>
              </a:solidFill>
              <a:latin typeface="MS Gothic" panose="020B0609070205080204" pitchFamily="49" charset="-128"/>
            </a:endParaRP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rgbClr val="009900"/>
                </a:solidFill>
                <a:latin typeface="MS Gothic" panose="020B0609070205080204" pitchFamily="49" charset="-128"/>
              </a:rPr>
              <a:t> </a:t>
            </a: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je dobrega zdravja,</a:t>
            </a: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je med 18 in 65 letom starosti,</a:t>
            </a: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tehta vsaj 50 kg,</a:t>
            </a: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zadnje mesece ni imel večje operacije,</a:t>
            </a: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v zadnjem letu ni prejel transfuzije,</a:t>
            </a: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moški, ki vsaj tri mesece ni daroval krvi,</a:t>
            </a:r>
          </a:p>
          <a:p>
            <a:pPr>
              <a:lnSpc>
                <a:spcPct val="90000"/>
              </a:lnSpc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ženska, ki vsaj štiri mesece ni darovala krvi in  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   v zadnjem letu ni bila noseča.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7173" name="AutoShape 5" descr="Z">
            <a:extLst>
              <a:ext uri="{FF2B5EF4-FFF2-40B4-BE49-F238E27FC236}">
                <a16:creationId xmlns:a16="http://schemas.microsoft.com/office/drawing/2014/main" id="{AED14D8B-BCBD-4F09-9BB5-5E76B933B9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19D7D23-9D1F-4964-8649-F2B760D7B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800" b="1" u="sng">
                <a:solidFill>
                  <a:srgbClr val="0066FF"/>
                </a:solidFill>
                <a:latin typeface="MS Gothic" panose="020B0609070205080204" pitchFamily="49" charset="-128"/>
              </a:rPr>
              <a:t>Krvi ne morejo darovati vsi,ki:</a:t>
            </a:r>
            <a:r>
              <a:rPr lang="sl-SI" altLang="sl-SI" sz="2800" b="1" u="sng"/>
              <a:t> 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imajo hujša obolenja srca,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Imajo, ali so imeli rakave bolezni,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imajo sladkorno bolezen, ki jo uravnavajo z insulinom,</a:t>
            </a:r>
          </a:p>
          <a:p>
            <a:endParaRPr lang="sl-SI" altLang="sl-SI" sz="2400" b="1">
              <a:solidFill>
                <a:srgbClr val="009900"/>
              </a:solidFill>
              <a:latin typeface="MS Gothic" panose="020B0609070205080204" pitchFamily="49" charset="-128"/>
            </a:endParaRPr>
          </a:p>
          <a:p>
            <a:pPr>
              <a:buFont typeface="Wingdings" panose="05000000000000000000" pitchFamily="2" charset="2"/>
              <a:buNone/>
            </a:pPr>
            <a:br>
              <a:rPr lang="sl-SI" altLang="sl-SI" sz="2400"/>
            </a:br>
            <a:endParaRPr lang="sl-SI" altLang="sl-SI" sz="2400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8B75733-FF9B-4AE0-A1BA-AA1043A62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499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4400" b="1">
                <a:solidFill>
                  <a:srgbClr val="0066FF"/>
                </a:solidFill>
                <a:latin typeface="MS Gothic" panose="020B0609070205080204" pitchFamily="49" charset="-128"/>
              </a:rPr>
              <a:t>Pogoji za darovanje krvi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1339409-9AE5-428D-A5B6-3150BADE5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Potek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0954F78-2A78-44AB-9930-D4AD1C265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05800" cy="5105400"/>
          </a:xfrm>
        </p:spPr>
        <p:txBody>
          <a:bodyPr/>
          <a:lstStyle/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Medicinska sestra razkuži predel, kjer bo odvzemala kri.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Okoli roke zaveže gumijasti trak, da je žila lažje vidna.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Pripravi sterilizirano iglo in jo zabode v žilo.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Krvodajalcu se navadno odvzame 450 ml krvi.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Ko krvodajalcu odvzame zadosti krvi, iglo izvleče in mu z razkuženo vato pokrije mesto vboda.</a:t>
            </a:r>
          </a:p>
          <a:p>
            <a:r>
              <a:rPr lang="sl-SI" altLang="sl-SI" sz="2400" b="1">
                <a:solidFill>
                  <a:srgbClr val="009900"/>
                </a:solidFill>
                <a:latin typeface="MS Gothic" panose="020B0609070205080204" pitchFamily="49" charset="-128"/>
              </a:rPr>
              <a:t>Zbrano kri shranjujejo v plastičnih vrečkah, nekaj pa jo dajo v stekleničke in jih analizirajo, da lahko določijo krvno skupino in bolezni.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E4BC76BB-F6C4-43BD-9C21-20E78EFF1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 b="1">
                <a:solidFill>
                  <a:srgbClr val="0066FF"/>
                </a:solidFill>
                <a:latin typeface="MS Gothic" panose="020B0609070205080204" pitchFamily="49" charset="-128"/>
              </a:rPr>
              <a:t>Kako poteka odvzem krvi?</a:t>
            </a:r>
          </a:p>
        </p:txBody>
      </p:sp>
      <p:sp>
        <p:nvSpPr>
          <p:cNvPr id="8200" name="AutoShape 8" descr="9k=">
            <a:extLst>
              <a:ext uri="{FF2B5EF4-FFF2-40B4-BE49-F238E27FC236}">
                <a16:creationId xmlns:a16="http://schemas.microsoft.com/office/drawing/2014/main" id="{2328602B-CCFC-414E-8D3F-8FCEA26571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vacutube_01">
            <a:extLst>
              <a:ext uri="{FF2B5EF4-FFF2-40B4-BE49-F238E27FC236}">
                <a16:creationId xmlns:a16="http://schemas.microsoft.com/office/drawing/2014/main" id="{FE539BCD-1B67-48D6-A1BB-3377C2660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1373">
            <a:off x="4800600" y="6858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odvzem-krvi_i700">
            <a:extLst>
              <a:ext uri="{FF2B5EF4-FFF2-40B4-BE49-F238E27FC236}">
                <a16:creationId xmlns:a16="http://schemas.microsoft.com/office/drawing/2014/main" id="{A9411A26-093F-41A9-8DCA-265B85102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1554">
            <a:off x="304800" y="914400"/>
            <a:ext cx="42672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Text Box 6">
            <a:extLst>
              <a:ext uri="{FF2B5EF4-FFF2-40B4-BE49-F238E27FC236}">
                <a16:creationId xmlns:a16="http://schemas.microsoft.com/office/drawing/2014/main" id="{2FC4F643-A8E0-491A-9766-926C11D839DD}"/>
              </a:ext>
            </a:extLst>
          </p:cNvPr>
          <p:cNvSpPr txBox="1">
            <a:spLocks noChangeArrowheads="1"/>
          </p:cNvSpPr>
          <p:nvPr/>
        </p:nvSpPr>
        <p:spPr bwMode="auto">
          <a:xfrm rot="-1380628">
            <a:off x="152400" y="5334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Odvzem krvi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C4E32589-D51D-481C-A250-2B320859EC38}"/>
              </a:ext>
            </a:extLst>
          </p:cNvPr>
          <p:cNvSpPr txBox="1">
            <a:spLocks noChangeArrowheads="1"/>
          </p:cNvSpPr>
          <p:nvPr/>
        </p:nvSpPr>
        <p:spPr bwMode="auto">
          <a:xfrm rot="1706202">
            <a:off x="5791200" y="7620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Epruvete za shranjevanje krvi</a:t>
            </a:r>
          </a:p>
        </p:txBody>
      </p:sp>
      <p:pic>
        <p:nvPicPr>
          <p:cNvPr id="9227" name="Picture 11" descr="vzorci_krvi_in_injekcija">
            <a:extLst>
              <a:ext uri="{FF2B5EF4-FFF2-40B4-BE49-F238E27FC236}">
                <a16:creationId xmlns:a16="http://schemas.microsoft.com/office/drawing/2014/main" id="{F59478BE-9AA2-4CA2-AC19-3FCC1A581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38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8" name="Text Box 12">
            <a:extLst>
              <a:ext uri="{FF2B5EF4-FFF2-40B4-BE49-F238E27FC236}">
                <a16:creationId xmlns:a16="http://schemas.microsoft.com/office/drawing/2014/main" id="{87FE37AD-4524-45A7-BBA4-CBD1A488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4290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Igla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ANd9GcQ1QMf0pqRCPblrMn_PdLsB7wANzcQpX99hTH4glaog5Gugh7xquQ">
            <a:extLst>
              <a:ext uri="{FF2B5EF4-FFF2-40B4-BE49-F238E27FC236}">
                <a16:creationId xmlns:a16="http://schemas.microsoft.com/office/drawing/2014/main" id="{FC621DD8-554E-4FF4-B46F-1B36ABF69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2209800"/>
            <a:ext cx="44069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arujte-krv-238x245">
            <a:extLst>
              <a:ext uri="{FF2B5EF4-FFF2-40B4-BE49-F238E27FC236}">
                <a16:creationId xmlns:a16="http://schemas.microsoft.com/office/drawing/2014/main" id="{E80BD54E-905F-4717-AB82-89D4EB85B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1295400"/>
            <a:ext cx="44418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20041-Clipart-Picture-Of-A-Blood-Drop-Mascot-Cartoon-Character-With-Welcoming-Open-Arms">
            <a:extLst>
              <a:ext uri="{FF2B5EF4-FFF2-40B4-BE49-F238E27FC236}">
                <a16:creationId xmlns:a16="http://schemas.microsoft.com/office/drawing/2014/main" id="{F210DF07-D68E-4278-84B0-4A483CDD6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23590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stock photo : Smiling drop of blood cell in gesturing OK, health concept">
            <a:extLst>
              <a:ext uri="{FF2B5EF4-FFF2-40B4-BE49-F238E27FC236}">
                <a16:creationId xmlns:a16="http://schemas.microsoft.com/office/drawing/2014/main" id="{0DA7BF4C-99CF-4372-AB7D-1611CBED0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0937">
            <a:off x="304800" y="-457200"/>
            <a:ext cx="175101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E764-961C-4152-B5DE-A1D8E07D6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55320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rgbClr val="0066FF"/>
                </a:solidFill>
                <a:latin typeface="MS Gothic" panose="020B0609070205080204" pitchFamily="49" charset="-128"/>
              </a:rPr>
              <a:t>Hvala za pozornost</a:t>
            </a:r>
            <a:r>
              <a:rPr lang="sl-SI" altLang="sl-SI">
                <a:latin typeface="MS Gothic" panose="020B0609070205080204" pitchFamily="49" charset="-128"/>
              </a:rPr>
              <a:t> </a:t>
            </a:r>
          </a:p>
        </p:txBody>
      </p:sp>
      <p:pic>
        <p:nvPicPr>
          <p:cNvPr id="6155" name="Picture 11" descr="1382903-tn_happy-blood-character">
            <a:extLst>
              <a:ext uri="{FF2B5EF4-FFF2-40B4-BE49-F238E27FC236}">
                <a16:creationId xmlns:a16="http://schemas.microsoft.com/office/drawing/2014/main" id="{B58CB021-E9B9-4E44-9EF5-C44B21841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98252">
            <a:off x="7239000" y="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1" name="Text Box 17">
            <a:extLst>
              <a:ext uri="{FF2B5EF4-FFF2-40B4-BE49-F238E27FC236}">
                <a16:creationId xmlns:a16="http://schemas.microsoft.com/office/drawing/2014/main" id="{C2BBEC31-E47F-4775-AD5C-D1C0A0A3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19800"/>
            <a:ext cx="2819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 b="1">
                <a:solidFill>
                  <a:srgbClr val="0066FF"/>
                </a:solidFill>
                <a:latin typeface="MS Gothic" panose="020B0609070205080204" pitchFamily="49" charset="-128"/>
              </a:rPr>
              <a:t>Slovenščina</a:t>
            </a:r>
            <a:endParaRPr lang="sl-SI" altLang="sl-SI" sz="2000" b="1" dirty="0">
              <a:solidFill>
                <a:srgbClr val="0066FF"/>
              </a:solidFill>
              <a:latin typeface="MS Gothic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67 -0.13873 C -0.46493 -0.14844 -0.46806 -0.14937 -0.47378 -0.15561 C -0.48385 -0.16648 -0.49479 -0.17804 -0.50556 -0.18775 C -0.50608 -0.19122 -0.50573 -0.19492 -0.50712 -0.19792 C -0.50903 -0.20231 -0.5151 -0.20856 -0.5151 -0.20833 C -0.51875 -0.22359 -0.5158 -0.21827 -0.52153 -0.22544 C -0.52344 -0.23353 -0.52431 -0.24 -0.52778 -0.24694 C -0.52899 -0.25526 -0.53108 -0.26359 -0.53264 -0.27191 C -0.53299 -0.27445 -0.53472 -0.28763 -0.53576 -0.29087 C -0.53646 -0.29341 -0.53802 -0.29503 -0.53889 -0.29734 C -0.5401 -0.30012 -0.54115 -0.30335 -0.54201 -0.30613 C -0.54566 -0.31746 -0.54826 -0.32948 -0.55 -0.3422 C -0.54844 -0.35237 -0.54705 -0.35607 -0.54375 -0.36532 C -0.54306 -0.36694 -0.54323 -0.36971 -0.54201 -0.37179 C -0.53941 -0.37526 -0.53524 -0.37619 -0.53264 -0.37966 C -0.52691 -0.38729 -0.52483 -0.39307 -0.51667 -0.39653 C -0.49462 -0.3933 -0.49028 -0.39214 -0.47222 -0.38613 C -0.46823 -0.3852 -0.4592 -0.3822 -0.45642 -0.37966 C -0.44931 -0.37341 -0.44149 -0.36856 -0.4342 -0.36278 C -0.42778 -0.35861 -0.42344 -0.35075 -0.41667 -0.34798 C -0.4099 -0.33942 -0.40208 -0.3311 -0.39288 -0.32694 C -0.38368 -0.31399 -0.36285 -0.31584 -0.35156 -0.31422 C -0.29983 -0.31607 -0.24722 -0.31283 -0.19601 -0.32486 C -0.18767 -0.33272 -0.17899 -0.33226 -0.1691 -0.33318 C -0.15764 -0.33804 -0.17101 -0.33295 -0.14844 -0.33734 C -0.14271 -0.33896 -0.13663 -0.34243 -0.1309 -0.34382 C -0.12934 -0.34567 -0.12726 -0.34613 -0.12622 -0.34798 C -0.12448 -0.35214 -0.12309 -0.3607 -0.12309 -0.36046 C -0.12257 -0.36532 -0.12222 -0.36925 -0.12153 -0.37341 C -0.12118 -0.37549 -0.11979 -0.37734 -0.11979 -0.37966 C -0.11979 -0.39214 -0.12812 -0.39607 -0.13264 -0.40532 C -0.13819 -0.41619 -0.15156 -0.42197 -0.16111 -0.42613 C -0.1724 -0.4363 -0.18941 -0.43653 -0.20243 -0.43885 C -0.22795 -0.44324 -0.2533 -0.44879 -0.27865 -0.45411 C -0.28941 -0.45873 -0.2941 -0.46081 -0.30556 -0.4622 C -0.31406 -0.4659 -0.32222 -0.47075 -0.3309 -0.47283 C -0.34444 -0.48162 -0.32934 -0.47283 -0.34687 -0.47908 C -0.36441 -0.48532 -0.34722 -0.4807 -0.35955 -0.48763 C -0.37274 -0.49549 -0.38681 -0.49804 -0.39931 -0.50867 C -0.40434 -0.51861 -0.40191 -0.5126 -0.40556 -0.52763 C -0.40608 -0.52971 -0.40712 -0.53411 -0.40712 -0.53387 C -0.40278 -0.55746 -0.38247 -0.55885 -0.36753 -0.56162 C -0.34219 -0.56093 -0.31667 -0.5607 -0.29132 -0.55931 C -0.27517 -0.55838 -0.25937 -0.55098 -0.24375 -0.54682 C -0.23212 -0.53896 -0.21806 -0.53734 -0.20556 -0.53203 C -0.20035 -0.52463 -0.19288 -0.5244 -0.18646 -0.51931 C -0.17274 -0.50821 -0.16059 -0.49642 -0.14531 -0.48971 C -0.13785 -0.47977 -0.125 -0.47815 -0.1151 -0.47492 C -0.09201 -0.46775 -0.06892 -0.4652 -0.04531 -0.4622 C -0.01545 -0.46405 0.01233 -0.46844 0.04201 -0.47098 C 0.04896 -0.4726 0.05434 -0.4763 0.06111 -0.47908 C 0.06615 -0.48578 0.06667 -0.48948 0.0691 -0.49804 C 0.06962 -0.50289 0.06997 -0.50798 0.07066 -0.51283 C 0.07101 -0.51515 0.0724 -0.517 0.07222 -0.51931 C 0.07101 -0.53341 0.06493 -0.54567 0.05625 -0.55307 C 0.05156 -0.56255 0.04063 -0.56601 0.03247 -0.57018 C 0.00712 -0.58243 -0.02014 -0.58567 -0.04687 -0.5889 C -0.12795 -0.58729 -0.20747 -0.59075 -0.28819 -0.59353 C -0.30156 -0.59677 -0.31233 -0.60324 -0.32465 -0.61018 C -0.3283 -0.61226 -0.33212 -0.6148 -0.33576 -0.61642 C -0.33889 -0.61804 -0.34531 -0.62127 -0.34531 -0.62104 C -0.36476 -0.64023 -0.33941 -0.61665 -0.35799 -0.6296 C -0.37674 -0.64185 -0.35451 -0.63145 -0.3691 -0.63792 C -0.37309 -0.64139 -0.37726 -0.64509 -0.38021 -0.65087 C -0.38247 -0.65434 -0.38646 -0.66289 -0.38646 -0.66266 C -0.38437 -0.67399 -0.38403 -0.6807 -0.37535 -0.68416 C -0.37378 -0.68624 -0.37257 -0.68902 -0.37066 -0.69041 C -0.36771 -0.69249 -0.36111 -0.6948 -0.36111 -0.69457 C -0.30937 -0.69318 -0.26007 -0.68717 -0.20868 -0.68416 C -0.19115 -0.68162 -0.17413 -0.67746 -0.15642 -0.67561 C -0.12465 -0.66243 -0.11024 -0.66682 -0.06753 -0.66567 C -0.03472 -0.66428 -0.03056 -0.66335 -0.00243 -0.66081 C 0.02135 -0.65457 0.00816 -0.65619 0.03733 -0.65919 C 0.05052 -0.66451 0.06441 -0.67723 0.07222 -0.69249 C 0.07378 -0.70567 0.07569 -0.71399 0.07222 -0.72856 C 0.06597 -0.75468 0.03611 -0.77064 0.01979 -0.78127 C 0.00729 -0.78937 -0.00278 -0.79954 -0.01667 -0.80278 C -0.02344 -0.80694 -0.03021 -0.80763 -0.03733 -0.81087 C -0.07847 -0.80555 -0.11997 -0.80763 -0.16111 -0.80278 C -0.20868 -0.79006 -0.25972 -0.80856 -0.30712 -0.81757 C -0.30868 -0.81827 -0.31042 -0.81873 -0.31198 -0.81942 C -0.31406 -0.82012 -0.31615 -0.82081 -0.31823 -0.82151 C -0.32135 -0.82266 -0.32778 -0.82567 -0.32778 -0.82567 C -0.33142 -0.83075 -0.34045 -0.83838 -0.34045 -0.83815 C -0.34444 -0.84624 -0.34896 -0.85226 -0.35486 -0.85781 C -0.3625 -0.87283 -0.36615 -0.87815 -0.35642 -0.89757 C -0.3526 -0.9133 -0.33385 -0.92948 -0.32153 -0.93364 C -0.31562 -0.93873 -0.31076 -0.94197 -0.30399 -0.94405 C -0.28003 -0.96347 -0.25538 -0.97503 -0.22778 -0.9822 C -0.19792 -0.98081 -0.19253 -0.98012 -0.17066 -0.97596 C -0.16215 -0.97434 -0.14531 -0.97156 -0.14531 -0.97133 C -0.13681 -0.96416 -0.13819 -0.95515 -0.1342 -0.94405 L -0.12153 -0.92717 L -0.10868 -0.94844 L -0.13733 -0.9674 L -0.12622 -0.94197 L -0.1151 -0.95052 " pathEditMode="relative" rAng="0" ptsTypes="fffffffffffffffffffffffffffffffffffffffffffffffffffffffffffffffffffffffffffffffffffffffffffAAAA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52" y="-42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Reža">
  <a:themeElements>
    <a:clrScheme name="Rež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Rež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240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Gothic</vt:lpstr>
      <vt:lpstr>Arial</vt:lpstr>
      <vt:lpstr>Tahoma</vt:lpstr>
      <vt:lpstr>Wingdings</vt:lpstr>
      <vt:lpstr>Reža</vt:lpstr>
      <vt:lpstr>  Opis postopka       </vt:lpstr>
      <vt:lpstr>Priprava</vt:lpstr>
      <vt:lpstr>Pogoji za darovanje krvi  </vt:lpstr>
      <vt:lpstr>PowerPoint Presentation</vt:lpstr>
      <vt:lpstr>Potek</vt:lpstr>
      <vt:lpstr>PowerPoint Presentation</vt:lpstr>
      <vt:lpstr>Hvala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2019-06-03T09:13:39Z</dcterms:created>
  <dcterms:modified xsi:type="dcterms:W3CDTF">2019-06-03T09:13:39Z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