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FFCC"/>
    <a:srgbClr val="99CCFF"/>
    <a:srgbClr val="FF66FF"/>
    <a:srgbClr val="FFFF00"/>
    <a:srgbClr val="FF00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6" autoAdjust="0"/>
    <p:restoredTop sz="94660"/>
  </p:normalViewPr>
  <p:slideViewPr>
    <p:cSldViewPr>
      <p:cViewPr varScale="1">
        <p:scale>
          <a:sx n="72" d="100"/>
          <a:sy n="72" d="100"/>
        </p:scale>
        <p:origin x="-4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4D960-1FF5-4C81-A292-5A5D772BF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F0410-5315-4FC0-8862-C2D61430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24D4E-CEC2-4A73-9AA6-7B3B47066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32EE2-7C62-4ABF-B574-991D1C6FC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7D509-1055-4762-B3BF-27BA1BE9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5DD89-6D62-4640-B7C0-1E4602A8BF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49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EF05-261B-4A34-86C1-618E4CCE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9A65D-262D-4CE4-88F3-158A2D5E6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12919-E47B-424E-8E5A-933D49DCC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418C4-D011-4EE4-A1DD-4ADF17420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645AB-47BA-46E0-B95C-80335E6AE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CF445-21BA-41B1-A559-646B42A5A9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0737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B6DCC0-EFF9-4AE0-BD7F-943CA71C0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E24130-52DC-48A2-94B1-F5C363CD6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C9FAA-9105-4327-89DF-58E0B87C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3F321-3E72-41CC-878B-EBCC77C82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6243E-5D22-4AC7-80F6-DBEC8FE14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4D64A-6514-4924-A10F-9C0D1C7C7F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796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62A8C-FFCC-41CE-A21B-955502E3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04AB5-92EF-4E6B-A3F4-506AB030F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5DD31-18BA-4C11-A9C9-E99EBC0D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EA604-3135-4A6F-A093-80784973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8E56D-EA29-40F6-A801-50BA31489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A3725-5F4A-484C-93EE-8DED746E93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2017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CE2B-4DE5-40F5-BBBA-FC7DD79E2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200F5-8629-4B2C-A4AB-A7613ADC9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F7BD5-CCC3-4180-B3FA-54954171C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62B2-B306-40EC-916F-E2FB869B5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72A57-3327-4F9C-BE5F-822E6B6B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B0DBF-30DC-4D14-AB8C-B7C94101C7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8100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800D4-2910-4713-A038-EBA34FB85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5C3A8-9FEA-4C51-A0F7-D54DF59F49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B596E-FD1C-4104-BDCA-987CFE21E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A607C-2B33-430C-A0DD-2A40E009F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58ED5-A2E3-484D-A87D-54BC59E1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F419C-FF55-4167-92F8-E2866AF44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CE2C0-87D2-419A-BEA1-D0660C0DEC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6426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9362-FD51-4935-9A3F-4E846B82E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494C6-ECC7-4A43-A23E-AB27F1255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15E1B-76B2-4E2B-A185-1F14DA2AE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F0330E-0310-4ED7-A6F7-28C3072A09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17054E-1BEF-49F7-9D24-350AF21B26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6E19F-CDD1-4D49-BE4C-223E468C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24BF8F-8603-4BE5-9E7D-7F78B21A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0AF7B6-7D6C-4AF3-90F9-AC09A5839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3DD75-A609-42D6-BBCE-CE707155CD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8442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D928-861F-40AC-886E-626DF4697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7DEE5-91F2-486A-B8E1-0DF7C386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5EDD7F-C6BD-4479-84B5-E33C84AD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E5B087-2F5E-4957-8D60-8A6A73275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A13BA-C103-40F9-9A76-D6DA743757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7826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A98248-F0A2-46B3-B434-7935446DA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6C717-D8C3-4255-88AE-039F42D35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AD7D9-F275-4571-AE22-74790F177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BF803-97FF-4ECF-8C04-AEC4120424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9305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6C7E-16EF-4898-A26B-59BC81DB7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FDC9E-C118-4929-B157-67384435F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4A57F-265B-4387-A5A0-0F36C57A4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F151C-391F-4164-99C0-ED4631681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56C69-DE85-4BBC-BF4F-7570A6AA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CA17F-AA4C-4B80-A78C-F5A0FF65B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D8E24-AE69-4933-B1CD-E00AE718E4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2538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C624A-3EDC-44F9-89A0-44A82F93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DE9587-821D-471A-AA24-032930AE2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FAFF25-EA01-4D8C-97BB-32679FAF8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65DCD-1620-4763-8E15-D04A350E1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C0E58-DB97-4FE5-B652-78DA8F427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EAA96-E1E6-465E-8737-64DD92B4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68C4E-2D70-4B08-8DD3-4DF7FEFD67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3515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6EE324-4BFA-4758-B881-C3CDF8D8F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6DEC96-A0A9-45B7-A357-D65B74586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E42B83A-1791-4E64-AE79-BAF90FB323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FDB5ED-529A-473A-9C7C-971D59EEDF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3E116BB-08C1-4401-B97E-C9F5F75C64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2D8774-CF48-404C-B3ED-79E748AE70E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>
            <a:extLst>
              <a:ext uri="{FF2B5EF4-FFF2-40B4-BE49-F238E27FC236}">
                <a16:creationId xmlns:a16="http://schemas.microsoft.com/office/drawing/2014/main" id="{BCEE0A90-A395-47FA-AD8C-09651FBB0A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0825" y="404813"/>
            <a:ext cx="8569325" cy="2879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b="1" kern="10">
                <a:ln w="5715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Prehrana predšolskega</a:t>
            </a:r>
          </a:p>
          <a:p>
            <a:pPr algn="ctr"/>
            <a:r>
              <a:rPr lang="sl-SI" sz="3600" b="1" kern="10">
                <a:ln w="5715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otroka</a:t>
            </a:r>
          </a:p>
        </p:txBody>
      </p:sp>
      <p:pic>
        <p:nvPicPr>
          <p:cNvPr id="2053" name="Picture 5" descr="7bb826265b939f91a3e8b8ec258ec8dd-3-001">
            <a:extLst>
              <a:ext uri="{FF2B5EF4-FFF2-40B4-BE49-F238E27FC236}">
                <a16:creationId xmlns:a16="http://schemas.microsoft.com/office/drawing/2014/main" id="{B4E98235-B58D-4DD8-8750-4F326403A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060575"/>
            <a:ext cx="2959100" cy="443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60255550">
            <a:extLst>
              <a:ext uri="{FF2B5EF4-FFF2-40B4-BE49-F238E27FC236}">
                <a16:creationId xmlns:a16="http://schemas.microsoft.com/office/drawing/2014/main" id="{51D7E1CA-A066-473C-9CAC-CCF912E4A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716338"/>
            <a:ext cx="4176712" cy="2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F1F6687-AC41-4082-A829-7D1FFEE41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sl-SI" altLang="sl-SI" sz="4000"/>
            </a:br>
            <a:endParaRPr lang="sl-SI" altLang="sl-SI" sz="40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2CAB22B-D628-4206-AA76-F7F5FFB1E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ln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endParaRPr lang="sl-SI" altLang="sl-SI" b="1">
              <a:solidFill>
                <a:srgbClr val="FF0066"/>
              </a:solidFill>
            </a:endParaRPr>
          </a:p>
          <a:p>
            <a:pPr>
              <a:buFontTx/>
              <a:buNone/>
            </a:pPr>
            <a:r>
              <a:rPr lang="sl-SI" altLang="sl-SI" b="1">
                <a:solidFill>
                  <a:srgbClr val="FF0066"/>
                </a:solidFill>
              </a:rPr>
              <a:t>Prehrana predšolskega otroka je področje, ki</a:t>
            </a:r>
          </a:p>
          <a:p>
            <a:pPr>
              <a:buFontTx/>
              <a:buNone/>
            </a:pPr>
            <a:r>
              <a:rPr lang="sl-SI" altLang="sl-SI" b="1">
                <a:solidFill>
                  <a:srgbClr val="FF0066"/>
                </a:solidFill>
              </a:rPr>
              <a:t>ga moramo obravnavati z več vidikov:</a:t>
            </a:r>
          </a:p>
          <a:p>
            <a:pPr>
              <a:buFontTx/>
              <a:buNone/>
            </a:pPr>
            <a:endParaRPr lang="sl-SI" altLang="sl-SI" b="1">
              <a:solidFill>
                <a:srgbClr val="FF0066"/>
              </a:solidFill>
            </a:endParaRPr>
          </a:p>
          <a:p>
            <a:pPr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z vidika zagotavljanja otrokovih fizioloških potreb </a:t>
            </a:r>
          </a:p>
          <a:p>
            <a:pPr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z vidika oblikovanja </a:t>
            </a:r>
          </a:p>
          <a:p>
            <a:pPr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upoštevanja otrokovih prehranjevalnih navad </a:t>
            </a:r>
          </a:p>
          <a:p>
            <a:pPr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senzoričnega sprejmanja hrane </a:t>
            </a:r>
          </a:p>
          <a:p>
            <a:pPr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z vzgojnega vidika. </a:t>
            </a:r>
            <a:br>
              <a:rPr lang="sl-SI" altLang="sl-SI"/>
            </a:br>
            <a:br>
              <a:rPr lang="sl-SI" altLang="sl-SI"/>
            </a:br>
            <a:endParaRPr lang="sl-SI" altLang="sl-SI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85" decel="100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85" decel="100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9D69646-BD33-4A70-975C-8111182EE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sl-SI" altLang="sl-SI" sz="4000"/>
            </a:br>
            <a:endParaRPr lang="sl-SI" altLang="sl-SI" sz="40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2B26F31-C1CA-4A1B-AF90-17F033D28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>
                <a:solidFill>
                  <a:srgbClr val="FF00FF"/>
                </a:solidFill>
              </a:rPr>
              <a:t>Prehrana otrok v predšolskem obdobju mora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FF00FF"/>
                </a:solidFill>
              </a:rPr>
              <a:t>zadostiti otrokovim fiziološkim in psihološkim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FF00FF"/>
                </a:solidFill>
              </a:rPr>
              <a:t>potrebam, torej mora biti kalorično in hranilno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FF00FF"/>
                </a:solidFill>
              </a:rPr>
              <a:t>uravnotežena ter zdravstveno neoporečna. </a:t>
            </a:r>
          </a:p>
          <a:p>
            <a:pPr>
              <a:buFontTx/>
              <a:buNone/>
            </a:pPr>
            <a:endParaRPr lang="sl-SI" altLang="sl-SI">
              <a:solidFill>
                <a:srgbClr val="FF00FF"/>
              </a:solidFill>
            </a:endParaRPr>
          </a:p>
          <a:p>
            <a:pPr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Pomembno je, da se v tem obdobju oblikujejo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ustrezne prehranske navade, da otroci osvojijo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čim več prehranskega znanja in ustvarijo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pozitiven odnos do zdravega in kulturnega načina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prehranjevanja, kar je pomembno za kasnejša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življenjska obdobja.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5A13F88-3BE6-42E8-83EC-9F290EF561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416800" cy="863600"/>
          </a:xfrm>
        </p:spPr>
        <p:txBody>
          <a:bodyPr/>
          <a:lstStyle/>
          <a:p>
            <a:r>
              <a:rPr lang="sl-SI" altLang="sl-SI">
                <a:solidFill>
                  <a:srgbClr val="66FF66"/>
                </a:solidFill>
              </a:rPr>
              <a:t>Od prvega do četrtega leta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9E9AE63-B65A-4D8A-B60F-DDB8C2A90E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200">
                <a:solidFill>
                  <a:srgbClr val="FFFF00"/>
                </a:solidFill>
              </a:rPr>
              <a:t>Odnos do hrane pri otrocih od prvega do četrtega leta starosti je</a:t>
            </a:r>
          </a:p>
          <a:p>
            <a:pPr>
              <a:buFontTx/>
              <a:buNone/>
            </a:pPr>
            <a:r>
              <a:rPr lang="sl-SI" altLang="sl-SI" sz="2200">
                <a:solidFill>
                  <a:srgbClr val="FFFF00"/>
                </a:solidFill>
              </a:rPr>
              <a:t>drugačen kot pozneje. To je obdobje, ko je otrok zaradi motoričnega</a:t>
            </a:r>
          </a:p>
          <a:p>
            <a:pPr>
              <a:buFontTx/>
              <a:buNone/>
            </a:pPr>
            <a:r>
              <a:rPr lang="sl-SI" altLang="sl-SI" sz="2200">
                <a:solidFill>
                  <a:srgbClr val="FFFF00"/>
                </a:solidFill>
              </a:rPr>
              <a:t>razvoja in radovednosti pogosto usmerjen v druge dejavnosti in zlahka</a:t>
            </a:r>
          </a:p>
          <a:p>
            <a:pPr>
              <a:buFontTx/>
              <a:buNone/>
            </a:pPr>
            <a:r>
              <a:rPr lang="sl-SI" altLang="sl-SI" sz="2200">
                <a:solidFill>
                  <a:srgbClr val="FFFF00"/>
                </a:solidFill>
              </a:rPr>
              <a:t>pozabi, da je lačen. Nekateri otroci tudi raje pijejo, kot jejo, saj je pitje</a:t>
            </a:r>
          </a:p>
          <a:p>
            <a:pPr>
              <a:buFontTx/>
              <a:buNone/>
            </a:pPr>
            <a:r>
              <a:rPr lang="sl-SI" altLang="sl-SI" sz="2200">
                <a:solidFill>
                  <a:srgbClr val="FFFF00"/>
                </a:solidFill>
              </a:rPr>
              <a:t>manj naporno. </a:t>
            </a:r>
          </a:p>
          <a:p>
            <a:pPr>
              <a:buFontTx/>
              <a:buNone/>
            </a:pPr>
            <a:endParaRPr lang="sl-SI" altLang="sl-SI" sz="220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sl-SI" altLang="sl-SI" sz="2200">
                <a:solidFill>
                  <a:srgbClr val="FFFF00"/>
                </a:solidFill>
              </a:rPr>
              <a:t>Če smo v prvem letu starosti dajali otroku samo predelano hrano</a:t>
            </a:r>
          </a:p>
          <a:p>
            <a:pPr>
              <a:buFontTx/>
              <a:buNone/>
            </a:pPr>
            <a:r>
              <a:rPr lang="sl-SI" altLang="sl-SI" sz="2200">
                <a:solidFill>
                  <a:srgbClr val="FFFF00"/>
                </a:solidFill>
              </a:rPr>
              <a:t>(miksano, močno prekuhano, a tudi pri dolgo časa dojenih otrocih),</a:t>
            </a:r>
          </a:p>
          <a:p>
            <a:pPr>
              <a:buFontTx/>
              <a:buNone/>
            </a:pPr>
            <a:r>
              <a:rPr lang="sl-SI" altLang="sl-SI" sz="2200">
                <a:solidFill>
                  <a:srgbClr val="FFFF00"/>
                </a:solidFill>
              </a:rPr>
              <a:t>pogosto nastopi lenoba za žvečenje. Otrok bo raje lačen, kot da bi se</a:t>
            </a:r>
          </a:p>
          <a:p>
            <a:pPr>
              <a:buFontTx/>
              <a:buNone/>
            </a:pPr>
            <a:r>
              <a:rPr lang="sl-SI" altLang="sl-SI" sz="2200">
                <a:solidFill>
                  <a:srgbClr val="FFFF00"/>
                </a:solidFill>
              </a:rPr>
              <a:t>trudil in grizel. Pogosto hrano celo raje izpljune, kot da bi žvečil. Majhni</a:t>
            </a:r>
          </a:p>
          <a:p>
            <a:pPr>
              <a:buFontTx/>
              <a:buNone/>
            </a:pPr>
            <a:r>
              <a:rPr lang="sl-SI" altLang="sl-SI" sz="2200">
                <a:solidFill>
                  <a:srgbClr val="FFFF00"/>
                </a:solidFill>
              </a:rPr>
              <a:t>otroci imajo v resnici lahko manjšo potrebo po hrani, kot pričakujejo</a:t>
            </a:r>
          </a:p>
          <a:p>
            <a:pPr>
              <a:buFontTx/>
              <a:buNone/>
            </a:pPr>
            <a:r>
              <a:rPr lang="sl-SI" altLang="sl-SI" sz="2200">
                <a:solidFill>
                  <a:srgbClr val="FFFF00"/>
                </a:solidFill>
              </a:rPr>
              <a:t>odrasli.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Wingdings</vt:lpstr>
      <vt:lpstr>Privzeti načrt</vt:lpstr>
      <vt:lpstr>PowerPoint Presentation</vt:lpstr>
      <vt:lpstr> </vt:lpstr>
      <vt:lpstr> </vt:lpstr>
      <vt:lpstr>Od prvega do četrtega leta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2019-06-03T09:13:39Z</dcterms:created>
  <dcterms:modified xsi:type="dcterms:W3CDTF">2019-06-03T09:13:40Z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