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1"/>
  </p:sldMasterIdLst>
  <p:sldIdLst>
    <p:sldId id="256" r:id="rId2"/>
    <p:sldId id="257" r:id="rId3"/>
    <p:sldId id="258" r:id="rId4"/>
    <p:sldId id="271" r:id="rId5"/>
    <p:sldId id="259" r:id="rId6"/>
    <p:sldId id="260" r:id="rId7"/>
    <p:sldId id="261" r:id="rId8"/>
    <p:sldId id="272" r:id="rId9"/>
    <p:sldId id="273" r:id="rId10"/>
    <p:sldId id="262" r:id="rId11"/>
    <p:sldId id="268" r:id="rId12"/>
    <p:sldId id="277" r:id="rId13"/>
    <p:sldId id="270" r:id="rId14"/>
    <p:sldId id="279" r:id="rId15"/>
    <p:sldId id="278" r:id="rId16"/>
    <p:sldId id="263" r:id="rId17"/>
    <p:sldId id="274" r:id="rId18"/>
    <p:sldId id="266" r:id="rId19"/>
    <p:sldId id="267" r:id="rId20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60"/>
  </p:normalViewPr>
  <p:slideViewPr>
    <p:cSldViewPr>
      <p:cViewPr varScale="1">
        <p:scale>
          <a:sx n="154" d="100"/>
          <a:sy n="154" d="100"/>
        </p:scale>
        <p:origin x="438" y="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22">
            <a:extLst>
              <a:ext uri="{FF2B5EF4-FFF2-40B4-BE49-F238E27FC236}">
                <a16:creationId xmlns:a16="http://schemas.microsoft.com/office/drawing/2014/main" id="{6AAD991A-5D7A-49E2-908D-DC803E8A8602}"/>
              </a:ext>
            </a:extLst>
          </p:cNvPr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avokotnik 23">
            <a:extLst>
              <a:ext uri="{FF2B5EF4-FFF2-40B4-BE49-F238E27FC236}">
                <a16:creationId xmlns:a16="http://schemas.microsoft.com/office/drawing/2014/main" id="{1B468F66-620E-436D-B1C6-4462C692DEA2}"/>
              </a:ext>
            </a:extLst>
          </p:cNvPr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avokotnik 24">
            <a:extLst>
              <a:ext uri="{FF2B5EF4-FFF2-40B4-BE49-F238E27FC236}">
                <a16:creationId xmlns:a16="http://schemas.microsoft.com/office/drawing/2014/main" id="{A4207B29-BB0A-495F-9E1D-87EBD5A03635}"/>
              </a:ext>
            </a:extLst>
          </p:cNvPr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avokotnik 25">
            <a:extLst>
              <a:ext uri="{FF2B5EF4-FFF2-40B4-BE49-F238E27FC236}">
                <a16:creationId xmlns:a16="http://schemas.microsoft.com/office/drawing/2014/main" id="{92792F01-DB0F-4482-A553-0986A8BE77BD}"/>
              </a:ext>
            </a:extLst>
          </p:cNvPr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Pravokotnik 26">
            <a:extLst>
              <a:ext uri="{FF2B5EF4-FFF2-40B4-BE49-F238E27FC236}">
                <a16:creationId xmlns:a16="http://schemas.microsoft.com/office/drawing/2014/main" id="{8D828BD2-7D7A-4D9F-8792-46682489151D}"/>
              </a:ext>
            </a:extLst>
          </p:cNvPr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Zaobljeni pravokotnik 29">
            <a:extLst>
              <a:ext uri="{FF2B5EF4-FFF2-40B4-BE49-F238E27FC236}">
                <a16:creationId xmlns:a16="http://schemas.microsoft.com/office/drawing/2014/main" id="{8FE1448A-5BD5-4398-8E02-56A8D6441607}"/>
              </a:ext>
            </a:extLst>
          </p:cNvPr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Zaobljeni pravokotnik 30">
            <a:extLst>
              <a:ext uri="{FF2B5EF4-FFF2-40B4-BE49-F238E27FC236}">
                <a16:creationId xmlns:a16="http://schemas.microsoft.com/office/drawing/2014/main" id="{6814D2CE-B66C-40D4-A620-7665211D1B14}"/>
              </a:ext>
            </a:extLst>
          </p:cNvPr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Pravokotnik 6">
            <a:extLst>
              <a:ext uri="{FF2B5EF4-FFF2-40B4-BE49-F238E27FC236}">
                <a16:creationId xmlns:a16="http://schemas.microsoft.com/office/drawing/2014/main" id="{DF0F2403-95D5-4E28-BA33-F306E3BCB7ED}"/>
              </a:ext>
            </a:extLst>
          </p:cNvPr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Pravokotnik 9">
            <a:extLst>
              <a:ext uri="{FF2B5EF4-FFF2-40B4-BE49-F238E27FC236}">
                <a16:creationId xmlns:a16="http://schemas.microsoft.com/office/drawing/2014/main" id="{A8A23151-4649-48E3-A989-AC5FB195CAE6}"/>
              </a:ext>
            </a:extLst>
          </p:cNvPr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Pravokotnik 10">
            <a:extLst>
              <a:ext uri="{FF2B5EF4-FFF2-40B4-BE49-F238E27FC236}">
                <a16:creationId xmlns:a16="http://schemas.microsoft.com/office/drawing/2014/main" id="{14EC5545-E589-4EC5-9927-B5C6C1FEB746}"/>
              </a:ext>
            </a:extLst>
          </p:cNvPr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Pravokotnik 18">
            <a:extLst>
              <a:ext uri="{FF2B5EF4-FFF2-40B4-BE49-F238E27FC236}">
                <a16:creationId xmlns:a16="http://schemas.microsoft.com/office/drawing/2014/main" id="{37FB2C2C-E078-4E78-A71F-0602EECF5E6C}"/>
              </a:ext>
            </a:extLst>
          </p:cNvPr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Naslov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9" name="Podnaslov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17" name="Ograda datuma 27">
            <a:extLst>
              <a:ext uri="{FF2B5EF4-FFF2-40B4-BE49-F238E27FC236}">
                <a16:creationId xmlns:a16="http://schemas.microsoft.com/office/drawing/2014/main" id="{433BE6A7-A789-40B7-B688-575FD520F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4FC1BF-5110-446D-93F5-FE288244CE1C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18" name="Ograda noge 16">
            <a:extLst>
              <a:ext uri="{FF2B5EF4-FFF2-40B4-BE49-F238E27FC236}">
                <a16:creationId xmlns:a16="http://schemas.microsoft.com/office/drawing/2014/main" id="{D6FDFC1D-E9BC-48C7-B779-AB9B8B2A2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9" name="Ograda številke diapozitiva 28">
            <a:extLst>
              <a:ext uri="{FF2B5EF4-FFF2-40B4-BE49-F238E27FC236}">
                <a16:creationId xmlns:a16="http://schemas.microsoft.com/office/drawing/2014/main" id="{E132246C-A023-437A-BDBB-15B733E575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DDEFBA2-E207-4012-AF7D-C3300D1B574A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080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73575AE1-4463-4006-9821-586C317C6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96F774-7711-4726-BAE0-7F0AB8CBDD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28154A8-D42D-48D7-AD55-F14AB3A051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A3887AE-377A-4B6D-A3FD-6AD28498E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7C2621-7F1B-4C3E-9B5A-7394A18C059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6865209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2CAF5BA6-04A9-4F52-B9EC-ABDD6EFC1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16B1E3-369D-44D8-B7B1-9E23EB06214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935AA7E3-97B4-45F8-932C-22C76E57DB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E450EDD9-540E-4549-86F3-19B494C15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A674-9A52-4468-BE49-382DD922588F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89389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95AB925D-689C-4841-A5FD-9116E1FD1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7ECFF-E639-465D-99ED-564980E0A82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A342DBE6-B9D8-4035-83D6-663D6027E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069E4CAB-9C57-42E0-B650-C552CA203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3BD222-73E0-4F2C-BF95-71DF16028168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89639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datuma 13">
            <a:extLst>
              <a:ext uri="{FF2B5EF4-FFF2-40B4-BE49-F238E27FC236}">
                <a16:creationId xmlns:a16="http://schemas.microsoft.com/office/drawing/2014/main" id="{525515E7-E11B-4211-A110-62440D591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39C5D-0522-407D-82DD-585A3560481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5" name="Ograda noge 2">
            <a:extLst>
              <a:ext uri="{FF2B5EF4-FFF2-40B4-BE49-F238E27FC236}">
                <a16:creationId xmlns:a16="http://schemas.microsoft.com/office/drawing/2014/main" id="{6DD53667-7966-47DD-8D83-5332FA2DD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Ograda številke diapozitiva 22">
            <a:extLst>
              <a:ext uri="{FF2B5EF4-FFF2-40B4-BE49-F238E27FC236}">
                <a16:creationId xmlns:a16="http://schemas.microsoft.com/office/drawing/2014/main" id="{928CB5C8-65D2-4F1D-9589-48F9A149F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7DC843-A5B2-4389-9FDA-7602DCCDB92D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8080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3760E1A6-0184-4A3A-B855-F273124BA4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44972-30C5-406D-AD33-BC868AF67077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25CF435-BB78-4549-A03F-0E3E2629B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F3316FA4-6D7C-471F-87CE-B4D47E4F06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ECF2F-2551-433D-9DBD-DA79D362771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4873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25">
            <a:extLst>
              <a:ext uri="{FF2B5EF4-FFF2-40B4-BE49-F238E27FC236}">
                <a16:creationId xmlns:a16="http://schemas.microsoft.com/office/drawing/2014/main" id="{8D19FE00-ACB5-42CA-8FF5-78126C23A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2E80C4-677A-4253-82F4-B553F5707E92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8" name="Ograda številke diapozitiva 26">
            <a:extLst>
              <a:ext uri="{FF2B5EF4-FFF2-40B4-BE49-F238E27FC236}">
                <a16:creationId xmlns:a16="http://schemas.microsoft.com/office/drawing/2014/main" id="{97D4E62C-AE83-4694-8A4A-0845501869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76A8FFD-7892-4D2A-A607-7EB8BE65F403}" type="slidenum">
              <a:rPr lang="sl-SI"/>
              <a:pPr>
                <a:defRPr/>
              </a:pPr>
              <a:t>‹#›</a:t>
            </a:fld>
            <a:endParaRPr lang="sl-SI"/>
          </a:p>
        </p:txBody>
      </p:sp>
      <p:sp>
        <p:nvSpPr>
          <p:cNvPr id="9" name="Ograda noge 27">
            <a:extLst>
              <a:ext uri="{FF2B5EF4-FFF2-40B4-BE49-F238E27FC236}">
                <a16:creationId xmlns:a16="http://schemas.microsoft.com/office/drawing/2014/main" id="{34DA4FCC-1686-4017-B2B2-B9D7762AC631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29436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">
            <a:extLst>
              <a:ext uri="{FF2B5EF4-FFF2-40B4-BE49-F238E27FC236}">
                <a16:creationId xmlns:a16="http://schemas.microsoft.com/office/drawing/2014/main" id="{675A935F-0E41-41D1-9D0D-05D6E0691F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78BF1-387C-4368-AAD3-F687A1D3AE86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4" name="Ograda noge 3">
            <a:extLst>
              <a:ext uri="{FF2B5EF4-FFF2-40B4-BE49-F238E27FC236}">
                <a16:creationId xmlns:a16="http://schemas.microsoft.com/office/drawing/2014/main" id="{FAF8451E-5400-4422-AF10-A506C0A81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Ograda številke diapozitiva 4">
            <a:extLst>
              <a:ext uri="{FF2B5EF4-FFF2-40B4-BE49-F238E27FC236}">
                <a16:creationId xmlns:a16="http://schemas.microsoft.com/office/drawing/2014/main" id="{E7C847F8-2044-4E31-B216-B1B98C233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C0E17D-5E08-4D0C-BBFF-B6AD68A8FEF7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134368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3">
            <a:extLst>
              <a:ext uri="{FF2B5EF4-FFF2-40B4-BE49-F238E27FC236}">
                <a16:creationId xmlns:a16="http://schemas.microsoft.com/office/drawing/2014/main" id="{064002B9-59A9-4933-8328-A63BD2BF1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AC15F-3889-4FF0-9C74-7E0F52CDC718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D4633E8F-61F8-4F5C-ABBA-C24D4A3139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Ograda številke diapozitiva 22">
            <a:extLst>
              <a:ext uri="{FF2B5EF4-FFF2-40B4-BE49-F238E27FC236}">
                <a16:creationId xmlns:a16="http://schemas.microsoft.com/office/drawing/2014/main" id="{301DFAB2-6D00-49AB-8F57-303F337EA5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2F0631-C0A8-4E2B-A5ED-A12F185A5891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61860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76953385-8EFD-438B-8529-F932949FA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9B47CD-FBFA-4064-96B1-F810569E6004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C87F3E9F-89B1-469B-8976-BE3276A42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026DA3AD-CAB9-4A6D-A141-2B2F954BFB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CAAE4-614A-44E7-9F45-5D125396C6B0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90378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datuma 13">
            <a:extLst>
              <a:ext uri="{FF2B5EF4-FFF2-40B4-BE49-F238E27FC236}">
                <a16:creationId xmlns:a16="http://schemas.microsoft.com/office/drawing/2014/main" id="{D09BEA4E-A2C9-4285-85BD-E0F9C16DFC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89282-DD77-4762-B587-9752776FEAAD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6" name="Ograda noge 2">
            <a:extLst>
              <a:ext uri="{FF2B5EF4-FFF2-40B4-BE49-F238E27FC236}">
                <a16:creationId xmlns:a16="http://schemas.microsoft.com/office/drawing/2014/main" id="{3CB0BC4F-2D54-4ECF-9216-028E042DBA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Ograda številke diapozitiva 22">
            <a:extLst>
              <a:ext uri="{FF2B5EF4-FFF2-40B4-BE49-F238E27FC236}">
                <a16:creationId xmlns:a16="http://schemas.microsoft.com/office/drawing/2014/main" id="{7ECED173-A477-40BE-B8EB-CDFB30EA0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8B43DB-9019-4691-9433-5B0DA7600B42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23397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Pravokotnik 27">
            <a:extLst>
              <a:ext uri="{FF2B5EF4-FFF2-40B4-BE49-F238E27FC236}">
                <a16:creationId xmlns:a16="http://schemas.microsoft.com/office/drawing/2014/main" id="{4D042013-F36B-4B68-8393-5CEB6BA4EA9A}"/>
              </a:ext>
            </a:extLst>
          </p:cNvPr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Pravokotnik 28">
            <a:extLst>
              <a:ext uri="{FF2B5EF4-FFF2-40B4-BE49-F238E27FC236}">
                <a16:creationId xmlns:a16="http://schemas.microsoft.com/office/drawing/2014/main" id="{0494FA26-BBA2-4124-A651-0AFAF2EA8518}"/>
              </a:ext>
            </a:extLst>
          </p:cNvPr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Pravokotnik 29">
            <a:extLst>
              <a:ext uri="{FF2B5EF4-FFF2-40B4-BE49-F238E27FC236}">
                <a16:creationId xmlns:a16="http://schemas.microsoft.com/office/drawing/2014/main" id="{53D55E11-9496-4B62-A53B-4F05CCCD6A83}"/>
              </a:ext>
            </a:extLst>
          </p:cNvPr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Pravokotnik 30">
            <a:extLst>
              <a:ext uri="{FF2B5EF4-FFF2-40B4-BE49-F238E27FC236}">
                <a16:creationId xmlns:a16="http://schemas.microsoft.com/office/drawing/2014/main" id="{33214B08-64AB-405A-8CF9-28CCD5A2893A}"/>
              </a:ext>
            </a:extLst>
          </p:cNvPr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Pravokotnik 31">
            <a:extLst>
              <a:ext uri="{FF2B5EF4-FFF2-40B4-BE49-F238E27FC236}">
                <a16:creationId xmlns:a16="http://schemas.microsoft.com/office/drawing/2014/main" id="{60796473-BDD0-4F8D-A2E0-F566A335E872}"/>
              </a:ext>
            </a:extLst>
          </p:cNvPr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Zaobljeni pravokotnik 32">
            <a:extLst>
              <a:ext uri="{FF2B5EF4-FFF2-40B4-BE49-F238E27FC236}">
                <a16:creationId xmlns:a16="http://schemas.microsoft.com/office/drawing/2014/main" id="{92717B9E-756E-48F9-9DE9-9C76C5D7FA5F}"/>
              </a:ext>
            </a:extLst>
          </p:cNvPr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Zaobljeni pravokotnik 33">
            <a:extLst>
              <a:ext uri="{FF2B5EF4-FFF2-40B4-BE49-F238E27FC236}">
                <a16:creationId xmlns:a16="http://schemas.microsoft.com/office/drawing/2014/main" id="{CE4BA462-4774-4C6C-8887-C5D76902DE38}"/>
              </a:ext>
            </a:extLst>
          </p:cNvPr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Pravokotnik 34">
            <a:extLst>
              <a:ext uri="{FF2B5EF4-FFF2-40B4-BE49-F238E27FC236}">
                <a16:creationId xmlns:a16="http://schemas.microsoft.com/office/drawing/2014/main" id="{882C8213-054E-4CD2-8878-CBB7CCB20C7D}"/>
              </a:ext>
            </a:extLst>
          </p:cNvPr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Pravokotnik 35">
            <a:extLst>
              <a:ext uri="{FF2B5EF4-FFF2-40B4-BE49-F238E27FC236}">
                <a16:creationId xmlns:a16="http://schemas.microsoft.com/office/drawing/2014/main" id="{D4A6B7C6-1B93-4970-9DA2-325ABF91C99D}"/>
              </a:ext>
            </a:extLst>
          </p:cNvPr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Pravokotnik 36">
            <a:extLst>
              <a:ext uri="{FF2B5EF4-FFF2-40B4-BE49-F238E27FC236}">
                <a16:creationId xmlns:a16="http://schemas.microsoft.com/office/drawing/2014/main" id="{C5F3226C-2E2A-4B97-B2B8-AF92ADC8DE67}"/>
              </a:ext>
            </a:extLst>
          </p:cNvPr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Pravokotnik 37">
            <a:extLst>
              <a:ext uri="{FF2B5EF4-FFF2-40B4-BE49-F238E27FC236}">
                <a16:creationId xmlns:a16="http://schemas.microsoft.com/office/drawing/2014/main" id="{A2BC2D92-84F3-4F13-8B14-DB071CFD714B}"/>
              </a:ext>
            </a:extLst>
          </p:cNvPr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Pravokotnik 38">
            <a:extLst>
              <a:ext uri="{FF2B5EF4-FFF2-40B4-BE49-F238E27FC236}">
                <a16:creationId xmlns:a16="http://schemas.microsoft.com/office/drawing/2014/main" id="{67180BF7-43E0-4365-9FA2-D714138B2AEF}"/>
              </a:ext>
            </a:extLst>
          </p:cNvPr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Pravokotnik 39">
            <a:extLst>
              <a:ext uri="{FF2B5EF4-FFF2-40B4-BE49-F238E27FC236}">
                <a16:creationId xmlns:a16="http://schemas.microsoft.com/office/drawing/2014/main" id="{4E83769C-7EFE-4E04-97F7-40F4A552563D}"/>
              </a:ext>
            </a:extLst>
          </p:cNvPr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Ograda naslova 21">
            <a:extLst>
              <a:ext uri="{FF2B5EF4-FFF2-40B4-BE49-F238E27FC236}">
                <a16:creationId xmlns:a16="http://schemas.microsoft.com/office/drawing/2014/main" id="{79D0995D-A6B1-49EC-A1F7-25C23E84DEB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 naslova matrice</a:t>
            </a:r>
            <a:endParaRPr lang="en-US" altLang="sl-SI"/>
          </a:p>
        </p:txBody>
      </p:sp>
      <p:sp>
        <p:nvSpPr>
          <p:cNvPr id="1040" name="Ograda besedila 12">
            <a:extLst>
              <a:ext uri="{FF2B5EF4-FFF2-40B4-BE49-F238E27FC236}">
                <a16:creationId xmlns:a16="http://schemas.microsoft.com/office/drawing/2014/main" id="{02E98976-9DB0-40BF-B170-00240BDB948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/>
              <a:t>Uredite sloge besedila matrice</a:t>
            </a:r>
          </a:p>
          <a:p>
            <a:pPr lvl="1"/>
            <a:r>
              <a:rPr lang="sl-SI" altLang="sl-SI"/>
              <a:t>Druga raven</a:t>
            </a:r>
          </a:p>
          <a:p>
            <a:pPr lvl="2"/>
            <a:r>
              <a:rPr lang="sl-SI" altLang="sl-SI"/>
              <a:t>Tretja raven</a:t>
            </a:r>
          </a:p>
          <a:p>
            <a:pPr lvl="3"/>
            <a:r>
              <a:rPr lang="sl-SI" altLang="sl-SI"/>
              <a:t>Četrta raven</a:t>
            </a:r>
          </a:p>
          <a:p>
            <a:pPr lvl="4"/>
            <a:r>
              <a:rPr lang="sl-SI" altLang="sl-SI"/>
              <a:t>Peta raven</a:t>
            </a:r>
            <a:endParaRPr lang="en-US" altLang="sl-SI"/>
          </a:p>
        </p:txBody>
      </p:sp>
      <p:sp>
        <p:nvSpPr>
          <p:cNvPr id="14" name="Ograda datuma 13">
            <a:extLst>
              <a:ext uri="{FF2B5EF4-FFF2-40B4-BE49-F238E27FC236}">
                <a16:creationId xmlns:a16="http://schemas.microsoft.com/office/drawing/2014/main" id="{4526A4A9-3B60-463A-AB62-5ABE90D879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CBD273B5-14B0-4B0C-89F3-E8F536930AF0}" type="datetimeFigureOut">
              <a:rPr lang="sl-SI"/>
              <a:pPr>
                <a:defRPr/>
              </a:pPr>
              <a:t>3. 06. 2019</a:t>
            </a:fld>
            <a:endParaRPr lang="sl-SI"/>
          </a:p>
        </p:txBody>
      </p:sp>
      <p:sp>
        <p:nvSpPr>
          <p:cNvPr id="3" name="Ograda noge 2">
            <a:extLst>
              <a:ext uri="{FF2B5EF4-FFF2-40B4-BE49-F238E27FC236}">
                <a16:creationId xmlns:a16="http://schemas.microsoft.com/office/drawing/2014/main" id="{CAF453D9-B502-4A6D-982D-042D3A0FB8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3" name="Ograda številke diapozitiva 22">
            <a:extLst>
              <a:ext uri="{FF2B5EF4-FFF2-40B4-BE49-F238E27FC236}">
                <a16:creationId xmlns:a16="http://schemas.microsoft.com/office/drawing/2014/main" id="{6EF5A1ED-48B9-443D-A176-2298743B5B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EB387BEC-EE9E-4EB0-BA98-CD9AC54AA87B}" type="slidenum">
              <a:rPr lang="sl-SI"/>
              <a:pPr>
                <a:defRPr/>
              </a:pPr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9" r:id="rId2"/>
    <p:sldLayoutId id="2147483700" r:id="rId3"/>
    <p:sldLayoutId id="2147483701" r:id="rId4"/>
    <p:sldLayoutId id="2147483708" r:id="rId5"/>
    <p:sldLayoutId id="2147483709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anose="020B0603020202020204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anose="02040502050405020303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anose="05020102010507070707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anose="02040502050405020303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0FBD262-1713-4AAB-806E-E8915DE08D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850" y="1022871"/>
            <a:ext cx="8458200" cy="1470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l-SI" b="1" dirty="0"/>
              <a:t>TEORIJA VIRGINIE HENDERSON</a:t>
            </a:r>
            <a:br>
              <a:rPr lang="sl-SI" dirty="0"/>
            </a:br>
            <a:r>
              <a:rPr lang="sl-SI" dirty="0"/>
              <a:t>- definicija in sestavine zdravstvene nege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23896127-E8DC-48CF-994B-69DAB53D2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8313" y="4149725"/>
            <a:ext cx="7704137" cy="2049463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  <p:pic>
        <p:nvPicPr>
          <p:cNvPr id="5124" name="Picture 2">
            <a:extLst>
              <a:ext uri="{FF2B5EF4-FFF2-40B4-BE49-F238E27FC236}">
                <a16:creationId xmlns:a16="http://schemas.microsoft.com/office/drawing/2014/main" id="{40F23AB9-17E8-476D-813B-3B4C710920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611735"/>
            <a:ext cx="2770187" cy="2257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Naslov 1">
            <a:extLst>
              <a:ext uri="{FF2B5EF4-FFF2-40B4-BE49-F238E27FC236}">
                <a16:creationId xmlns:a16="http://schemas.microsoft.com/office/drawing/2014/main" id="{7C05BBCA-CD35-4D3A-9307-0FAA2A76DE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66800"/>
          </a:xfrm>
        </p:spPr>
        <p:txBody>
          <a:bodyPr/>
          <a:lstStyle/>
          <a:p>
            <a:r>
              <a:rPr lang="sl-SI" altLang="sl-SI" b="1"/>
              <a:t>3. Koncepti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0DE7B89E-C09A-48CD-9343-B116F770D2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84313"/>
            <a:ext cx="8229600" cy="4325937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ZDRAVSTVENA NEGA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Najpomembnejši koncept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Govori o vlogi MS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 Komuniciranje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ČLOVEK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Kako Hendersonova razume </a:t>
            </a:r>
            <a:br>
              <a:rPr lang="sl-SI" dirty="0"/>
            </a:br>
            <a:r>
              <a:rPr lang="sl-SI" dirty="0"/>
              <a:t>človeka?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Izhaja iz 14 osnovnih potreb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FE7902AE-ABBB-4588-9AAF-09AE0B27A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4088" y="1988840"/>
            <a:ext cx="3609975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AE9CF97-7143-4B01-AF9F-7EFB86C858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180975" y="612775"/>
            <a:ext cx="8713788" cy="612140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br>
              <a:rPr lang="sl-SI" b="1" dirty="0"/>
            </a:br>
            <a:r>
              <a:rPr lang="sl-SI" b="1" dirty="0"/>
              <a:t>         ZDRAVJE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Hendersonova navaja, da je zdravje…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Kaj vpliva na</a:t>
            </a:r>
            <a:br>
              <a:rPr lang="sl-SI" dirty="0"/>
            </a:br>
            <a:r>
              <a:rPr lang="sl-SI" dirty="0"/>
              <a:t>posameznikovo zdravje?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Pojmovanje zdravja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                                                      </a:t>
            </a:r>
            <a:br>
              <a:rPr lang="sl-SI" b="1" dirty="0"/>
            </a:br>
            <a:r>
              <a:rPr lang="sl-SI" b="1" dirty="0"/>
              <a:t>                                                            OKOLJE</a:t>
            </a:r>
            <a:endParaRPr lang="sl-SI" dirty="0"/>
          </a:p>
          <a:p>
            <a:pPr marL="365760" indent="-256032" algn="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 Omejitev okolja</a:t>
            </a:r>
          </a:p>
          <a:p>
            <a:pPr marL="365760" indent="-256032" algn="r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  Vpliv okolja na človeka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D627F455-8FE4-4077-B62B-E6EC64C102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933056"/>
            <a:ext cx="4223566" cy="23794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90757563-9089-467D-946D-E9B6FB5FB6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23040" y="620688"/>
            <a:ext cx="3096344" cy="25966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B2CD45D-7475-4EF0-8109-4660B9DA2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08050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4. Vključevanje teorije v proces zdravstvene nege</a:t>
            </a:r>
            <a:endParaRPr lang="sl-SI" dirty="0"/>
          </a:p>
        </p:txBody>
      </p:sp>
      <p:sp>
        <p:nvSpPr>
          <p:cNvPr id="16387" name="Ograda vsebine 2">
            <a:extLst>
              <a:ext uri="{FF2B5EF4-FFF2-40B4-BE49-F238E27FC236}">
                <a16:creationId xmlns:a16="http://schemas.microsoft.com/office/drawing/2014/main" id="{89B66BED-3DD8-4DFC-A25B-D51A74C85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476500"/>
            <a:ext cx="8229600" cy="4048125"/>
          </a:xfrm>
        </p:spPr>
        <p:txBody>
          <a:bodyPr/>
          <a:lstStyle/>
          <a:p>
            <a:pPr marL="109538" indent="0">
              <a:buFont typeface="Georgia" panose="02040502050405020303" pitchFamily="18" charset="0"/>
              <a:buNone/>
            </a:pPr>
            <a:r>
              <a:rPr lang="sl-SI" altLang="sl-SI" b="1"/>
              <a:t>1. OCENJEVANJE</a:t>
            </a:r>
            <a:br>
              <a:rPr lang="sl-SI" altLang="sl-SI" b="1"/>
            </a:br>
            <a:r>
              <a:rPr lang="sl-SI" altLang="sl-SI"/>
              <a:t>- zadovoljevanje 14. osnovnih </a:t>
            </a:r>
            <a:br>
              <a:rPr lang="sl-SI" altLang="sl-SI"/>
            </a:br>
            <a:r>
              <a:rPr lang="sl-SI" altLang="sl-SI"/>
              <a:t>pacientovih potreb</a:t>
            </a:r>
            <a:br>
              <a:rPr lang="sl-SI" altLang="sl-SI"/>
            </a:br>
            <a:r>
              <a:rPr lang="sl-SI" altLang="sl-SI"/>
              <a:t>- MS dela skupaj z B</a:t>
            </a:r>
            <a:br>
              <a:rPr lang="sl-SI" altLang="sl-SI"/>
            </a:br>
            <a:r>
              <a:rPr lang="sl-SI" altLang="sl-SI"/>
              <a:t>- zbiranje informacij in podatkov</a:t>
            </a:r>
            <a:br>
              <a:rPr lang="sl-SI" altLang="sl-SI"/>
            </a:br>
            <a:r>
              <a:rPr lang="sl-SI" altLang="sl-SI"/>
              <a:t>- prisotnost problemov/težav</a:t>
            </a:r>
          </a:p>
          <a:p>
            <a:pPr marL="109538" indent="0">
              <a:buFont typeface="Georgia" panose="02040502050405020303" pitchFamily="18" charset="0"/>
              <a:buNone/>
            </a:pPr>
            <a:endParaRPr lang="sl-SI" altLang="sl-SI" b="1"/>
          </a:p>
          <a:p>
            <a:pPr marL="109538" indent="0">
              <a:buFont typeface="Georgia" panose="02040502050405020303" pitchFamily="18" charset="0"/>
              <a:buNone/>
            </a:pPr>
            <a:endParaRPr lang="sl-SI" altLang="sl-SI"/>
          </a:p>
        </p:txBody>
      </p:sp>
      <p:pic>
        <p:nvPicPr>
          <p:cNvPr id="16388" name="Picture 5">
            <a:extLst>
              <a:ext uri="{FF2B5EF4-FFF2-40B4-BE49-F238E27FC236}">
                <a16:creationId xmlns:a16="http://schemas.microsoft.com/office/drawing/2014/main" id="{3DB67F24-1774-4B58-AD7B-685230070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844675"/>
            <a:ext cx="3924300" cy="2259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slov 1">
            <a:extLst>
              <a:ext uri="{FF2B5EF4-FFF2-40B4-BE49-F238E27FC236}">
                <a16:creationId xmlns:a16="http://schemas.microsoft.com/office/drawing/2014/main" id="{799AAED7-237F-4354-B169-1B9E9FD25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1CFD496F-A3CD-48BA-84B6-74DAEB8169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20713"/>
            <a:ext cx="8229600" cy="5953125"/>
          </a:xfrm>
        </p:spPr>
        <p:txBody>
          <a:bodyPr>
            <a:normAutofit lnSpcReduction="10000"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b="1" dirty="0">
                <a:solidFill>
                  <a:schemeClr val="accent6">
                    <a:lumMod val="75000"/>
                  </a:schemeClr>
                </a:solidFill>
              </a:rPr>
              <a:t>Primer:</a:t>
            </a:r>
            <a:br>
              <a:rPr lang="sl-SI" sz="2200" dirty="0"/>
            </a:br>
            <a:r>
              <a:rPr lang="sl-SI" sz="2200" b="1" i="1" dirty="0"/>
              <a:t>Neg. anamneza </a:t>
            </a:r>
            <a:r>
              <a:rPr lang="sl-SI" sz="2200" dirty="0"/>
              <a:t>(leta, poklic, težave) </a:t>
            </a:r>
            <a:br>
              <a:rPr lang="sl-SI" sz="2200" dirty="0"/>
            </a:br>
            <a:r>
              <a:rPr lang="sl-SI" sz="2200" b="1" i="1" dirty="0"/>
              <a:t>14. življenjskih aktivnosti: </a:t>
            </a:r>
            <a:br>
              <a:rPr lang="sl-SI" sz="2200" dirty="0"/>
            </a:br>
            <a:r>
              <a:rPr lang="sl-SI" sz="2200" dirty="0"/>
              <a:t>        1. Dihanje</a:t>
            </a:r>
            <a:br>
              <a:rPr lang="sl-SI" sz="2200" dirty="0"/>
            </a:br>
            <a:r>
              <a:rPr lang="sl-SI" sz="2200" dirty="0"/>
              <a:t>        2. Prehranjevanje in pitje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3. Izločanje telesnih izločkov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4. Gibanje in zavzemanje želenega položaja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5. Spanje in počitek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6. Oblačenje in slačenje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7. Vzdrževanje normalne TT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8. Vzdrževanje tel. Čistoče in urejenosti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 9. Izogibanje nevarnostim v okolju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10. Komunikacija, izražanje čustev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11. Verovanje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12. Opravljanje dela, ki nudi zadovoljstvo in uspeh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13. Igranje in vključevanje v različne oblike rekreacije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sz="2200" dirty="0"/>
              <a:t>       14.  Učenje, odkrivanje novega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1028" name="Picture 4" descr="Rezultat iskanja slik za medicinska sestra in pacient">
            <a:extLst>
              <a:ext uri="{FF2B5EF4-FFF2-40B4-BE49-F238E27FC236}">
                <a16:creationId xmlns:a16="http://schemas.microsoft.com/office/drawing/2014/main" id="{24A30B1A-C346-4165-A1FD-BE0C711F9C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5420">
            <a:off x="6033465" y="2639278"/>
            <a:ext cx="3188733" cy="25080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slov 1">
            <a:extLst>
              <a:ext uri="{FF2B5EF4-FFF2-40B4-BE49-F238E27FC236}">
                <a16:creationId xmlns:a16="http://schemas.microsoft.com/office/drawing/2014/main" id="{5267BAFA-D664-42D4-A9DE-74C5C7E176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altLang="sl-SI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94EF086-3963-4B03-9459-4F3C8A372B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4751388"/>
          </a:xfrm>
        </p:spPr>
        <p:txBody>
          <a:bodyPr>
            <a:normAutofit fontScale="925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b="1" dirty="0"/>
              <a:t>2. NEGOVALNA DIAGNOZA</a:t>
            </a:r>
            <a:br>
              <a:rPr lang="sl-SI" dirty="0"/>
            </a:br>
            <a:r>
              <a:rPr lang="sl-SI" dirty="0"/>
              <a:t>- ne uporablja</a:t>
            </a:r>
            <a:br>
              <a:rPr lang="sl-SI" dirty="0"/>
            </a:br>
            <a:r>
              <a:rPr lang="sl-SI" dirty="0"/>
              <a:t>- natančna ocenitev zmožnosti posameznika</a:t>
            </a:r>
            <a:br>
              <a:rPr lang="sl-SI" dirty="0"/>
            </a:br>
            <a:r>
              <a:rPr lang="sl-SI" dirty="0"/>
              <a:t>- aktualna, potencialna ali domnevna</a:t>
            </a:r>
            <a:br>
              <a:rPr lang="sl-SI" dirty="0"/>
            </a:b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Primer: </a:t>
            </a:r>
            <a:r>
              <a:rPr lang="sl-SI" dirty="0"/>
              <a:t>težave pri uriniranju in spanju, premalo zaužite tekočine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b="1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b="1" dirty="0"/>
              <a:t>3. CILJI</a:t>
            </a:r>
            <a:br>
              <a:rPr lang="sl-SI" b="1" dirty="0"/>
            </a:br>
            <a:r>
              <a:rPr lang="sl-SI" dirty="0"/>
              <a:t>- razvrstitev glede na nujnost reševanja</a:t>
            </a:r>
            <a:br>
              <a:rPr lang="sl-SI" dirty="0"/>
            </a:br>
            <a:r>
              <a:rPr lang="sl-SI" dirty="0"/>
              <a:t>- postavljanje skupaj z pacientom </a:t>
            </a:r>
            <a:br>
              <a:rPr lang="sl-SI" dirty="0"/>
            </a:br>
            <a:r>
              <a:rPr lang="sl-SI" dirty="0"/>
              <a:t>   (oz. njegovimi svojci)</a:t>
            </a:r>
            <a:br>
              <a:rPr lang="sl-SI" dirty="0"/>
            </a:br>
            <a:r>
              <a:rPr lang="sl-SI" dirty="0"/>
              <a:t>- dolgoročni, srednjeročni, </a:t>
            </a:r>
            <a:br>
              <a:rPr lang="sl-SI" dirty="0"/>
            </a:br>
            <a:r>
              <a:rPr lang="sl-SI" dirty="0"/>
              <a:t>   kratkoročni</a:t>
            </a:r>
            <a:br>
              <a:rPr lang="sl-SI" dirty="0"/>
            </a:b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Primer: </a:t>
            </a:r>
            <a:r>
              <a:rPr lang="sl-SI" dirty="0"/>
              <a:t>brez težav in dovolj tekočine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sl-SI" dirty="0"/>
          </a:p>
        </p:txBody>
      </p:sp>
      <p:pic>
        <p:nvPicPr>
          <p:cNvPr id="18436" name="Picture 2" descr="Rezultat iskanja slik za medicinska sestra in pacient">
            <a:extLst>
              <a:ext uri="{FF2B5EF4-FFF2-40B4-BE49-F238E27FC236}">
                <a16:creationId xmlns:a16="http://schemas.microsoft.com/office/drawing/2014/main" id="{BFFD9534-363A-4789-926D-174D902E1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3284538"/>
            <a:ext cx="2500313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0CE51029-0B08-4994-92AD-D22CAD80D5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523875"/>
            <a:ext cx="8229600" cy="537845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b="1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4. NAČRTOVANJE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Vključevanje pacienta v intervencije ZN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Diagnostično-terapevtski program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Dokumentiran oz. zapisan načrt ZN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Primer:</a:t>
            </a:r>
            <a:r>
              <a:rPr lang="sl-SI" dirty="0"/>
              <a:t> - pogovor z zdravnikom/s pacientom</a:t>
            </a:r>
            <a:br>
              <a:rPr lang="sl-SI" dirty="0"/>
            </a:br>
            <a:r>
              <a:rPr lang="sl-SI" dirty="0"/>
              <a:t>                  - ponuditi čaj, </a:t>
            </a:r>
            <a:br>
              <a:rPr lang="sl-SI" dirty="0"/>
            </a:br>
            <a:r>
              <a:rPr lang="sl-SI" dirty="0"/>
              <a:t>                  - </a:t>
            </a:r>
            <a:r>
              <a:rPr lang="sl-SI" dirty="0" err="1"/>
              <a:t>medikamentozna</a:t>
            </a:r>
            <a:r>
              <a:rPr lang="sl-SI" dirty="0"/>
              <a:t> terapija, </a:t>
            </a:r>
            <a:br>
              <a:rPr lang="sl-SI" dirty="0"/>
            </a:br>
            <a:r>
              <a:rPr lang="sl-SI" dirty="0"/>
              <a:t>                  - merjenje in opazovanje</a:t>
            </a:r>
            <a:br>
              <a:rPr lang="sl-SI" dirty="0"/>
            </a:br>
            <a:r>
              <a:rPr lang="sl-SI" dirty="0"/>
              <a:t>                  -  mir in mikroklima</a:t>
            </a:r>
          </a:p>
          <a:p>
            <a:pPr marL="109728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C202A4FF-22C6-4AF3-AF10-1976E9ECBE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500438"/>
            <a:ext cx="2232025" cy="3224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2D10F8B4-F65B-45B3-8E29-388E84FB33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472113"/>
          </a:xfrm>
        </p:spPr>
        <p:txBody>
          <a:bodyPr>
            <a:normAutofit fontScale="85000" lnSpcReduction="20000"/>
          </a:bodyPr>
          <a:lstStyle/>
          <a:p>
            <a:pPr marL="109728" indent="0" algn="just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5. IZVAJANJE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Pred pričetkom izvajanja ZN…</a:t>
            </a:r>
          </a:p>
          <a:p>
            <a:pPr marL="365760" indent="-256032" algn="just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Vodilo pri izvajanju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Sprotno vrednotenje intervencij ZN</a:t>
            </a:r>
            <a:br>
              <a:rPr lang="sl-SI" dirty="0"/>
            </a:br>
            <a:r>
              <a:rPr lang="es-ES" b="1" dirty="0">
                <a:solidFill>
                  <a:schemeClr val="accent6">
                    <a:lumMod val="75000"/>
                  </a:schemeClr>
                </a:solidFill>
              </a:rPr>
              <a:t>Primer</a:t>
            </a:r>
            <a:r>
              <a:rPr lang="es-ES" dirty="0"/>
              <a:t>: </a:t>
            </a:r>
            <a:r>
              <a:rPr lang="sl-SI" dirty="0"/>
              <a:t>- </a:t>
            </a:r>
            <a:r>
              <a:rPr lang="es-ES" dirty="0"/>
              <a:t>MS </a:t>
            </a:r>
            <a:r>
              <a:rPr lang="es-ES" dirty="0" err="1"/>
              <a:t>izvaja</a:t>
            </a:r>
            <a:r>
              <a:rPr lang="es-ES" dirty="0"/>
              <a:t>, </a:t>
            </a:r>
            <a:br>
              <a:rPr lang="sl-SI" dirty="0"/>
            </a:br>
            <a:r>
              <a:rPr lang="sl-SI" dirty="0"/>
              <a:t>                  - </a:t>
            </a:r>
            <a:r>
              <a:rPr lang="es-ES" dirty="0" err="1"/>
              <a:t>reakcija</a:t>
            </a:r>
            <a:r>
              <a:rPr lang="es-ES" dirty="0"/>
              <a:t> </a:t>
            </a:r>
            <a:r>
              <a:rPr lang="es-ES" dirty="0" err="1"/>
              <a:t>pacienta</a:t>
            </a:r>
            <a:endParaRPr lang="es-ES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/>
              <a:t>6. VREDNOTENJE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Pri končanem vrednotenju MS…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Kaj pri tem preveri?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Če cilji niso doseženi…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Tx/>
              <a:buChar char="-"/>
              <a:defRPr/>
            </a:pPr>
            <a:r>
              <a:rPr lang="sl-SI" dirty="0"/>
              <a:t>Podlaga za vrednotenje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dirty="0">
                <a:solidFill>
                  <a:schemeClr val="accent6">
                    <a:lumMod val="75000"/>
                  </a:schemeClr>
                </a:solidFill>
              </a:rPr>
              <a:t>Primer:</a:t>
            </a:r>
            <a:r>
              <a:rPr lang="sl-SI" dirty="0"/>
              <a:t> - ugotovitev (popil 1200ml),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dirty="0"/>
              <a:t>                  - 1100 ml urina</a:t>
            </a:r>
            <a:br>
              <a:rPr lang="sl-SI" dirty="0"/>
            </a:br>
            <a:r>
              <a:rPr lang="sl-SI" dirty="0"/>
              <a:t>                  - cilj je dosežen,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dirty="0"/>
              <a:t>                  - prekratek čas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53ACB585-9733-4C05-834E-898790006B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7398" y="1268760"/>
            <a:ext cx="3379328" cy="2252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3">
            <a:extLst>
              <a:ext uri="{FF2B5EF4-FFF2-40B4-BE49-F238E27FC236}">
                <a16:creationId xmlns:a16="http://schemas.microsoft.com/office/drawing/2014/main" id="{4080EA2D-685C-48E0-9CB0-86EAB1C879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4513" y="3716338"/>
            <a:ext cx="2808287" cy="282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Naslov 1">
            <a:extLst>
              <a:ext uri="{FF2B5EF4-FFF2-40B4-BE49-F238E27FC236}">
                <a16:creationId xmlns:a16="http://schemas.microsoft.com/office/drawing/2014/main" id="{B3F30985-38F6-478F-8A33-E289BFCD7E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Zaključek</a:t>
            </a:r>
          </a:p>
        </p:txBody>
      </p:sp>
      <p:sp>
        <p:nvSpPr>
          <p:cNvPr id="21507" name="Ograda vsebine 2">
            <a:extLst>
              <a:ext uri="{FF2B5EF4-FFF2-40B4-BE49-F238E27FC236}">
                <a16:creationId xmlns:a16="http://schemas.microsoft.com/office/drawing/2014/main" id="{E0D56BD4-6C25-4423-AAF4-276663DFAC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Nekateri kritiki očitajo Virginii Henderson</a:t>
            </a:r>
          </a:p>
          <a:p>
            <a:r>
              <a:rPr lang="sl-SI" altLang="sl-SI"/>
              <a:t>Poudarek v pomoči zdravniku in ne v pacientu</a:t>
            </a:r>
          </a:p>
          <a:p>
            <a:r>
              <a:rPr lang="sl-SI" altLang="sl-SI"/>
              <a:t>Osnovne človekove potrebe</a:t>
            </a:r>
          </a:p>
          <a:p>
            <a:r>
              <a:rPr lang="sl-SI" altLang="sl-SI"/>
              <a:t>Pomemben vpliv</a:t>
            </a:r>
          </a:p>
          <a:p>
            <a:r>
              <a:rPr lang="sl-SI" altLang="sl-SI"/>
              <a:t>Osmišljen pristop v izvajanju ZN</a:t>
            </a:r>
          </a:p>
          <a:p>
            <a:r>
              <a:rPr lang="sl-SI" altLang="sl-SI"/>
              <a:t>Vzpodbudila MS</a:t>
            </a:r>
          </a:p>
          <a:p>
            <a:r>
              <a:rPr lang="sl-SI" altLang="sl-SI"/>
              <a:t>Revolucionarna teoretičarka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Naslov 1">
            <a:extLst>
              <a:ext uri="{FF2B5EF4-FFF2-40B4-BE49-F238E27FC236}">
                <a16:creationId xmlns:a16="http://schemas.microsoft.com/office/drawing/2014/main" id="{F4BC97A8-5036-42D6-9352-4DDD4C6D9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/>
              <a:t>Viri in literatura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78B31748-06CD-407F-8A88-29D927100A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Učbenik: G. Hajdinjak, R. Meglič: Sodobna ZN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dirty="0"/>
              <a:t> (2006, 2012)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/>
              <a:t>Google slike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Naslov 1">
            <a:extLst>
              <a:ext uri="{FF2B5EF4-FFF2-40B4-BE49-F238E27FC236}">
                <a16:creationId xmlns:a16="http://schemas.microsoft.com/office/drawing/2014/main" id="{8CF687C0-1947-45BE-8716-3E103D4E1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984250"/>
            <a:ext cx="8229600" cy="1066800"/>
          </a:xfrm>
        </p:spPr>
        <p:txBody>
          <a:bodyPr/>
          <a:lstStyle/>
          <a:p>
            <a:r>
              <a:rPr lang="sl-SI" altLang="sl-SI"/>
              <a:t>        HVALA ZA POZORNOST </a:t>
            </a:r>
            <a:r>
              <a:rPr lang="sl-SI" altLang="sl-SI">
                <a:sym typeface="Wingdings" panose="05000000000000000000" pitchFamily="2" charset="2"/>
              </a:rPr>
              <a:t></a:t>
            </a:r>
            <a:endParaRPr lang="sl-SI" altLang="sl-SI"/>
          </a:p>
        </p:txBody>
      </p:sp>
      <p:pic>
        <p:nvPicPr>
          <p:cNvPr id="23555" name="Slika 3">
            <a:extLst>
              <a:ext uri="{FF2B5EF4-FFF2-40B4-BE49-F238E27FC236}">
                <a16:creationId xmlns:a16="http://schemas.microsoft.com/office/drawing/2014/main" id="{4BC63E80-CD73-42CE-9599-FD3BDBDA74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2028825"/>
            <a:ext cx="7497762" cy="3529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slov 1">
            <a:extLst>
              <a:ext uri="{FF2B5EF4-FFF2-40B4-BE49-F238E27FC236}">
                <a16:creationId xmlns:a16="http://schemas.microsoft.com/office/drawing/2014/main" id="{64A3B353-5699-4FE1-BDF0-772CC0B81A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b="1"/>
              <a:t>Uvod</a:t>
            </a:r>
          </a:p>
        </p:txBody>
      </p:sp>
      <p:sp>
        <p:nvSpPr>
          <p:cNvPr id="6147" name="Ograda vsebine 2">
            <a:extLst>
              <a:ext uri="{FF2B5EF4-FFF2-40B4-BE49-F238E27FC236}">
                <a16:creationId xmlns:a16="http://schemas.microsoft.com/office/drawing/2014/main" id="{44174C38-7AEF-4505-9DFE-21D783BB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/>
              <a:t>1. Predstavitev teoretičarke</a:t>
            </a:r>
          </a:p>
          <a:p>
            <a:r>
              <a:rPr lang="sl-SI" altLang="sl-SI"/>
              <a:t>2. Najpomembnejši elementi teorije</a:t>
            </a:r>
          </a:p>
          <a:p>
            <a:r>
              <a:rPr lang="sl-SI" altLang="sl-SI"/>
              <a:t>3. Potrebe po ZN in aktivnosti ZN</a:t>
            </a:r>
          </a:p>
          <a:p>
            <a:r>
              <a:rPr lang="sl-SI" altLang="sl-SI"/>
              <a:t>4. Koncepti</a:t>
            </a:r>
          </a:p>
          <a:p>
            <a:r>
              <a:rPr lang="sl-SI" altLang="sl-SI"/>
              <a:t>5. Vključevanje teorije v proces ZN</a:t>
            </a:r>
          </a:p>
          <a:p>
            <a:r>
              <a:rPr lang="sl-SI" altLang="sl-SI"/>
              <a:t>6. Primeri</a:t>
            </a:r>
            <a:br>
              <a:rPr lang="sl-SI" altLang="sl-SI"/>
            </a:br>
            <a:endParaRPr lang="sl-SI" altLang="sl-SI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slov 1">
            <a:extLst>
              <a:ext uri="{FF2B5EF4-FFF2-40B4-BE49-F238E27FC236}">
                <a16:creationId xmlns:a16="http://schemas.microsoft.com/office/drawing/2014/main" id="{C2970FEF-AD54-4FCB-9944-FB01905C4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650" y="706438"/>
            <a:ext cx="8229600" cy="1066800"/>
          </a:xfrm>
        </p:spPr>
        <p:txBody>
          <a:bodyPr/>
          <a:lstStyle/>
          <a:p>
            <a:r>
              <a:rPr lang="sl-SI" altLang="sl-SI" sz="3600" b="1"/>
              <a:t>1. Predstavitev teoretičarke</a:t>
            </a:r>
          </a:p>
        </p:txBody>
      </p:sp>
      <p:sp>
        <p:nvSpPr>
          <p:cNvPr id="7171" name="Ograda vsebine 2">
            <a:extLst>
              <a:ext uri="{FF2B5EF4-FFF2-40B4-BE49-F238E27FC236}">
                <a16:creationId xmlns:a16="http://schemas.microsoft.com/office/drawing/2014/main" id="{B696662A-D967-4705-9540-50224C4FD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638" y="1706563"/>
            <a:ext cx="7399337" cy="5905500"/>
          </a:xfrm>
        </p:spPr>
        <p:txBody>
          <a:bodyPr/>
          <a:lstStyle/>
          <a:p>
            <a:r>
              <a:rPr lang="sl-SI" altLang="sl-SI"/>
              <a:t>Rojstvo: 30. november 1897, Kansas City, Misuri, ZDA</a:t>
            </a:r>
          </a:p>
          <a:p>
            <a:r>
              <a:rPr lang="sl-SI" altLang="sl-SI"/>
              <a:t>Smrt: 19. marec 1996, Branford, Connecticut, ZDA</a:t>
            </a:r>
          </a:p>
          <a:p>
            <a:r>
              <a:rPr lang="sl-SI" altLang="sl-SI"/>
              <a:t>Vojaška šola za medicinske sestre (Washington)</a:t>
            </a:r>
          </a:p>
          <a:p>
            <a:r>
              <a:rPr lang="it-IT" altLang="sl-SI"/>
              <a:t>Kolumbijska univerza - diploma (1932)</a:t>
            </a:r>
            <a:br>
              <a:rPr lang="it-IT" altLang="sl-SI"/>
            </a:br>
            <a:r>
              <a:rPr lang="it-IT" altLang="sl-SI"/>
              <a:t>                                         - magisterij (1934)</a:t>
            </a:r>
          </a:p>
          <a:p>
            <a:r>
              <a:rPr lang="sl-SI" altLang="sl-SI"/>
              <a:t>Prve praktične izkušnje – 1. svetovna vojna</a:t>
            </a:r>
          </a:p>
          <a:p>
            <a:endParaRPr lang="sl-SI" altLang="sl-SI"/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8676D5-0F8C-4804-A0FC-EE1862B37A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76256" y="188640"/>
            <a:ext cx="2355726" cy="303626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>
            <a:extLst>
              <a:ext uri="{FF2B5EF4-FFF2-40B4-BE49-F238E27FC236}">
                <a16:creationId xmlns:a16="http://schemas.microsoft.com/office/drawing/2014/main" id="{30AF22CC-47DE-4035-A84A-B3CCE081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288" y="1125538"/>
            <a:ext cx="8291512" cy="5592762"/>
          </a:xfrm>
        </p:spPr>
        <p:txBody>
          <a:bodyPr/>
          <a:lstStyle/>
          <a:p>
            <a:r>
              <a:rPr lang="sl-SI" altLang="sl-SI"/>
              <a:t>Preučila in uredila celotno </a:t>
            </a:r>
            <a:br>
              <a:rPr lang="sl-SI" altLang="sl-SI"/>
            </a:br>
            <a:r>
              <a:rPr lang="sl-SI" altLang="sl-SI"/>
              <a:t>literaturo stroke ZN za </a:t>
            </a:r>
            <a:br>
              <a:rPr lang="sl-SI" altLang="sl-SI"/>
            </a:br>
            <a:r>
              <a:rPr lang="sl-SI" altLang="sl-SI"/>
              <a:t>obdobje 1900-1959</a:t>
            </a:r>
          </a:p>
          <a:p>
            <a:r>
              <a:rPr lang="sl-SI" altLang="sl-SI"/>
              <a:t>Študijski indeks ZN</a:t>
            </a:r>
          </a:p>
          <a:p>
            <a:r>
              <a:rPr lang="sl-SI" altLang="sl-SI"/>
              <a:t>1955 - prenovila in izdala Načela in principe zdravstvene nege</a:t>
            </a:r>
          </a:p>
          <a:p>
            <a:r>
              <a:rPr lang="sl-SI" altLang="sl-SI"/>
              <a:t>1960 - izšla Osnovna načela in praksa zdravstvene nege (prevedeno v 30 jezikov)</a:t>
            </a:r>
          </a:p>
          <a:p>
            <a:r>
              <a:rPr lang="sl-SI" altLang="sl-SI"/>
              <a:t>8 nazivov častne doktorice znanosti, ICN podelil priznanje leta 1985</a:t>
            </a:r>
          </a:p>
          <a:p>
            <a:endParaRPr lang="sl-SI" altLang="sl-SI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97FEF25-93C8-42E6-B58D-63458CF24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692696"/>
            <a:ext cx="3002865" cy="22592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B1E808-4872-43DB-9376-A3EA96179F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sl-SI" b="1" dirty="0"/>
              <a:t>2. Najpomembnejši elementi teorije</a:t>
            </a:r>
          </a:p>
        </p:txBody>
      </p:sp>
      <p:sp>
        <p:nvSpPr>
          <p:cNvPr id="3" name="Ograda vsebine 2">
            <a:extLst>
              <a:ext uri="{FF2B5EF4-FFF2-40B4-BE49-F238E27FC236}">
                <a16:creationId xmlns:a16="http://schemas.microsoft.com/office/drawing/2014/main" id="{FCC9636B-C084-4278-ABE3-64209B8D9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2133600"/>
            <a:ext cx="8229600" cy="4324350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i="1" dirty="0"/>
              <a:t>2.1. Definicija zdravstvene nege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Nujne aktivnosti ZN, ki pomagajo človeku ohraniti zdravje ali ozdraviti, če pa to ni možno, pomagajo mirno/dostojno smrt.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Pomoč človeku, da aktivno 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samostojno zadovoljuje </a:t>
            </a:r>
            <a:b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potrebe.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b="1" i="1" dirty="0"/>
          </a:p>
        </p:txBody>
      </p:sp>
      <p:pic>
        <p:nvPicPr>
          <p:cNvPr id="9220" name="Picture 2">
            <a:extLst>
              <a:ext uri="{FF2B5EF4-FFF2-40B4-BE49-F238E27FC236}">
                <a16:creationId xmlns:a16="http://schemas.microsoft.com/office/drawing/2014/main" id="{30B37922-C777-4EAD-95F5-00A1F106CA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3338" y="3673475"/>
            <a:ext cx="3382962" cy="2401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>
            <a:extLst>
              <a:ext uri="{FF2B5EF4-FFF2-40B4-BE49-F238E27FC236}">
                <a16:creationId xmlns:a16="http://schemas.microsoft.com/office/drawing/2014/main" id="{89709096-432E-492D-AD8F-FCF34CA018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sl-SI" b="1" i="1" dirty="0"/>
              <a:t>2.2. Osnovne človekove potrebe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Vsi ljudje, zdravi in bolni, imajo osnovne potrebe.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sl-SI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Dejavniki, ki vplivajo na potrebe človeka in način, kako jih zadovoljuje, so socialno in kulturno okolje, človekovi psihični in fizični resursi, njegova energija, volja, motivacija in starost.</a:t>
            </a: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sl-SI" b="1" i="1" dirty="0"/>
          </a:p>
        </p:txBody>
      </p:sp>
      <p:pic>
        <p:nvPicPr>
          <p:cNvPr id="10243" name="Picture 2">
            <a:extLst>
              <a:ext uri="{FF2B5EF4-FFF2-40B4-BE49-F238E27FC236}">
                <a16:creationId xmlns:a16="http://schemas.microsoft.com/office/drawing/2014/main" id="{36D11BCA-077D-41DD-8FD5-1C172D71ED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29310">
            <a:off x="3578225" y="3652838"/>
            <a:ext cx="4097338" cy="2730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Ograda vsebine 2">
            <a:extLst>
              <a:ext uri="{FF2B5EF4-FFF2-40B4-BE49-F238E27FC236}">
                <a16:creationId xmlns:a16="http://schemas.microsoft.com/office/drawing/2014/main" id="{33FC8C8D-8B2E-467F-A1CD-2081C4698C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81075"/>
            <a:ext cx="8229600" cy="5592763"/>
          </a:xfrm>
        </p:spPr>
        <p:txBody>
          <a:bodyPr/>
          <a:lstStyle/>
          <a:p>
            <a:pPr marL="109538" indent="0">
              <a:buFont typeface="Georgia" panose="02040502050405020303" pitchFamily="18" charset="0"/>
              <a:buNone/>
            </a:pPr>
            <a:r>
              <a:rPr lang="sl-SI" altLang="sl-SI" b="1" i="1"/>
              <a:t>2.3. Aktivnosti zdravstvene nege</a:t>
            </a:r>
          </a:p>
          <a:p>
            <a:pPr marL="109538" indent="0">
              <a:buFont typeface="Georgia" panose="02040502050405020303" pitchFamily="18" charset="0"/>
              <a:buNone/>
            </a:pPr>
            <a:endParaRPr lang="sl-SI" altLang="sl-SI"/>
          </a:p>
        </p:txBody>
      </p:sp>
      <p:pic>
        <p:nvPicPr>
          <p:cNvPr id="11267" name="Picture 2">
            <a:extLst>
              <a:ext uri="{FF2B5EF4-FFF2-40B4-BE49-F238E27FC236}">
                <a16:creationId xmlns:a16="http://schemas.microsoft.com/office/drawing/2014/main" id="{AC99449F-D4DB-4A97-B1D9-4C9C7BA370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1628775"/>
            <a:ext cx="8051800" cy="460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grada vsebine 2">
            <a:extLst>
              <a:ext uri="{FF2B5EF4-FFF2-40B4-BE49-F238E27FC236}">
                <a16:creationId xmlns:a16="http://schemas.microsoft.com/office/drawing/2014/main" id="{04F8FF1B-F927-4B7F-A852-856407984A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850" y="981075"/>
            <a:ext cx="8362950" cy="5592763"/>
          </a:xfrm>
        </p:spPr>
        <p:txBody>
          <a:bodyPr/>
          <a:lstStyle/>
          <a:p>
            <a:r>
              <a:rPr lang="sl-SI" altLang="sl-SI" u="sng"/>
              <a:t>Aktivnosti zdravstvene nege so usmerjene v podporo in pomoč pacientu pri: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1. </a:t>
            </a:r>
            <a:r>
              <a:rPr lang="sl-SI" altLang="sl-SI"/>
              <a:t>Dihanju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2.</a:t>
            </a:r>
            <a:r>
              <a:rPr lang="sl-SI" altLang="sl-SI"/>
              <a:t> Prehranjevanju in pitju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3.</a:t>
            </a:r>
            <a:r>
              <a:rPr lang="sl-SI" altLang="sl-SI"/>
              <a:t> Izločanju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4.</a:t>
            </a:r>
            <a:r>
              <a:rPr lang="sl-SI" altLang="sl-SI"/>
              <a:t> Gibanju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5.</a:t>
            </a:r>
            <a:r>
              <a:rPr lang="sl-SI" altLang="sl-SI"/>
              <a:t> Spanju in počitku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6.</a:t>
            </a:r>
            <a:r>
              <a:rPr lang="sl-SI" altLang="sl-SI"/>
              <a:t> Oblačenju in slačenju</a:t>
            </a:r>
          </a:p>
          <a:p>
            <a:pPr algn="ctr">
              <a:buFont typeface="Georgia" panose="02040502050405020303" pitchFamily="18" charset="0"/>
              <a:buNone/>
            </a:pPr>
            <a:r>
              <a:rPr lang="sl-SI" altLang="sl-SI" b="1"/>
              <a:t>7.</a:t>
            </a:r>
            <a:r>
              <a:rPr lang="sl-SI" altLang="sl-SI"/>
              <a:t> Vzdrževanju stalne telesne temperature</a:t>
            </a:r>
          </a:p>
          <a:p>
            <a:pPr algn="ctr"/>
            <a:endParaRPr lang="sl-SI" altLang="sl-SI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grada vsebine 2">
            <a:extLst>
              <a:ext uri="{FF2B5EF4-FFF2-40B4-BE49-F238E27FC236}">
                <a16:creationId xmlns:a16="http://schemas.microsoft.com/office/drawing/2014/main" id="{E073B0A7-0004-487A-9E0A-45F8BE31B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650" y="1412875"/>
            <a:ext cx="8229600" cy="5594350"/>
          </a:xfrm>
        </p:spPr>
        <p:txBody>
          <a:bodyPr/>
          <a:lstStyle/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8.</a:t>
            </a:r>
            <a:r>
              <a:rPr lang="sl-SI" altLang="sl-SI"/>
              <a:t> Vzdrževanju telesne čistoče in urejenosti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9.</a:t>
            </a:r>
            <a:r>
              <a:rPr lang="sl-SI" altLang="sl-SI"/>
              <a:t> Izogibanju nevarnosti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10.</a:t>
            </a:r>
            <a:r>
              <a:rPr lang="sl-SI" altLang="sl-SI"/>
              <a:t> Komuniciranju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11.</a:t>
            </a:r>
            <a:r>
              <a:rPr lang="sl-SI" altLang="sl-SI"/>
              <a:t> Verovanju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12.</a:t>
            </a:r>
            <a:r>
              <a:rPr lang="sl-SI" altLang="sl-SI"/>
              <a:t> Koristnemu delu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13. </a:t>
            </a:r>
            <a:r>
              <a:rPr lang="sl-SI" altLang="sl-SI"/>
              <a:t>Rekreaciji</a:t>
            </a:r>
          </a:p>
          <a:p>
            <a:pPr>
              <a:buFont typeface="Georgia" panose="02040502050405020303" pitchFamily="18" charset="0"/>
              <a:buNone/>
            </a:pPr>
            <a:r>
              <a:rPr lang="sl-SI" altLang="sl-SI" b="1"/>
              <a:t>14.</a:t>
            </a:r>
            <a:r>
              <a:rPr lang="sl-SI" altLang="sl-SI"/>
              <a:t> Učenju</a:t>
            </a:r>
          </a:p>
          <a:p>
            <a:endParaRPr lang="sl-SI" altLang="sl-SI"/>
          </a:p>
        </p:txBody>
      </p:sp>
      <p:pic>
        <p:nvPicPr>
          <p:cNvPr id="13315" name="Picture 2">
            <a:extLst>
              <a:ext uri="{FF2B5EF4-FFF2-40B4-BE49-F238E27FC236}">
                <a16:creationId xmlns:a16="http://schemas.microsoft.com/office/drawing/2014/main" id="{9948F7E8-F080-45E5-A49E-243271EAD6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38" y="2924175"/>
            <a:ext cx="4221162" cy="280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o">
  <a:themeElements>
    <a:clrScheme name="Urbano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o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o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0</TotalTime>
  <Words>376</Words>
  <Application>Microsoft Office PowerPoint</Application>
  <PresentationFormat>On-screen Show (4:3)</PresentationFormat>
  <Paragraphs>109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Georgia</vt:lpstr>
      <vt:lpstr>Times New Roman</vt:lpstr>
      <vt:lpstr>Trebuchet MS</vt:lpstr>
      <vt:lpstr>Wingdings 2</vt:lpstr>
      <vt:lpstr>Urbano</vt:lpstr>
      <vt:lpstr>TEORIJA VIRGINIE HENDERSON - definicija in sestavine zdravstvene nege</vt:lpstr>
      <vt:lpstr>Uvod</vt:lpstr>
      <vt:lpstr>1. Predstavitev teoretičarke</vt:lpstr>
      <vt:lpstr>PowerPoint Presentation</vt:lpstr>
      <vt:lpstr>2. Najpomembnejši elementi teorije</vt:lpstr>
      <vt:lpstr>PowerPoint Presentation</vt:lpstr>
      <vt:lpstr>PowerPoint Presentation</vt:lpstr>
      <vt:lpstr>PowerPoint Presentation</vt:lpstr>
      <vt:lpstr>PowerPoint Presentation</vt:lpstr>
      <vt:lpstr>3. Koncepti</vt:lpstr>
      <vt:lpstr>PowerPoint Presentation</vt:lpstr>
      <vt:lpstr>4. Vključevanje teorije v proces zdravstvene nege</vt:lpstr>
      <vt:lpstr>PowerPoint Presentation</vt:lpstr>
      <vt:lpstr>PowerPoint Presentation</vt:lpstr>
      <vt:lpstr>PowerPoint Presentation</vt:lpstr>
      <vt:lpstr>PowerPoint Presentation</vt:lpstr>
      <vt:lpstr>Zaključek</vt:lpstr>
      <vt:lpstr>Viri in literatura</vt:lpstr>
      <vt:lpstr>        HVALA ZA POZORNOST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2019-06-03T09:13:40Z</dcterms:created>
  <dcterms:modified xsi:type="dcterms:W3CDTF">2019-06-03T09:13:40Z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