
<file path=[Content_Types].xml><?xml version="1.0" encoding="utf-8"?>
<Types xmlns="http://schemas.openxmlformats.org/package/2006/content-types">
  <Default Extension="bin" ContentType="application/vnd.ms-office.legacyDiagramTex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legacyDocTextInfo.bin" ContentType="application/vnd.ms-office.legacyDocTextInfo"/>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1"/>
  </p:sldMasterIdLst>
  <p:sldIdLst>
    <p:sldId id="256" r:id="rId2"/>
    <p:sldId id="326" r:id="rId3"/>
    <p:sldId id="331" r:id="rId4"/>
    <p:sldId id="332" r:id="rId5"/>
    <p:sldId id="329" r:id="rId6"/>
    <p:sldId id="333" r:id="rId7"/>
    <p:sldId id="328" r:id="rId8"/>
    <p:sldId id="327" r:id="rId9"/>
    <p:sldId id="313" r:id="rId10"/>
    <p:sldId id="312" r:id="rId11"/>
    <p:sldId id="314" r:id="rId12"/>
    <p:sldId id="336" r:id="rId13"/>
    <p:sldId id="315" r:id="rId14"/>
    <p:sldId id="316" r:id="rId15"/>
    <p:sldId id="317" r:id="rId16"/>
    <p:sldId id="339" r:id="rId17"/>
    <p:sldId id="340" r:id="rId18"/>
    <p:sldId id="318" r:id="rId19"/>
    <p:sldId id="319" r:id="rId20"/>
    <p:sldId id="337" r:id="rId21"/>
    <p:sldId id="338" r:id="rId22"/>
    <p:sldId id="320" r:id="rId23"/>
    <p:sldId id="330" r:id="rId24"/>
    <p:sldId id="322" r:id="rId25"/>
    <p:sldId id="323" r:id="rId26"/>
    <p:sldId id="324" r:id="rId27"/>
    <p:sldId id="341" r:id="rId28"/>
    <p:sldId id="334" r:id="rId29"/>
    <p:sldId id="342" r:id="rId30"/>
    <p:sldId id="335" r:id="rId31"/>
    <p:sldId id="325" r:id="rId32"/>
    <p:sldId id="262" r:id="rId33"/>
    <p:sldId id="263" r:id="rId34"/>
    <p:sldId id="260" r:id="rId35"/>
    <p:sldId id="261" r:id="rId36"/>
    <p:sldId id="343" r:id="rId37"/>
    <p:sldId id="344" r:id="rId38"/>
    <p:sldId id="346" r:id="rId39"/>
    <p:sldId id="347" r:id="rId40"/>
    <p:sldId id="348" r:id="rId41"/>
    <p:sldId id="349" r:id="rId42"/>
    <p:sldId id="350" r:id="rId43"/>
    <p:sldId id="345" r:id="rId44"/>
    <p:sldId id="351" r:id="rId45"/>
    <p:sldId id="352" r:id="rId46"/>
    <p:sldId id="353" r:id="rId47"/>
    <p:sldId id="354" r:id="rId48"/>
    <p:sldId id="259" r:id="rId49"/>
    <p:sldId id="270" r:id="rId50"/>
    <p:sldId id="272" r:id="rId51"/>
    <p:sldId id="271" r:id="rId52"/>
    <p:sldId id="273" r:id="rId53"/>
    <p:sldId id="274" r:id="rId54"/>
    <p:sldId id="275" r:id="rId55"/>
    <p:sldId id="276" r:id="rId56"/>
    <p:sldId id="277" r:id="rId57"/>
    <p:sldId id="278" r:id="rId58"/>
    <p:sldId id="279" r:id="rId59"/>
    <p:sldId id="280" r:id="rId60"/>
    <p:sldId id="282" r:id="rId61"/>
    <p:sldId id="281" r:id="rId62"/>
    <p:sldId id="283" r:id="rId63"/>
    <p:sldId id="284" r:id="rId64"/>
    <p:sldId id="285" r:id="rId65"/>
    <p:sldId id="286" r:id="rId66"/>
    <p:sldId id="288" r:id="rId67"/>
    <p:sldId id="287" r:id="rId68"/>
    <p:sldId id="264" r:id="rId69"/>
    <p:sldId id="257" r:id="rId70"/>
    <p:sldId id="258" r:id="rId71"/>
    <p:sldId id="265" r:id="rId72"/>
    <p:sldId id="266" r:id="rId73"/>
    <p:sldId id="267" r:id="rId74"/>
    <p:sldId id="268" r:id="rId75"/>
    <p:sldId id="269" r:id="rId76"/>
    <p:sldId id="289" r:id="rId77"/>
    <p:sldId id="290" r:id="rId78"/>
    <p:sldId id="291" r:id="rId79"/>
    <p:sldId id="294" r:id="rId80"/>
    <p:sldId id="292" r:id="rId81"/>
    <p:sldId id="293" r:id="rId82"/>
    <p:sldId id="295" r:id="rId83"/>
    <p:sldId id="296" r:id="rId84"/>
    <p:sldId id="297" r:id="rId85"/>
    <p:sldId id="298" r:id="rId86"/>
    <p:sldId id="299" r:id="rId87"/>
    <p:sldId id="300" r:id="rId88"/>
    <p:sldId id="301" r:id="rId89"/>
    <p:sldId id="302" r:id="rId90"/>
    <p:sldId id="303" r:id="rId91"/>
    <p:sldId id="304" r:id="rId92"/>
    <p:sldId id="305" r:id="rId93"/>
    <p:sldId id="306" r:id="rId94"/>
    <p:sldId id="307" r:id="rId95"/>
    <p:sldId id="308" r:id="rId96"/>
    <p:sldId id="309" r:id="rId97"/>
    <p:sldId id="310" r:id="rId98"/>
    <p:sldId id="311" r:id="rId9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FF00"/>
    <a:srgbClr val="FCC3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75" autoAdjust="0"/>
  </p:normalViewPr>
  <p:slideViewPr>
    <p:cSldViewPr>
      <p:cViewPr varScale="1">
        <p:scale>
          <a:sx n="101" d="100"/>
          <a:sy n="101" d="100"/>
        </p:scale>
        <p:origin x="-126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5" Type="http://schemas.microsoft.com/office/2006/relationships/legacyDiagramText" Target="legacyDiagramText5.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8.bin"/><Relationship Id="rId2" Type="http://schemas.microsoft.com/office/2006/relationships/legacyDiagramText" Target="legacyDiagramText7.bin"/><Relationship Id="rId1" Type="http://schemas.microsoft.com/office/2006/relationships/legacyDiagramText" Target="legacyDiagramText6.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67592C6-BE8D-41D2-AF5D-2F8411ED7306}"/>
              </a:ext>
            </a:extLst>
          </p:cNvPr>
          <p:cNvGrpSpPr>
            <a:grpSpLocks/>
          </p:cNvGrpSpPr>
          <p:nvPr/>
        </p:nvGrpSpPr>
        <p:grpSpPr bwMode="auto">
          <a:xfrm>
            <a:off x="319088" y="1752600"/>
            <a:ext cx="8824912" cy="5129213"/>
            <a:chOff x="201" y="1104"/>
            <a:chExt cx="5559" cy="3231"/>
          </a:xfrm>
        </p:grpSpPr>
        <p:sp>
          <p:nvSpPr>
            <p:cNvPr id="5" name="Freeform 3">
              <a:extLst>
                <a:ext uri="{FF2B5EF4-FFF2-40B4-BE49-F238E27FC236}">
                  <a16:creationId xmlns:a16="http://schemas.microsoft.com/office/drawing/2014/main" id="{36CE5943-055E-44BE-960D-585AD55436AD}"/>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w="9525">
              <a:noFill/>
              <a:round/>
              <a:headEnd/>
              <a:tailEnd/>
            </a:ln>
          </p:spPr>
          <p:txBody>
            <a:bodyPr/>
            <a:lstStyle/>
            <a:p>
              <a:pPr>
                <a:defRPr/>
              </a:pPr>
              <a:endParaRPr lang="sl-SI">
                <a:latin typeface="Arial" charset="0"/>
                <a:cs typeface="Arial" charset="0"/>
              </a:endParaRPr>
            </a:p>
          </p:txBody>
        </p:sp>
        <p:sp>
          <p:nvSpPr>
            <p:cNvPr id="6" name="Freeform 4">
              <a:extLst>
                <a:ext uri="{FF2B5EF4-FFF2-40B4-BE49-F238E27FC236}">
                  <a16:creationId xmlns:a16="http://schemas.microsoft.com/office/drawing/2014/main" id="{5062B033-9839-49F6-8EA5-D35911FCE2C6}"/>
                </a:ext>
              </a:extLst>
            </p:cNvPr>
            <p:cNvSpPr>
              <a:spLocks/>
            </p:cNvSpPr>
            <p:nvPr/>
          </p:nvSpPr>
          <p:spPr bwMode="ltGray">
            <a:xfrm>
              <a:off x="528" y="2400"/>
              <a:ext cx="5232" cy="1920"/>
            </a:xfrm>
            <a:custGeom>
              <a:avLst/>
              <a:gdLst>
                <a:gd name="T0" fmla="*/ 0 w 4897"/>
                <a:gd name="T1" fmla="*/ 0 h 2182"/>
                <a:gd name="T2" fmla="*/ 0 w 4897"/>
                <a:gd name="T3" fmla="*/ 1920 h 2182"/>
                <a:gd name="T4" fmla="*/ 5232 w 4897"/>
                <a:gd name="T5" fmla="*/ 1920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pPr>
                <a:defRPr/>
              </a:pPr>
              <a:endParaRPr lang="sl-SI">
                <a:latin typeface="Arial" charset="0"/>
                <a:cs typeface="Arial" charset="0"/>
              </a:endParaRPr>
            </a:p>
          </p:txBody>
        </p:sp>
        <p:sp>
          <p:nvSpPr>
            <p:cNvPr id="7" name="Freeform 5">
              <a:extLst>
                <a:ext uri="{FF2B5EF4-FFF2-40B4-BE49-F238E27FC236}">
                  <a16:creationId xmlns:a16="http://schemas.microsoft.com/office/drawing/2014/main" id="{81A2F61D-28B9-44DB-BF46-49617697049A}"/>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p:spPr>
          <p:txBody>
            <a:bodyPr/>
            <a:lstStyle/>
            <a:p>
              <a:pPr>
                <a:defRPr/>
              </a:pPr>
              <a:endParaRPr lang="sl-SI">
                <a:latin typeface="Arial" charset="0"/>
                <a:cs typeface="Arial" charset="0"/>
              </a:endParaRPr>
            </a:p>
          </p:txBody>
        </p:sp>
        <p:sp>
          <p:nvSpPr>
            <p:cNvPr id="8" name="Freeform 6">
              <a:extLst>
                <a:ext uri="{FF2B5EF4-FFF2-40B4-BE49-F238E27FC236}">
                  <a16:creationId xmlns:a16="http://schemas.microsoft.com/office/drawing/2014/main" id="{AB65ED22-EF71-4AF8-B727-9310283CAD5C}"/>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p:spPr>
          <p:txBody>
            <a:bodyPr/>
            <a:lstStyle/>
            <a:p>
              <a:pPr>
                <a:defRPr/>
              </a:pPr>
              <a:endParaRPr lang="sl-SI">
                <a:latin typeface="Arial" charset="0"/>
                <a:cs typeface="Arial" charset="0"/>
              </a:endParaRPr>
            </a:p>
          </p:txBody>
        </p:sp>
        <p:sp>
          <p:nvSpPr>
            <p:cNvPr id="9" name="Freeform 7">
              <a:extLst>
                <a:ext uri="{FF2B5EF4-FFF2-40B4-BE49-F238E27FC236}">
                  <a16:creationId xmlns:a16="http://schemas.microsoft.com/office/drawing/2014/main" id="{72F4EE2B-D6DB-4FEF-86B4-6F917C3155AE}"/>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p:spPr>
          <p:txBody>
            <a:bodyPr/>
            <a:lstStyle/>
            <a:p>
              <a:pPr>
                <a:defRPr/>
              </a:pPr>
              <a:endParaRPr lang="sl-SI">
                <a:latin typeface="Arial" charset="0"/>
                <a:cs typeface="Arial" charset="0"/>
              </a:endParaRPr>
            </a:p>
          </p:txBody>
        </p:sp>
        <p:sp>
          <p:nvSpPr>
            <p:cNvPr id="10" name="Freeform 8">
              <a:extLst>
                <a:ext uri="{FF2B5EF4-FFF2-40B4-BE49-F238E27FC236}">
                  <a16:creationId xmlns:a16="http://schemas.microsoft.com/office/drawing/2014/main" id="{5456276A-3E47-4ADB-8292-66B7A1D7FB42}"/>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p:spPr>
          <p:txBody>
            <a:bodyPr/>
            <a:lstStyle/>
            <a:p>
              <a:pPr>
                <a:defRPr/>
              </a:pPr>
              <a:endParaRPr lang="sl-SI">
                <a:latin typeface="Arial" charset="0"/>
                <a:cs typeface="Arial" charset="0"/>
              </a:endParaRPr>
            </a:p>
          </p:txBody>
        </p:sp>
      </p:grpSp>
      <p:sp>
        <p:nvSpPr>
          <p:cNvPr id="7177"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sl-SI" noProof="0"/>
              <a:t>Kliknite, če želite urediti slog naslova matrice</a:t>
            </a:r>
          </a:p>
        </p:txBody>
      </p:sp>
      <p:sp>
        <p:nvSpPr>
          <p:cNvPr id="71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sl-SI" noProof="0"/>
              <a:t>Kliknite, če želite urediti slog podnaslova matrice</a:t>
            </a:r>
          </a:p>
        </p:txBody>
      </p:sp>
      <p:sp>
        <p:nvSpPr>
          <p:cNvPr id="11" name="Rectangle 11">
            <a:extLst>
              <a:ext uri="{FF2B5EF4-FFF2-40B4-BE49-F238E27FC236}">
                <a16:creationId xmlns:a16="http://schemas.microsoft.com/office/drawing/2014/main" id="{66530B19-73A4-4979-93AC-08229AB9CFD2}"/>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sl-SI"/>
          </a:p>
        </p:txBody>
      </p:sp>
      <p:sp>
        <p:nvSpPr>
          <p:cNvPr id="12" name="Rectangle 12">
            <a:extLst>
              <a:ext uri="{FF2B5EF4-FFF2-40B4-BE49-F238E27FC236}">
                <a16:creationId xmlns:a16="http://schemas.microsoft.com/office/drawing/2014/main" id="{F16C6531-820D-4EE5-856B-4FB6F884C57D}"/>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sl-SI"/>
          </a:p>
        </p:txBody>
      </p:sp>
      <p:sp>
        <p:nvSpPr>
          <p:cNvPr id="13" name="Rectangle 13">
            <a:extLst>
              <a:ext uri="{FF2B5EF4-FFF2-40B4-BE49-F238E27FC236}">
                <a16:creationId xmlns:a16="http://schemas.microsoft.com/office/drawing/2014/main" id="{959A5D86-7A42-4E7D-94DA-9304B2D73042}"/>
              </a:ext>
            </a:extLst>
          </p:cNvPr>
          <p:cNvSpPr>
            <a:spLocks noGrp="1" noChangeArrowheads="1"/>
          </p:cNvSpPr>
          <p:nvPr>
            <p:ph type="sldNum" sz="quarter" idx="12"/>
          </p:nvPr>
        </p:nvSpPr>
        <p:spPr/>
        <p:txBody>
          <a:bodyPr/>
          <a:lstStyle>
            <a:lvl1pPr>
              <a:defRPr/>
            </a:lvl1pPr>
          </a:lstStyle>
          <a:p>
            <a:fld id="{4B1B328F-9B5C-4E9D-BD17-49E9CD5EA45D}" type="slidenum">
              <a:rPr lang="sl-SI" altLang="sl-SI"/>
              <a:pPr/>
              <a:t>‹#›</a:t>
            </a:fld>
            <a:endParaRPr lang="sl-SI" altLang="sl-SI"/>
          </a:p>
        </p:txBody>
      </p:sp>
    </p:spTree>
    <p:extLst>
      <p:ext uri="{BB962C8B-B14F-4D97-AF65-F5344CB8AC3E}">
        <p14:creationId xmlns:p14="http://schemas.microsoft.com/office/powerpoint/2010/main" val="30939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11">
            <a:extLst>
              <a:ext uri="{FF2B5EF4-FFF2-40B4-BE49-F238E27FC236}">
                <a16:creationId xmlns:a16="http://schemas.microsoft.com/office/drawing/2014/main" id="{23D9E3FD-6D9F-44FE-AD5F-00E9EDF8CA2C}"/>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12">
            <a:extLst>
              <a:ext uri="{FF2B5EF4-FFF2-40B4-BE49-F238E27FC236}">
                <a16:creationId xmlns:a16="http://schemas.microsoft.com/office/drawing/2014/main" id="{7A686453-6A9A-4310-BAE6-1872387903A7}"/>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13">
            <a:extLst>
              <a:ext uri="{FF2B5EF4-FFF2-40B4-BE49-F238E27FC236}">
                <a16:creationId xmlns:a16="http://schemas.microsoft.com/office/drawing/2014/main" id="{AAE3005C-CCE3-4B59-9192-F4E110B5A968}"/>
              </a:ext>
            </a:extLst>
          </p:cNvPr>
          <p:cNvSpPr>
            <a:spLocks noGrp="1" noChangeArrowheads="1"/>
          </p:cNvSpPr>
          <p:nvPr>
            <p:ph type="sldNum" sz="quarter" idx="12"/>
          </p:nvPr>
        </p:nvSpPr>
        <p:spPr>
          <a:ln/>
        </p:spPr>
        <p:txBody>
          <a:bodyPr/>
          <a:lstStyle>
            <a:lvl1pPr>
              <a:defRPr/>
            </a:lvl1pPr>
          </a:lstStyle>
          <a:p>
            <a:fld id="{488B89F2-46FB-473B-9509-56AFCC3A883B}" type="slidenum">
              <a:rPr lang="sl-SI" altLang="sl-SI"/>
              <a:pPr/>
              <a:t>‹#›</a:t>
            </a:fld>
            <a:endParaRPr lang="sl-SI" altLang="sl-SI"/>
          </a:p>
        </p:txBody>
      </p:sp>
    </p:spTree>
    <p:extLst>
      <p:ext uri="{BB962C8B-B14F-4D97-AF65-F5344CB8AC3E}">
        <p14:creationId xmlns:p14="http://schemas.microsoft.com/office/powerpoint/2010/main" val="272701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11">
            <a:extLst>
              <a:ext uri="{FF2B5EF4-FFF2-40B4-BE49-F238E27FC236}">
                <a16:creationId xmlns:a16="http://schemas.microsoft.com/office/drawing/2014/main" id="{E3E3BB6E-184F-453E-AE56-7A27334C7393}"/>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12">
            <a:extLst>
              <a:ext uri="{FF2B5EF4-FFF2-40B4-BE49-F238E27FC236}">
                <a16:creationId xmlns:a16="http://schemas.microsoft.com/office/drawing/2014/main" id="{698E74DB-1923-4DFF-9C14-B0227D24A77A}"/>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13">
            <a:extLst>
              <a:ext uri="{FF2B5EF4-FFF2-40B4-BE49-F238E27FC236}">
                <a16:creationId xmlns:a16="http://schemas.microsoft.com/office/drawing/2014/main" id="{A3D730FB-9BDD-48B1-8010-1504B7E61808}"/>
              </a:ext>
            </a:extLst>
          </p:cNvPr>
          <p:cNvSpPr>
            <a:spLocks noGrp="1" noChangeArrowheads="1"/>
          </p:cNvSpPr>
          <p:nvPr>
            <p:ph type="sldNum" sz="quarter" idx="12"/>
          </p:nvPr>
        </p:nvSpPr>
        <p:spPr>
          <a:ln/>
        </p:spPr>
        <p:txBody>
          <a:bodyPr/>
          <a:lstStyle>
            <a:lvl1pPr>
              <a:defRPr/>
            </a:lvl1pPr>
          </a:lstStyle>
          <a:p>
            <a:fld id="{5C5A067F-1A64-457C-9A27-D3AECCE67D80}" type="slidenum">
              <a:rPr lang="sl-SI" altLang="sl-SI"/>
              <a:pPr/>
              <a:t>‹#›</a:t>
            </a:fld>
            <a:endParaRPr lang="sl-SI" altLang="sl-SI"/>
          </a:p>
        </p:txBody>
      </p:sp>
    </p:spTree>
    <p:extLst>
      <p:ext uri="{BB962C8B-B14F-4D97-AF65-F5344CB8AC3E}">
        <p14:creationId xmlns:p14="http://schemas.microsoft.com/office/powerpoint/2010/main" val="425635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endParaRPr lang="sl-SI"/>
          </a:p>
        </p:txBody>
      </p:sp>
      <p:sp>
        <p:nvSpPr>
          <p:cNvPr id="3" name="SmartArt Placeholder 2"/>
          <p:cNvSpPr>
            <a:spLocks noGrp="1"/>
          </p:cNvSpPr>
          <p:nvPr>
            <p:ph type="dgm" idx="1"/>
          </p:nvPr>
        </p:nvSpPr>
        <p:spPr>
          <a:xfrm>
            <a:off x="838200" y="1905000"/>
            <a:ext cx="8007350" cy="4191000"/>
          </a:xfrm>
        </p:spPr>
        <p:txBody>
          <a:bodyPr/>
          <a:lstStyle/>
          <a:p>
            <a:pPr lvl="0"/>
            <a:endParaRPr lang="sl-SI" noProof="0"/>
          </a:p>
        </p:txBody>
      </p:sp>
      <p:sp>
        <p:nvSpPr>
          <p:cNvPr id="4" name="Rectangle 11">
            <a:extLst>
              <a:ext uri="{FF2B5EF4-FFF2-40B4-BE49-F238E27FC236}">
                <a16:creationId xmlns:a16="http://schemas.microsoft.com/office/drawing/2014/main" id="{41A751A1-A13B-4B19-A622-C60D465AC1DD}"/>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12">
            <a:extLst>
              <a:ext uri="{FF2B5EF4-FFF2-40B4-BE49-F238E27FC236}">
                <a16:creationId xmlns:a16="http://schemas.microsoft.com/office/drawing/2014/main" id="{7948DA1C-9C3B-402D-87F7-DCA76B3DB2CA}"/>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13">
            <a:extLst>
              <a:ext uri="{FF2B5EF4-FFF2-40B4-BE49-F238E27FC236}">
                <a16:creationId xmlns:a16="http://schemas.microsoft.com/office/drawing/2014/main" id="{FEAA2773-AF60-4FEF-BA1B-76E0FF3EDC8C}"/>
              </a:ext>
            </a:extLst>
          </p:cNvPr>
          <p:cNvSpPr>
            <a:spLocks noGrp="1" noChangeArrowheads="1"/>
          </p:cNvSpPr>
          <p:nvPr>
            <p:ph type="sldNum" sz="quarter" idx="12"/>
          </p:nvPr>
        </p:nvSpPr>
        <p:spPr>
          <a:ln/>
        </p:spPr>
        <p:txBody>
          <a:bodyPr/>
          <a:lstStyle>
            <a:lvl1pPr>
              <a:defRPr/>
            </a:lvl1pPr>
          </a:lstStyle>
          <a:p>
            <a:fld id="{196ED37C-FAAC-4C48-B772-D92BDFE715CE}" type="slidenum">
              <a:rPr lang="sl-SI" altLang="sl-SI"/>
              <a:pPr/>
              <a:t>‹#›</a:t>
            </a:fld>
            <a:endParaRPr lang="sl-SI" altLang="sl-SI"/>
          </a:p>
        </p:txBody>
      </p:sp>
    </p:spTree>
    <p:extLst>
      <p:ext uri="{BB962C8B-B14F-4D97-AF65-F5344CB8AC3E}">
        <p14:creationId xmlns:p14="http://schemas.microsoft.com/office/powerpoint/2010/main" val="2595361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a:t>Click to edit Master title style</a:t>
            </a:r>
            <a:endParaRPr lang="sl-SI"/>
          </a:p>
        </p:txBody>
      </p:sp>
      <p:sp>
        <p:nvSpPr>
          <p:cNvPr id="3" name="Text Placeholder 2"/>
          <p:cNvSpPr>
            <a:spLocks noGrp="1"/>
          </p:cNvSpPr>
          <p:nvPr>
            <p:ph type="body"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Rectangle 11">
            <a:extLst>
              <a:ext uri="{FF2B5EF4-FFF2-40B4-BE49-F238E27FC236}">
                <a16:creationId xmlns:a16="http://schemas.microsoft.com/office/drawing/2014/main" id="{CEDD7882-2BC7-41DD-A680-88BA24A1BFDE}"/>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12">
            <a:extLst>
              <a:ext uri="{FF2B5EF4-FFF2-40B4-BE49-F238E27FC236}">
                <a16:creationId xmlns:a16="http://schemas.microsoft.com/office/drawing/2014/main" id="{A341589C-4011-4BC0-B595-4E5418B8DB69}"/>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13">
            <a:extLst>
              <a:ext uri="{FF2B5EF4-FFF2-40B4-BE49-F238E27FC236}">
                <a16:creationId xmlns:a16="http://schemas.microsoft.com/office/drawing/2014/main" id="{8F98C957-EA40-4A16-83C2-D706ACBAEE2C}"/>
              </a:ext>
            </a:extLst>
          </p:cNvPr>
          <p:cNvSpPr>
            <a:spLocks noGrp="1" noChangeArrowheads="1"/>
          </p:cNvSpPr>
          <p:nvPr>
            <p:ph type="sldNum" sz="quarter" idx="12"/>
          </p:nvPr>
        </p:nvSpPr>
        <p:spPr>
          <a:ln/>
        </p:spPr>
        <p:txBody>
          <a:bodyPr/>
          <a:lstStyle>
            <a:lvl1pPr>
              <a:defRPr/>
            </a:lvl1pPr>
          </a:lstStyle>
          <a:p>
            <a:fld id="{50AC78D2-FC74-478C-92EB-DBB8DDE43B12}" type="slidenum">
              <a:rPr lang="sl-SI" altLang="sl-SI"/>
              <a:pPr/>
              <a:t>‹#›</a:t>
            </a:fld>
            <a:endParaRPr lang="sl-SI" altLang="sl-SI"/>
          </a:p>
        </p:txBody>
      </p:sp>
    </p:spTree>
    <p:extLst>
      <p:ext uri="{BB962C8B-B14F-4D97-AF65-F5344CB8AC3E}">
        <p14:creationId xmlns:p14="http://schemas.microsoft.com/office/powerpoint/2010/main" val="427024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Rectangle 11">
            <a:extLst>
              <a:ext uri="{FF2B5EF4-FFF2-40B4-BE49-F238E27FC236}">
                <a16:creationId xmlns:a16="http://schemas.microsoft.com/office/drawing/2014/main" id="{D2CF9736-08FA-4992-B4E4-8C25A66D36FA}"/>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12">
            <a:extLst>
              <a:ext uri="{FF2B5EF4-FFF2-40B4-BE49-F238E27FC236}">
                <a16:creationId xmlns:a16="http://schemas.microsoft.com/office/drawing/2014/main" id="{FACDC81E-3DB8-4B70-9B48-824F90FDB2CB}"/>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13">
            <a:extLst>
              <a:ext uri="{FF2B5EF4-FFF2-40B4-BE49-F238E27FC236}">
                <a16:creationId xmlns:a16="http://schemas.microsoft.com/office/drawing/2014/main" id="{E403292E-A66D-48E2-8A94-0F3102999E47}"/>
              </a:ext>
            </a:extLst>
          </p:cNvPr>
          <p:cNvSpPr>
            <a:spLocks noGrp="1" noChangeArrowheads="1"/>
          </p:cNvSpPr>
          <p:nvPr>
            <p:ph type="sldNum" sz="quarter" idx="12"/>
          </p:nvPr>
        </p:nvSpPr>
        <p:spPr>
          <a:ln/>
        </p:spPr>
        <p:txBody>
          <a:bodyPr/>
          <a:lstStyle>
            <a:lvl1pPr>
              <a:defRPr/>
            </a:lvl1pPr>
          </a:lstStyle>
          <a:p>
            <a:fld id="{97BEB14F-9BFC-46E6-B6A4-A3263B11D17E}" type="slidenum">
              <a:rPr lang="sl-SI" altLang="sl-SI"/>
              <a:pPr/>
              <a:t>‹#›</a:t>
            </a:fld>
            <a:endParaRPr lang="sl-SI" altLang="sl-SI"/>
          </a:p>
        </p:txBody>
      </p:sp>
    </p:spTree>
    <p:extLst>
      <p:ext uri="{BB962C8B-B14F-4D97-AF65-F5344CB8AC3E}">
        <p14:creationId xmlns:p14="http://schemas.microsoft.com/office/powerpoint/2010/main" val="97857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965E336B-9D44-4137-8258-1B3FE89639A6}"/>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12">
            <a:extLst>
              <a:ext uri="{FF2B5EF4-FFF2-40B4-BE49-F238E27FC236}">
                <a16:creationId xmlns:a16="http://schemas.microsoft.com/office/drawing/2014/main" id="{9480FDBF-6D16-45DA-8394-46D1A7FE2C66}"/>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13">
            <a:extLst>
              <a:ext uri="{FF2B5EF4-FFF2-40B4-BE49-F238E27FC236}">
                <a16:creationId xmlns:a16="http://schemas.microsoft.com/office/drawing/2014/main" id="{ABB90A4E-FC47-4CB6-ACBA-3681B7E66715}"/>
              </a:ext>
            </a:extLst>
          </p:cNvPr>
          <p:cNvSpPr>
            <a:spLocks noGrp="1" noChangeArrowheads="1"/>
          </p:cNvSpPr>
          <p:nvPr>
            <p:ph type="sldNum" sz="quarter" idx="12"/>
          </p:nvPr>
        </p:nvSpPr>
        <p:spPr>
          <a:ln/>
        </p:spPr>
        <p:txBody>
          <a:bodyPr/>
          <a:lstStyle>
            <a:lvl1pPr>
              <a:defRPr/>
            </a:lvl1pPr>
          </a:lstStyle>
          <a:p>
            <a:fld id="{E6F7A393-96B9-40A0-BD28-5B37BD7DCCAD}" type="slidenum">
              <a:rPr lang="sl-SI" altLang="sl-SI"/>
              <a:pPr/>
              <a:t>‹#›</a:t>
            </a:fld>
            <a:endParaRPr lang="sl-SI" altLang="sl-SI"/>
          </a:p>
        </p:txBody>
      </p:sp>
    </p:spTree>
    <p:extLst>
      <p:ext uri="{BB962C8B-B14F-4D97-AF65-F5344CB8AC3E}">
        <p14:creationId xmlns:p14="http://schemas.microsoft.com/office/powerpoint/2010/main" val="374173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Rectangle 11">
            <a:extLst>
              <a:ext uri="{FF2B5EF4-FFF2-40B4-BE49-F238E27FC236}">
                <a16:creationId xmlns:a16="http://schemas.microsoft.com/office/drawing/2014/main" id="{2E42DBC2-5E20-4B67-AFA1-3EC840547A1B}"/>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12">
            <a:extLst>
              <a:ext uri="{FF2B5EF4-FFF2-40B4-BE49-F238E27FC236}">
                <a16:creationId xmlns:a16="http://schemas.microsoft.com/office/drawing/2014/main" id="{4BE36CCB-978E-4341-9050-5CE81D470CC7}"/>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13">
            <a:extLst>
              <a:ext uri="{FF2B5EF4-FFF2-40B4-BE49-F238E27FC236}">
                <a16:creationId xmlns:a16="http://schemas.microsoft.com/office/drawing/2014/main" id="{CBB6F23B-AE8C-4D00-9EF3-7E3626B5F379}"/>
              </a:ext>
            </a:extLst>
          </p:cNvPr>
          <p:cNvSpPr>
            <a:spLocks noGrp="1" noChangeArrowheads="1"/>
          </p:cNvSpPr>
          <p:nvPr>
            <p:ph type="sldNum" sz="quarter" idx="12"/>
          </p:nvPr>
        </p:nvSpPr>
        <p:spPr>
          <a:ln/>
        </p:spPr>
        <p:txBody>
          <a:bodyPr/>
          <a:lstStyle>
            <a:lvl1pPr>
              <a:defRPr/>
            </a:lvl1pPr>
          </a:lstStyle>
          <a:p>
            <a:fld id="{1A55E785-C72E-49E8-B8CE-F2BACF090DC0}" type="slidenum">
              <a:rPr lang="sl-SI" altLang="sl-SI"/>
              <a:pPr/>
              <a:t>‹#›</a:t>
            </a:fld>
            <a:endParaRPr lang="sl-SI" altLang="sl-SI"/>
          </a:p>
        </p:txBody>
      </p:sp>
    </p:spTree>
    <p:extLst>
      <p:ext uri="{BB962C8B-B14F-4D97-AF65-F5344CB8AC3E}">
        <p14:creationId xmlns:p14="http://schemas.microsoft.com/office/powerpoint/2010/main" val="246106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Rectangle 11">
            <a:extLst>
              <a:ext uri="{FF2B5EF4-FFF2-40B4-BE49-F238E27FC236}">
                <a16:creationId xmlns:a16="http://schemas.microsoft.com/office/drawing/2014/main" id="{97493801-18A5-485E-A123-FA54CFD36A42}"/>
              </a:ext>
            </a:extLst>
          </p:cNvPr>
          <p:cNvSpPr>
            <a:spLocks noGrp="1" noChangeArrowheads="1"/>
          </p:cNvSpPr>
          <p:nvPr>
            <p:ph type="dt" sz="half" idx="10"/>
          </p:nvPr>
        </p:nvSpPr>
        <p:spPr>
          <a:ln/>
        </p:spPr>
        <p:txBody>
          <a:bodyPr/>
          <a:lstStyle>
            <a:lvl1pPr>
              <a:defRPr/>
            </a:lvl1pPr>
          </a:lstStyle>
          <a:p>
            <a:pPr>
              <a:defRPr/>
            </a:pPr>
            <a:endParaRPr lang="sl-SI"/>
          </a:p>
        </p:txBody>
      </p:sp>
      <p:sp>
        <p:nvSpPr>
          <p:cNvPr id="8" name="Rectangle 12">
            <a:extLst>
              <a:ext uri="{FF2B5EF4-FFF2-40B4-BE49-F238E27FC236}">
                <a16:creationId xmlns:a16="http://schemas.microsoft.com/office/drawing/2014/main" id="{E9A5340F-833D-4D05-83AD-E6AB2EE381C8}"/>
              </a:ext>
            </a:extLst>
          </p:cNvPr>
          <p:cNvSpPr>
            <a:spLocks noGrp="1" noChangeArrowheads="1"/>
          </p:cNvSpPr>
          <p:nvPr>
            <p:ph type="ftr" sz="quarter" idx="11"/>
          </p:nvPr>
        </p:nvSpPr>
        <p:spPr>
          <a:ln/>
        </p:spPr>
        <p:txBody>
          <a:bodyPr/>
          <a:lstStyle>
            <a:lvl1pPr>
              <a:defRPr/>
            </a:lvl1pPr>
          </a:lstStyle>
          <a:p>
            <a:pPr>
              <a:defRPr/>
            </a:pPr>
            <a:endParaRPr lang="sl-SI"/>
          </a:p>
        </p:txBody>
      </p:sp>
      <p:sp>
        <p:nvSpPr>
          <p:cNvPr id="9" name="Rectangle 13">
            <a:extLst>
              <a:ext uri="{FF2B5EF4-FFF2-40B4-BE49-F238E27FC236}">
                <a16:creationId xmlns:a16="http://schemas.microsoft.com/office/drawing/2014/main" id="{E53AC32A-EE02-43AE-95B5-5321F8C4AB6B}"/>
              </a:ext>
            </a:extLst>
          </p:cNvPr>
          <p:cNvSpPr>
            <a:spLocks noGrp="1" noChangeArrowheads="1"/>
          </p:cNvSpPr>
          <p:nvPr>
            <p:ph type="sldNum" sz="quarter" idx="12"/>
          </p:nvPr>
        </p:nvSpPr>
        <p:spPr>
          <a:ln/>
        </p:spPr>
        <p:txBody>
          <a:bodyPr/>
          <a:lstStyle>
            <a:lvl1pPr>
              <a:defRPr/>
            </a:lvl1pPr>
          </a:lstStyle>
          <a:p>
            <a:fld id="{386E2F83-4962-440B-BD27-F89C4366FF33}" type="slidenum">
              <a:rPr lang="sl-SI" altLang="sl-SI"/>
              <a:pPr/>
              <a:t>‹#›</a:t>
            </a:fld>
            <a:endParaRPr lang="sl-SI" altLang="sl-SI"/>
          </a:p>
        </p:txBody>
      </p:sp>
    </p:spTree>
    <p:extLst>
      <p:ext uri="{BB962C8B-B14F-4D97-AF65-F5344CB8AC3E}">
        <p14:creationId xmlns:p14="http://schemas.microsoft.com/office/powerpoint/2010/main" val="110199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Rectangle 11">
            <a:extLst>
              <a:ext uri="{FF2B5EF4-FFF2-40B4-BE49-F238E27FC236}">
                <a16:creationId xmlns:a16="http://schemas.microsoft.com/office/drawing/2014/main" id="{698929E6-FFE8-446A-BA7F-B3E8B925294B}"/>
              </a:ext>
            </a:extLst>
          </p:cNvPr>
          <p:cNvSpPr>
            <a:spLocks noGrp="1" noChangeArrowheads="1"/>
          </p:cNvSpPr>
          <p:nvPr>
            <p:ph type="dt" sz="half" idx="10"/>
          </p:nvPr>
        </p:nvSpPr>
        <p:spPr>
          <a:ln/>
        </p:spPr>
        <p:txBody>
          <a:bodyPr/>
          <a:lstStyle>
            <a:lvl1pPr>
              <a:defRPr/>
            </a:lvl1pPr>
          </a:lstStyle>
          <a:p>
            <a:pPr>
              <a:defRPr/>
            </a:pPr>
            <a:endParaRPr lang="sl-SI"/>
          </a:p>
        </p:txBody>
      </p:sp>
      <p:sp>
        <p:nvSpPr>
          <p:cNvPr id="4" name="Rectangle 12">
            <a:extLst>
              <a:ext uri="{FF2B5EF4-FFF2-40B4-BE49-F238E27FC236}">
                <a16:creationId xmlns:a16="http://schemas.microsoft.com/office/drawing/2014/main" id="{E3C8EF85-91A8-4FFA-BD14-1B9D8540AC06}"/>
              </a:ext>
            </a:extLst>
          </p:cNvPr>
          <p:cNvSpPr>
            <a:spLocks noGrp="1" noChangeArrowheads="1"/>
          </p:cNvSpPr>
          <p:nvPr>
            <p:ph type="ftr" sz="quarter" idx="11"/>
          </p:nvPr>
        </p:nvSpPr>
        <p:spPr>
          <a:ln/>
        </p:spPr>
        <p:txBody>
          <a:bodyPr/>
          <a:lstStyle>
            <a:lvl1pPr>
              <a:defRPr/>
            </a:lvl1pPr>
          </a:lstStyle>
          <a:p>
            <a:pPr>
              <a:defRPr/>
            </a:pPr>
            <a:endParaRPr lang="sl-SI"/>
          </a:p>
        </p:txBody>
      </p:sp>
      <p:sp>
        <p:nvSpPr>
          <p:cNvPr id="5" name="Rectangle 13">
            <a:extLst>
              <a:ext uri="{FF2B5EF4-FFF2-40B4-BE49-F238E27FC236}">
                <a16:creationId xmlns:a16="http://schemas.microsoft.com/office/drawing/2014/main" id="{3AB977B0-70F1-4B77-B82E-37BEC8EB6C68}"/>
              </a:ext>
            </a:extLst>
          </p:cNvPr>
          <p:cNvSpPr>
            <a:spLocks noGrp="1" noChangeArrowheads="1"/>
          </p:cNvSpPr>
          <p:nvPr>
            <p:ph type="sldNum" sz="quarter" idx="12"/>
          </p:nvPr>
        </p:nvSpPr>
        <p:spPr>
          <a:ln/>
        </p:spPr>
        <p:txBody>
          <a:bodyPr/>
          <a:lstStyle>
            <a:lvl1pPr>
              <a:defRPr/>
            </a:lvl1pPr>
          </a:lstStyle>
          <a:p>
            <a:fld id="{225114D8-8BD7-4C31-9D4C-525EAD67EA55}" type="slidenum">
              <a:rPr lang="sl-SI" altLang="sl-SI"/>
              <a:pPr/>
              <a:t>‹#›</a:t>
            </a:fld>
            <a:endParaRPr lang="sl-SI" altLang="sl-SI"/>
          </a:p>
        </p:txBody>
      </p:sp>
    </p:spTree>
    <p:extLst>
      <p:ext uri="{BB962C8B-B14F-4D97-AF65-F5344CB8AC3E}">
        <p14:creationId xmlns:p14="http://schemas.microsoft.com/office/powerpoint/2010/main" val="349926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3AF4B391-17B9-42BE-8073-A349D948C1B8}"/>
              </a:ext>
            </a:extLst>
          </p:cNvPr>
          <p:cNvSpPr>
            <a:spLocks noGrp="1" noChangeArrowheads="1"/>
          </p:cNvSpPr>
          <p:nvPr>
            <p:ph type="dt" sz="half" idx="10"/>
          </p:nvPr>
        </p:nvSpPr>
        <p:spPr>
          <a:ln/>
        </p:spPr>
        <p:txBody>
          <a:bodyPr/>
          <a:lstStyle>
            <a:lvl1pPr>
              <a:defRPr/>
            </a:lvl1pPr>
          </a:lstStyle>
          <a:p>
            <a:pPr>
              <a:defRPr/>
            </a:pPr>
            <a:endParaRPr lang="sl-SI"/>
          </a:p>
        </p:txBody>
      </p:sp>
      <p:sp>
        <p:nvSpPr>
          <p:cNvPr id="3" name="Rectangle 12">
            <a:extLst>
              <a:ext uri="{FF2B5EF4-FFF2-40B4-BE49-F238E27FC236}">
                <a16:creationId xmlns:a16="http://schemas.microsoft.com/office/drawing/2014/main" id="{9D612D45-10F1-4238-A525-02066D8E3FE0}"/>
              </a:ext>
            </a:extLst>
          </p:cNvPr>
          <p:cNvSpPr>
            <a:spLocks noGrp="1" noChangeArrowheads="1"/>
          </p:cNvSpPr>
          <p:nvPr>
            <p:ph type="ftr" sz="quarter" idx="11"/>
          </p:nvPr>
        </p:nvSpPr>
        <p:spPr>
          <a:ln/>
        </p:spPr>
        <p:txBody>
          <a:bodyPr/>
          <a:lstStyle>
            <a:lvl1pPr>
              <a:defRPr/>
            </a:lvl1pPr>
          </a:lstStyle>
          <a:p>
            <a:pPr>
              <a:defRPr/>
            </a:pPr>
            <a:endParaRPr lang="sl-SI"/>
          </a:p>
        </p:txBody>
      </p:sp>
      <p:sp>
        <p:nvSpPr>
          <p:cNvPr id="4" name="Rectangle 13">
            <a:extLst>
              <a:ext uri="{FF2B5EF4-FFF2-40B4-BE49-F238E27FC236}">
                <a16:creationId xmlns:a16="http://schemas.microsoft.com/office/drawing/2014/main" id="{E6572A99-4756-4305-8A3B-3F9EF833B536}"/>
              </a:ext>
            </a:extLst>
          </p:cNvPr>
          <p:cNvSpPr>
            <a:spLocks noGrp="1" noChangeArrowheads="1"/>
          </p:cNvSpPr>
          <p:nvPr>
            <p:ph type="sldNum" sz="quarter" idx="12"/>
          </p:nvPr>
        </p:nvSpPr>
        <p:spPr>
          <a:ln/>
        </p:spPr>
        <p:txBody>
          <a:bodyPr/>
          <a:lstStyle>
            <a:lvl1pPr>
              <a:defRPr/>
            </a:lvl1pPr>
          </a:lstStyle>
          <a:p>
            <a:fld id="{AFCD97D3-3804-406C-93F1-58A344839C63}" type="slidenum">
              <a:rPr lang="sl-SI" altLang="sl-SI"/>
              <a:pPr/>
              <a:t>‹#›</a:t>
            </a:fld>
            <a:endParaRPr lang="sl-SI" altLang="sl-SI"/>
          </a:p>
        </p:txBody>
      </p:sp>
    </p:spTree>
    <p:extLst>
      <p:ext uri="{BB962C8B-B14F-4D97-AF65-F5344CB8AC3E}">
        <p14:creationId xmlns:p14="http://schemas.microsoft.com/office/powerpoint/2010/main" val="92947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A015C960-E75E-423D-8EF4-F130A4A8D0E9}"/>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12">
            <a:extLst>
              <a:ext uri="{FF2B5EF4-FFF2-40B4-BE49-F238E27FC236}">
                <a16:creationId xmlns:a16="http://schemas.microsoft.com/office/drawing/2014/main" id="{1DFEA061-08F7-4360-AF78-1CCC37462DCD}"/>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13">
            <a:extLst>
              <a:ext uri="{FF2B5EF4-FFF2-40B4-BE49-F238E27FC236}">
                <a16:creationId xmlns:a16="http://schemas.microsoft.com/office/drawing/2014/main" id="{B24671BA-129D-4D4E-8FAB-9D8CBDED97F9}"/>
              </a:ext>
            </a:extLst>
          </p:cNvPr>
          <p:cNvSpPr>
            <a:spLocks noGrp="1" noChangeArrowheads="1"/>
          </p:cNvSpPr>
          <p:nvPr>
            <p:ph type="sldNum" sz="quarter" idx="12"/>
          </p:nvPr>
        </p:nvSpPr>
        <p:spPr>
          <a:ln/>
        </p:spPr>
        <p:txBody>
          <a:bodyPr/>
          <a:lstStyle>
            <a:lvl1pPr>
              <a:defRPr/>
            </a:lvl1pPr>
          </a:lstStyle>
          <a:p>
            <a:fld id="{0CF6C04D-3019-47AE-A2E0-F277951434B8}" type="slidenum">
              <a:rPr lang="sl-SI" altLang="sl-SI"/>
              <a:pPr/>
              <a:t>‹#›</a:t>
            </a:fld>
            <a:endParaRPr lang="sl-SI" altLang="sl-SI"/>
          </a:p>
        </p:txBody>
      </p:sp>
    </p:spTree>
    <p:extLst>
      <p:ext uri="{BB962C8B-B14F-4D97-AF65-F5344CB8AC3E}">
        <p14:creationId xmlns:p14="http://schemas.microsoft.com/office/powerpoint/2010/main" val="189245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05530C50-9810-4538-A6F5-9B8A5FA129CA}"/>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12">
            <a:extLst>
              <a:ext uri="{FF2B5EF4-FFF2-40B4-BE49-F238E27FC236}">
                <a16:creationId xmlns:a16="http://schemas.microsoft.com/office/drawing/2014/main" id="{1CEF2391-C404-427E-A8F9-02CB8C046075}"/>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13">
            <a:extLst>
              <a:ext uri="{FF2B5EF4-FFF2-40B4-BE49-F238E27FC236}">
                <a16:creationId xmlns:a16="http://schemas.microsoft.com/office/drawing/2014/main" id="{3906B12C-EB5C-49F8-ACDF-2FBED5D85601}"/>
              </a:ext>
            </a:extLst>
          </p:cNvPr>
          <p:cNvSpPr>
            <a:spLocks noGrp="1" noChangeArrowheads="1"/>
          </p:cNvSpPr>
          <p:nvPr>
            <p:ph type="sldNum" sz="quarter" idx="12"/>
          </p:nvPr>
        </p:nvSpPr>
        <p:spPr>
          <a:ln/>
        </p:spPr>
        <p:txBody>
          <a:bodyPr/>
          <a:lstStyle>
            <a:lvl1pPr>
              <a:defRPr/>
            </a:lvl1pPr>
          </a:lstStyle>
          <a:p>
            <a:fld id="{03AC92C6-A010-4F28-8349-52B3CE3E396E}" type="slidenum">
              <a:rPr lang="sl-SI" altLang="sl-SI"/>
              <a:pPr/>
              <a:t>‹#›</a:t>
            </a:fld>
            <a:endParaRPr lang="sl-SI" altLang="sl-SI"/>
          </a:p>
        </p:txBody>
      </p:sp>
    </p:spTree>
    <p:extLst>
      <p:ext uri="{BB962C8B-B14F-4D97-AF65-F5344CB8AC3E}">
        <p14:creationId xmlns:p14="http://schemas.microsoft.com/office/powerpoint/2010/main" val="86242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D283CA3B-ABDE-415F-858C-6D9B03282CE9}"/>
              </a:ext>
            </a:extLst>
          </p:cNvPr>
          <p:cNvGrpSpPr>
            <a:grpSpLocks/>
          </p:cNvGrpSpPr>
          <p:nvPr/>
        </p:nvGrpSpPr>
        <p:grpSpPr bwMode="auto">
          <a:xfrm>
            <a:off x="319088" y="1828800"/>
            <a:ext cx="8824912" cy="5029200"/>
            <a:chOff x="201" y="1152"/>
            <a:chExt cx="5559" cy="3168"/>
          </a:xfrm>
        </p:grpSpPr>
        <p:sp>
          <p:nvSpPr>
            <p:cNvPr id="3080" name="Freeform 3">
              <a:extLst>
                <a:ext uri="{FF2B5EF4-FFF2-40B4-BE49-F238E27FC236}">
                  <a16:creationId xmlns:a16="http://schemas.microsoft.com/office/drawing/2014/main" id="{33EAF228-F0F4-4A44-984B-FDB846A55BDE}"/>
                </a:ext>
              </a:extLst>
            </p:cNvPr>
            <p:cNvSpPr>
              <a:spLocks/>
            </p:cNvSpPr>
            <p:nvPr/>
          </p:nvSpPr>
          <p:spPr bwMode="ltGray">
            <a:xfrm>
              <a:off x="528" y="2909"/>
              <a:ext cx="5232" cy="1411"/>
            </a:xfrm>
            <a:custGeom>
              <a:avLst/>
              <a:gdLst>
                <a:gd name="T0" fmla="*/ 0 w 4897"/>
                <a:gd name="T1" fmla="*/ 0 h 2182"/>
                <a:gd name="T2" fmla="*/ 0 w 4897"/>
                <a:gd name="T3" fmla="*/ 1411 h 2182"/>
                <a:gd name="T4" fmla="*/ 5232 w 4897"/>
                <a:gd name="T5" fmla="*/ 1411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pPr>
                <a:defRPr/>
              </a:pPr>
              <a:endParaRPr lang="sl-SI">
                <a:latin typeface="Arial" charset="0"/>
                <a:cs typeface="Arial" charset="0"/>
              </a:endParaRPr>
            </a:p>
          </p:txBody>
        </p:sp>
        <p:sp>
          <p:nvSpPr>
            <p:cNvPr id="3081" name="Freeform 4">
              <a:extLst>
                <a:ext uri="{FF2B5EF4-FFF2-40B4-BE49-F238E27FC236}">
                  <a16:creationId xmlns:a16="http://schemas.microsoft.com/office/drawing/2014/main" id="{EEE50FEC-76BF-4C7C-85FF-1E23BD753717}"/>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w="9525">
              <a:noFill/>
              <a:round/>
              <a:headEnd/>
              <a:tailEnd/>
            </a:ln>
          </p:spPr>
          <p:txBody>
            <a:bodyPr/>
            <a:lstStyle/>
            <a:p>
              <a:pPr>
                <a:defRPr/>
              </a:pPr>
              <a:endParaRPr lang="sl-SI">
                <a:latin typeface="Arial" charset="0"/>
                <a:cs typeface="Arial" charset="0"/>
              </a:endParaRPr>
            </a:p>
          </p:txBody>
        </p:sp>
        <p:sp>
          <p:nvSpPr>
            <p:cNvPr id="3082" name="Freeform 5">
              <a:extLst>
                <a:ext uri="{FF2B5EF4-FFF2-40B4-BE49-F238E27FC236}">
                  <a16:creationId xmlns:a16="http://schemas.microsoft.com/office/drawing/2014/main" id="{DB1BB3B8-4C91-4676-9299-33502727F881}"/>
                </a:ext>
              </a:extLst>
            </p:cNvPr>
            <p:cNvSpPr>
              <a:spLocks/>
            </p:cNvSpPr>
            <p:nvPr/>
          </p:nvSpPr>
          <p:spPr bwMode="ltGray">
            <a:xfrm>
              <a:off x="528" y="2932"/>
              <a:ext cx="5232" cy="1388"/>
            </a:xfrm>
            <a:custGeom>
              <a:avLst/>
              <a:gdLst>
                <a:gd name="T0" fmla="*/ 0 w 4897"/>
                <a:gd name="T1" fmla="*/ 0 h 2182"/>
                <a:gd name="T2" fmla="*/ 0 w 4897"/>
                <a:gd name="T3" fmla="*/ 1388 h 2182"/>
                <a:gd name="T4" fmla="*/ 5232 w 4897"/>
                <a:gd name="T5" fmla="*/ 1388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w="9525">
              <a:noFill/>
              <a:round/>
              <a:headEnd/>
              <a:tailEnd/>
            </a:ln>
          </p:spPr>
          <p:txBody>
            <a:bodyPr/>
            <a:lstStyle/>
            <a:p>
              <a:pPr>
                <a:defRPr/>
              </a:pPr>
              <a:endParaRPr lang="sl-SI">
                <a:latin typeface="Arial" charset="0"/>
                <a:cs typeface="Arial" charset="0"/>
              </a:endParaRPr>
            </a:p>
          </p:txBody>
        </p:sp>
        <p:sp>
          <p:nvSpPr>
            <p:cNvPr id="6150" name="Freeform 6">
              <a:extLst>
                <a:ext uri="{FF2B5EF4-FFF2-40B4-BE49-F238E27FC236}">
                  <a16:creationId xmlns:a16="http://schemas.microsoft.com/office/drawing/2014/main" id="{CC8949C5-D88D-440A-A164-69C7D170F8FF}"/>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p:spPr>
          <p:txBody>
            <a:bodyPr/>
            <a:lstStyle/>
            <a:p>
              <a:pPr>
                <a:defRPr/>
              </a:pPr>
              <a:endParaRPr lang="sl-SI">
                <a:latin typeface="Arial" charset="0"/>
                <a:cs typeface="Arial" charset="0"/>
              </a:endParaRPr>
            </a:p>
          </p:txBody>
        </p:sp>
        <p:sp>
          <p:nvSpPr>
            <p:cNvPr id="6151" name="Freeform 7">
              <a:extLst>
                <a:ext uri="{FF2B5EF4-FFF2-40B4-BE49-F238E27FC236}">
                  <a16:creationId xmlns:a16="http://schemas.microsoft.com/office/drawing/2014/main" id="{AFD930D4-3BF9-426A-BC4B-E3C5B21F7C2F}"/>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p:spPr>
          <p:txBody>
            <a:bodyPr/>
            <a:lstStyle/>
            <a:p>
              <a:pPr>
                <a:defRPr/>
              </a:pPr>
              <a:endParaRPr lang="sl-SI">
                <a:latin typeface="Arial" charset="0"/>
                <a:cs typeface="Arial" charset="0"/>
              </a:endParaRPr>
            </a:p>
          </p:txBody>
        </p:sp>
        <p:sp>
          <p:nvSpPr>
            <p:cNvPr id="6152" name="Freeform 8">
              <a:extLst>
                <a:ext uri="{FF2B5EF4-FFF2-40B4-BE49-F238E27FC236}">
                  <a16:creationId xmlns:a16="http://schemas.microsoft.com/office/drawing/2014/main" id="{A7E56F0D-CF90-4E27-ACA1-4490A1A1AEA5}"/>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p:spPr>
          <p:txBody>
            <a:bodyPr/>
            <a:lstStyle/>
            <a:p>
              <a:pPr>
                <a:defRPr/>
              </a:pPr>
              <a:endParaRPr lang="sl-SI">
                <a:latin typeface="Arial" charset="0"/>
                <a:cs typeface="Arial" charset="0"/>
              </a:endParaRPr>
            </a:p>
          </p:txBody>
        </p:sp>
        <p:sp>
          <p:nvSpPr>
            <p:cNvPr id="6153" name="Freeform 9">
              <a:extLst>
                <a:ext uri="{FF2B5EF4-FFF2-40B4-BE49-F238E27FC236}">
                  <a16:creationId xmlns:a16="http://schemas.microsoft.com/office/drawing/2014/main" id="{A77D60A2-9665-4D26-864C-455A3024B615}"/>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p:spPr>
          <p:txBody>
            <a:bodyPr/>
            <a:lstStyle/>
            <a:p>
              <a:pPr>
                <a:defRPr/>
              </a:pPr>
              <a:endParaRPr lang="sl-SI">
                <a:latin typeface="Arial" charset="0"/>
                <a:cs typeface="Arial" charset="0"/>
              </a:endParaRPr>
            </a:p>
          </p:txBody>
        </p:sp>
        <p:sp>
          <p:nvSpPr>
            <p:cNvPr id="6154" name="Freeform 10">
              <a:extLst>
                <a:ext uri="{FF2B5EF4-FFF2-40B4-BE49-F238E27FC236}">
                  <a16:creationId xmlns:a16="http://schemas.microsoft.com/office/drawing/2014/main" id="{C77F6DC8-D6B5-42B2-A726-2FAA894F0784}"/>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p:spPr>
          <p:txBody>
            <a:bodyPr/>
            <a:lstStyle/>
            <a:p>
              <a:pPr>
                <a:defRPr/>
              </a:pPr>
              <a:endParaRPr lang="sl-SI">
                <a:latin typeface="Arial" charset="0"/>
                <a:cs typeface="Arial" charset="0"/>
              </a:endParaRPr>
            </a:p>
          </p:txBody>
        </p:sp>
      </p:grpSp>
      <p:sp>
        <p:nvSpPr>
          <p:cNvPr id="6155" name="Rectangle 11">
            <a:extLst>
              <a:ext uri="{FF2B5EF4-FFF2-40B4-BE49-F238E27FC236}">
                <a16:creationId xmlns:a16="http://schemas.microsoft.com/office/drawing/2014/main" id="{1B73205C-20A7-406B-B429-49E4FE9465AB}"/>
              </a:ext>
            </a:extLst>
          </p:cNvPr>
          <p:cNvSpPr>
            <a:spLocks noGrp="1" noChangeArrowheads="1"/>
          </p:cNvSpPr>
          <p:nvPr>
            <p:ph type="dt" sz="half" idx="2"/>
          </p:nvPr>
        </p:nvSpPr>
        <p:spPr bwMode="auto">
          <a:xfrm>
            <a:off x="838200" y="6245225"/>
            <a:ext cx="19018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Arial" charset="0"/>
                <a:cs typeface="Arial" charset="0"/>
              </a:defRPr>
            </a:lvl1pPr>
          </a:lstStyle>
          <a:p>
            <a:pPr>
              <a:defRPr/>
            </a:pPr>
            <a:endParaRPr lang="sl-SI"/>
          </a:p>
        </p:txBody>
      </p:sp>
      <p:sp>
        <p:nvSpPr>
          <p:cNvPr id="6156" name="Rectangle 12">
            <a:extLst>
              <a:ext uri="{FF2B5EF4-FFF2-40B4-BE49-F238E27FC236}">
                <a16:creationId xmlns:a16="http://schemas.microsoft.com/office/drawing/2014/main" id="{83C381C7-E426-4AB4-A0AE-39F7689B3F6E}"/>
              </a:ext>
            </a:extLst>
          </p:cNvPr>
          <p:cNvSpPr>
            <a:spLocks noGrp="1" noChangeArrowheads="1"/>
          </p:cNvSpPr>
          <p:nvPr>
            <p:ph type="ftr" sz="quarter" idx="3"/>
          </p:nvPr>
        </p:nvSpPr>
        <p:spPr bwMode="auto">
          <a:xfrm>
            <a:off x="34290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Arial" charset="0"/>
                <a:cs typeface="Arial" charset="0"/>
              </a:defRPr>
            </a:lvl1pPr>
          </a:lstStyle>
          <a:p>
            <a:pPr>
              <a:defRPr/>
            </a:pPr>
            <a:endParaRPr lang="sl-SI"/>
          </a:p>
        </p:txBody>
      </p:sp>
      <p:sp>
        <p:nvSpPr>
          <p:cNvPr id="6157" name="Rectangle 13">
            <a:extLst>
              <a:ext uri="{FF2B5EF4-FFF2-40B4-BE49-F238E27FC236}">
                <a16:creationId xmlns:a16="http://schemas.microsoft.com/office/drawing/2014/main" id="{2C66628D-B34B-47B8-A268-5771295C5774}"/>
              </a:ext>
            </a:extLst>
          </p:cNvPr>
          <p:cNvSpPr>
            <a:spLocks noGrp="1" noChangeArrowheads="1"/>
          </p:cNvSpPr>
          <p:nvPr>
            <p:ph type="sldNum" sz="quarter" idx="4"/>
          </p:nvPr>
        </p:nvSpPr>
        <p:spPr bwMode="auto">
          <a:xfrm>
            <a:off x="6937375" y="6245225"/>
            <a:ext cx="19018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EB92D089-3688-457F-967A-2AF112E03210}" type="slidenum">
              <a:rPr lang="sl-SI" altLang="sl-SI"/>
              <a:pPr/>
              <a:t>‹#›</a:t>
            </a:fld>
            <a:endParaRPr lang="sl-SI" altLang="sl-SI"/>
          </a:p>
        </p:txBody>
      </p:sp>
      <p:sp>
        <p:nvSpPr>
          <p:cNvPr id="6158" name="Rectangle 14">
            <a:extLst>
              <a:ext uri="{FF2B5EF4-FFF2-40B4-BE49-F238E27FC236}">
                <a16:creationId xmlns:a16="http://schemas.microsoft.com/office/drawing/2014/main" id="{A0E0C89A-D0C4-497F-9971-576AA079C134}"/>
              </a:ext>
            </a:extLst>
          </p:cNvPr>
          <p:cNvSpPr>
            <a:spLocks noGrp="1" noRot="1" noChangeArrowheads="1"/>
          </p:cNvSpPr>
          <p:nvPr>
            <p:ph type="title"/>
          </p:nvPr>
        </p:nvSpPr>
        <p:spPr bwMode="auto">
          <a:xfrm>
            <a:off x="457200" y="244475"/>
            <a:ext cx="8385175" cy="1431925"/>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sl-SI"/>
              <a:t>Kliknite, če želite urediti slog naslova matrice</a:t>
            </a:r>
          </a:p>
        </p:txBody>
      </p:sp>
      <p:sp>
        <p:nvSpPr>
          <p:cNvPr id="6159" name="Rectangle 15">
            <a:extLst>
              <a:ext uri="{FF2B5EF4-FFF2-40B4-BE49-F238E27FC236}">
                <a16:creationId xmlns:a16="http://schemas.microsoft.com/office/drawing/2014/main" id="{DCDEFF46-6EBF-4E9A-892C-5668B55797B1}"/>
              </a:ext>
            </a:extLst>
          </p:cNvPr>
          <p:cNvSpPr>
            <a:spLocks noGrp="1" noRot="1" noChangeArrowheads="1"/>
          </p:cNvSpPr>
          <p:nvPr>
            <p:ph type="body" idx="1"/>
          </p:nvPr>
        </p:nvSpPr>
        <p:spPr bwMode="auto">
          <a:xfrm>
            <a:off x="838200" y="1905000"/>
            <a:ext cx="8007350" cy="41910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Tree>
  </p:cSld>
  <p:clrMap bg1="dk2" tx1="lt1" bg2="dk1" tx2="lt2" accent1="accent1" accent2="accent2" accent3="accent3" accent4="accent4" accent5="accent5" accent6="accent6" hlink="hlink" folHlink="folHlink"/>
  <p:sldLayoutIdLst>
    <p:sldLayoutId id="2147483692"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9" grpId="0" build="p">
        <p:tmplLst>
          <p:tmpl lvl="1">
            <p:tnLst>
              <p:par>
                <p:cTn presetID="1" presetClass="entr" presetSubtype="0" fill="hold" nodeType="clickEffect">
                  <p:stCondLst>
                    <p:cond delay="0"/>
                  </p:stCondLst>
                  <p:childTnLst>
                    <p:set>
                      <p:cBhvr>
                        <p:cTn dur="1" fill="hold">
                          <p:stCondLst>
                            <p:cond delay="0"/>
                          </p:stCondLst>
                        </p:cTn>
                        <p:tgtEl>
                          <p:spTgt spid="615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615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615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615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6159"/>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85903A3-E805-4FED-A2E3-44272AC22E29}"/>
              </a:ext>
            </a:extLst>
          </p:cNvPr>
          <p:cNvSpPr>
            <a:spLocks noGrp="1" noChangeArrowheads="1"/>
          </p:cNvSpPr>
          <p:nvPr>
            <p:ph type="ctrTitle"/>
          </p:nvPr>
        </p:nvSpPr>
        <p:spPr>
          <a:xfrm>
            <a:off x="1371600" y="1196975"/>
            <a:ext cx="7772400" cy="1736725"/>
          </a:xfrm>
        </p:spPr>
        <p:txBody>
          <a:bodyPr/>
          <a:lstStyle/>
          <a:p>
            <a:pPr algn="ctr" eaLnBrk="1" hangingPunct="1">
              <a:defRPr/>
            </a:pPr>
            <a:r>
              <a:rPr lang="sl-SI"/>
              <a:t>VIRI IN POTA ŠIRJENJA OKUŽB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4" name="Rectangle 12">
            <a:extLst>
              <a:ext uri="{FF2B5EF4-FFF2-40B4-BE49-F238E27FC236}">
                <a16:creationId xmlns:a16="http://schemas.microsoft.com/office/drawing/2014/main" id="{FCCD191A-071C-4847-A7E0-E938A5FD789F}"/>
              </a:ext>
            </a:extLst>
          </p:cNvPr>
          <p:cNvSpPr>
            <a:spLocks noGrp="1" noRot="1" noChangeArrowheads="1"/>
          </p:cNvSpPr>
          <p:nvPr>
            <p:ph type="title"/>
          </p:nvPr>
        </p:nvSpPr>
        <p:spPr>
          <a:xfrm>
            <a:off x="758825" y="-242888"/>
            <a:ext cx="8385175" cy="1431926"/>
          </a:xfrm>
        </p:spPr>
        <p:txBody>
          <a:bodyPr/>
          <a:lstStyle/>
          <a:p>
            <a:pPr eaLnBrk="1" hangingPunct="1">
              <a:defRPr/>
            </a:pPr>
            <a:r>
              <a:rPr lang="sl-SI" sz="3200"/>
              <a:t>     VOGRALIKOVA VERIGA  </a:t>
            </a:r>
          </a:p>
        </p:txBody>
      </p:sp>
      <p:graphicFrame>
        <p:nvGraphicFramePr>
          <p:cNvPr id="1026" name="Diagram 5">
            <a:extLst>
              <a:ext uri="{FF2B5EF4-FFF2-40B4-BE49-F238E27FC236}">
                <a16:creationId xmlns:a16="http://schemas.microsoft.com/office/drawing/2014/main" id="{F6225A04-0744-4446-A80C-758E5D3A4C9B}"/>
              </a:ext>
            </a:extLst>
          </p:cNvPr>
          <p:cNvGraphicFramePr>
            <a:graphicFrameLocks noGrp="1"/>
          </p:cNvGraphicFramePr>
          <p:nvPr>
            <p:ph idx="1"/>
          </p:nvPr>
        </p:nvGraphicFramePr>
        <p:xfrm>
          <a:off x="0" y="942975"/>
          <a:ext cx="9144000" cy="4899025"/>
        </p:xfrm>
        <a:graphic>
          <a:graphicData uri="http://schemas.openxmlformats.org/drawingml/2006/compatibility">
            <com:legacyDrawing xmlns:com="http://schemas.openxmlformats.org/drawingml/2006/compatibility" spid="_x0000_s102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9DD6687E-E3F0-45DB-A13A-F0005E49B7F2}"/>
              </a:ext>
            </a:extLst>
          </p:cNvPr>
          <p:cNvSpPr>
            <a:spLocks noGrp="1" noRot="1" noChangeArrowheads="1"/>
          </p:cNvSpPr>
          <p:nvPr>
            <p:ph type="body" idx="1"/>
          </p:nvPr>
        </p:nvSpPr>
        <p:spPr>
          <a:xfrm>
            <a:off x="539750" y="620713"/>
            <a:ext cx="8135938" cy="5472112"/>
          </a:xfrm>
        </p:spPr>
        <p:txBody>
          <a:bodyPr/>
          <a:lstStyle/>
          <a:p>
            <a:pPr marL="609600" indent="-609600" eaLnBrk="1" hangingPunct="1">
              <a:buFont typeface="Wingdings" panose="05000000000000000000" pitchFamily="2" charset="2"/>
              <a:buNone/>
              <a:defRPr/>
            </a:pPr>
            <a:r>
              <a:rPr lang="sl-SI" sz="2800" b="1" dirty="0">
                <a:solidFill>
                  <a:schemeClr val="folHlink"/>
                </a:solidFill>
              </a:rPr>
              <a:t>VIR OKUŽBE:</a:t>
            </a:r>
          </a:p>
          <a:p>
            <a:pPr marL="609600" indent="-609600" eaLnBrk="1" hangingPunct="1">
              <a:buFont typeface="Wingdings" panose="05000000000000000000" pitchFamily="2" charset="2"/>
              <a:buNone/>
              <a:defRPr/>
            </a:pPr>
            <a:r>
              <a:rPr lang="sl-SI" sz="2800" b="1" dirty="0">
                <a:solidFill>
                  <a:schemeClr val="folHlink"/>
                </a:solidFill>
              </a:rPr>
              <a:t>Je kraj od koder pridejo klice v telo in se širijo na ljudi in okolico</a:t>
            </a:r>
          </a:p>
          <a:p>
            <a:pPr marL="609600" indent="-609600" eaLnBrk="1" hangingPunct="1">
              <a:buFont typeface="Wingdings" panose="05000000000000000000" pitchFamily="2" charset="2"/>
              <a:buNone/>
              <a:defRPr/>
            </a:pPr>
            <a:endParaRPr lang="sl-SI" sz="2800" b="1" dirty="0">
              <a:solidFill>
                <a:schemeClr val="folHlink"/>
              </a:solidFill>
            </a:endParaRPr>
          </a:p>
          <a:p>
            <a:pPr marL="609600" indent="-609600" eaLnBrk="1" hangingPunct="1">
              <a:defRPr/>
            </a:pPr>
            <a:r>
              <a:rPr lang="sl-SI" sz="2800" dirty="0"/>
              <a:t>Vir je najpogosteje </a:t>
            </a:r>
            <a:r>
              <a:rPr lang="sl-SI" sz="2800" b="1" i="1" u="sng" dirty="0">
                <a:solidFill>
                  <a:srgbClr val="FFFF00"/>
                </a:solidFill>
                <a:effectLst/>
              </a:rPr>
              <a:t>človek:</a:t>
            </a:r>
          </a:p>
          <a:p>
            <a:pPr marL="609600" indent="-609600" eaLnBrk="1" hangingPunct="1">
              <a:buFont typeface="Wingdings" panose="05000000000000000000" pitchFamily="2" charset="2"/>
              <a:buAutoNum type="arabicPeriod"/>
              <a:defRPr/>
            </a:pPr>
            <a:r>
              <a:rPr lang="sl-SI" sz="2800" dirty="0"/>
              <a:t>V času </a:t>
            </a:r>
            <a:r>
              <a:rPr lang="sl-SI" sz="2800" b="1" i="1" dirty="0">
                <a:solidFill>
                  <a:srgbClr val="FFFF00"/>
                </a:solidFill>
              </a:rPr>
              <a:t>inkubacije </a:t>
            </a:r>
            <a:r>
              <a:rPr lang="sl-SI" sz="2800" b="1" i="1" dirty="0"/>
              <a:t>– </a:t>
            </a:r>
            <a:r>
              <a:rPr lang="sl-SI" sz="2800" b="1" dirty="0"/>
              <a:t>čas od vdora povzročitelja v telo do prvih znakov</a:t>
            </a:r>
          </a:p>
          <a:p>
            <a:pPr marL="609600" indent="-609600" eaLnBrk="1" hangingPunct="1">
              <a:buFont typeface="Wingdings" panose="05000000000000000000" pitchFamily="2" charset="2"/>
              <a:buAutoNum type="arabicPeriod"/>
              <a:defRPr/>
            </a:pPr>
            <a:r>
              <a:rPr lang="sl-SI" sz="2800" dirty="0"/>
              <a:t>Kot </a:t>
            </a:r>
            <a:r>
              <a:rPr lang="sl-SI" sz="2800" b="1" i="1" dirty="0">
                <a:solidFill>
                  <a:srgbClr val="FFFF00"/>
                </a:solidFill>
              </a:rPr>
              <a:t>klicenosec-salmonele, hepatitis b,</a:t>
            </a:r>
          </a:p>
          <a:p>
            <a:pPr marL="609600" indent="-609600" eaLnBrk="1" hangingPunct="1">
              <a:buFont typeface="Wingdings" panose="05000000000000000000" pitchFamily="2" charset="2"/>
              <a:buAutoNum type="arabicPeriod"/>
              <a:defRPr/>
            </a:pPr>
            <a:r>
              <a:rPr lang="sl-SI" sz="2800" dirty="0"/>
              <a:t>Kot </a:t>
            </a:r>
            <a:r>
              <a:rPr lang="sl-SI" sz="2800" b="1" i="1" dirty="0">
                <a:solidFill>
                  <a:srgbClr val="FFFF00"/>
                </a:solidFill>
              </a:rPr>
              <a:t>bolnik</a:t>
            </a:r>
          </a:p>
          <a:p>
            <a:pPr marL="609600" indent="-609600" eaLnBrk="1" hangingPunct="1">
              <a:buFont typeface="Wingdings" panose="05000000000000000000" pitchFamily="2" charset="2"/>
              <a:buAutoNum type="arabicPeriod"/>
              <a:defRPr/>
            </a:pPr>
            <a:r>
              <a:rPr lang="sl-SI" sz="2800" dirty="0"/>
              <a:t> kot </a:t>
            </a:r>
            <a:r>
              <a:rPr lang="sl-SI" sz="2800" b="1" i="1" dirty="0">
                <a:solidFill>
                  <a:srgbClr val="FFFF00"/>
                </a:solidFill>
                <a:effectLst/>
              </a:rPr>
              <a:t>rekonvalescent</a:t>
            </a:r>
            <a:r>
              <a:rPr lang="sl-SI" sz="2800" dirty="0"/>
              <a:t> – v času rekonvalescence ali okrevanja, ki izločajo MO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a:extLst>
              <a:ext uri="{FF2B5EF4-FFF2-40B4-BE49-F238E27FC236}">
                <a16:creationId xmlns:a16="http://schemas.microsoft.com/office/drawing/2014/main" id="{7E872344-7F91-4BD4-8EAC-ACFB3417C7FD}"/>
              </a:ext>
            </a:extLst>
          </p:cNvPr>
          <p:cNvSpPr>
            <a:spLocks noGrp="1" noRot="1" noChangeArrowheads="1"/>
          </p:cNvSpPr>
          <p:nvPr>
            <p:ph type="body" idx="1"/>
          </p:nvPr>
        </p:nvSpPr>
        <p:spPr>
          <a:xfrm>
            <a:off x="539750" y="981075"/>
            <a:ext cx="8223250" cy="5327650"/>
          </a:xfrm>
        </p:spPr>
        <p:txBody>
          <a:bodyPr/>
          <a:lstStyle/>
          <a:p>
            <a:pPr eaLnBrk="1" hangingPunct="1">
              <a:defRPr/>
            </a:pPr>
            <a:r>
              <a:rPr lang="sl-SI" b="1">
                <a:solidFill>
                  <a:srgbClr val="CC3399"/>
                </a:solidFill>
              </a:rPr>
              <a:t>Klice se iz telesa izločajo na več načinov:</a:t>
            </a:r>
          </a:p>
          <a:p>
            <a:pPr eaLnBrk="1" hangingPunct="1">
              <a:buFontTx/>
              <a:buChar char="-"/>
              <a:defRPr/>
            </a:pPr>
            <a:r>
              <a:rPr lang="sl-SI"/>
              <a:t>Z blatom</a:t>
            </a:r>
          </a:p>
          <a:p>
            <a:pPr eaLnBrk="1" hangingPunct="1">
              <a:buFontTx/>
              <a:buChar char="-"/>
              <a:defRPr/>
            </a:pPr>
            <a:r>
              <a:rPr lang="sl-SI"/>
              <a:t>S sečem</a:t>
            </a:r>
          </a:p>
          <a:p>
            <a:pPr eaLnBrk="1" hangingPunct="1">
              <a:buFontTx/>
              <a:buChar char="-"/>
              <a:defRPr/>
            </a:pPr>
            <a:r>
              <a:rPr lang="sl-SI"/>
              <a:t>S slino</a:t>
            </a:r>
          </a:p>
          <a:p>
            <a:pPr eaLnBrk="1" hangingPunct="1">
              <a:buFontTx/>
              <a:buChar char="-"/>
              <a:defRPr/>
            </a:pPr>
            <a:r>
              <a:rPr lang="sl-SI"/>
              <a:t>Z izpljunkom</a:t>
            </a:r>
          </a:p>
          <a:p>
            <a:pPr eaLnBrk="1" hangingPunct="1">
              <a:buFontTx/>
              <a:buChar char="-"/>
              <a:defRPr/>
            </a:pPr>
            <a:r>
              <a:rPr lang="sl-SI"/>
              <a:t>Preko sluznic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id="{17A46822-519B-41C3-80E4-E57E837A8227}"/>
              </a:ext>
            </a:extLst>
          </p:cNvPr>
          <p:cNvSpPr>
            <a:spLocks noGrp="1" noRot="1" noChangeArrowheads="1"/>
          </p:cNvSpPr>
          <p:nvPr>
            <p:ph type="body" idx="1"/>
          </p:nvPr>
        </p:nvSpPr>
        <p:spPr>
          <a:xfrm>
            <a:off x="323850" y="333375"/>
            <a:ext cx="8351838" cy="5759450"/>
          </a:xfrm>
        </p:spPr>
        <p:txBody>
          <a:bodyPr/>
          <a:lstStyle/>
          <a:p>
            <a:pPr eaLnBrk="1" hangingPunct="1">
              <a:lnSpc>
                <a:spcPct val="90000"/>
              </a:lnSpc>
              <a:defRPr/>
            </a:pPr>
            <a:r>
              <a:rPr lang="sl-SI" b="1">
                <a:solidFill>
                  <a:schemeClr val="tx2"/>
                </a:solidFill>
              </a:rPr>
              <a:t>2.Okužimo se tudi iz</a:t>
            </a:r>
            <a:r>
              <a:rPr lang="sl-SI"/>
              <a:t> </a:t>
            </a:r>
            <a:r>
              <a:rPr lang="sl-SI" b="1" i="1">
                <a:solidFill>
                  <a:srgbClr val="FFFF00"/>
                </a:solidFill>
              </a:rPr>
              <a:t>OKOLJA: </a:t>
            </a:r>
          </a:p>
          <a:p>
            <a:pPr eaLnBrk="1" hangingPunct="1">
              <a:lnSpc>
                <a:spcPct val="90000"/>
              </a:lnSpc>
              <a:defRPr/>
            </a:pPr>
            <a:r>
              <a:rPr lang="sl-SI" sz="2800" b="1" i="1"/>
              <a:t>S predmeti</a:t>
            </a:r>
          </a:p>
          <a:p>
            <a:pPr eaLnBrk="1" hangingPunct="1">
              <a:lnSpc>
                <a:spcPct val="90000"/>
              </a:lnSpc>
              <a:defRPr/>
            </a:pPr>
            <a:r>
              <a:rPr lang="sl-SI" sz="2800"/>
              <a:t>Vodo</a:t>
            </a:r>
          </a:p>
          <a:p>
            <a:pPr eaLnBrk="1" hangingPunct="1">
              <a:lnSpc>
                <a:spcPct val="90000"/>
              </a:lnSpc>
              <a:defRPr/>
            </a:pPr>
            <a:r>
              <a:rPr lang="sl-SI" sz="2800"/>
              <a:t>Pijačo</a:t>
            </a:r>
          </a:p>
          <a:p>
            <a:pPr eaLnBrk="1" hangingPunct="1">
              <a:lnSpc>
                <a:spcPct val="90000"/>
              </a:lnSpc>
              <a:defRPr/>
            </a:pPr>
            <a:r>
              <a:rPr lang="sl-SI" sz="2800"/>
              <a:t>Hrano </a:t>
            </a:r>
          </a:p>
          <a:p>
            <a:pPr eaLnBrk="1" hangingPunct="1">
              <a:lnSpc>
                <a:spcPct val="90000"/>
              </a:lnSpc>
              <a:defRPr/>
            </a:pPr>
            <a:r>
              <a:rPr lang="sl-SI" sz="2800"/>
              <a:t>Rastlinami</a:t>
            </a:r>
          </a:p>
          <a:p>
            <a:pPr eaLnBrk="1" hangingPunct="1">
              <a:lnSpc>
                <a:spcPct val="90000"/>
              </a:lnSpc>
              <a:defRPr/>
            </a:pPr>
            <a:r>
              <a:rPr lang="sl-SI" sz="2800"/>
              <a:t>Zemljo</a:t>
            </a:r>
          </a:p>
          <a:p>
            <a:pPr eaLnBrk="1" hangingPunct="1">
              <a:lnSpc>
                <a:spcPct val="90000"/>
              </a:lnSpc>
              <a:buFont typeface="Wingdings" panose="05000000000000000000" pitchFamily="2" charset="2"/>
              <a:buNone/>
              <a:defRPr/>
            </a:pPr>
            <a:endParaRPr lang="sl-SI" sz="2800"/>
          </a:p>
          <a:p>
            <a:pPr eaLnBrk="1" hangingPunct="1">
              <a:lnSpc>
                <a:spcPct val="90000"/>
              </a:lnSpc>
              <a:defRPr/>
            </a:pPr>
            <a:r>
              <a:rPr lang="sl-SI"/>
              <a:t>3. </a:t>
            </a:r>
            <a:r>
              <a:rPr lang="sl-SI" b="1">
                <a:solidFill>
                  <a:schemeClr val="tx2"/>
                </a:solidFill>
              </a:rPr>
              <a:t>okužbe od</a:t>
            </a:r>
            <a:r>
              <a:rPr lang="sl-SI"/>
              <a:t> </a:t>
            </a:r>
            <a:r>
              <a:rPr lang="sl-SI" b="1" i="1">
                <a:solidFill>
                  <a:srgbClr val="FFFF00"/>
                </a:solidFill>
              </a:rPr>
              <a:t>ŽIVALI – zoonoze </a:t>
            </a:r>
          </a:p>
          <a:p>
            <a:pPr eaLnBrk="1" hangingPunct="1">
              <a:lnSpc>
                <a:spcPct val="90000"/>
              </a:lnSpc>
              <a:defRPr/>
            </a:pPr>
            <a:r>
              <a:rPr lang="sl-SI" b="1"/>
              <a:t>so bolezni domačih in gozdnih živali, ki se prenašajo na človeka</a:t>
            </a:r>
          </a:p>
          <a:p>
            <a:pPr eaLnBrk="1" hangingPunct="1">
              <a:lnSpc>
                <a:spcPct val="90000"/>
              </a:lnSpc>
              <a:buFont typeface="Wingdings" panose="05000000000000000000" pitchFamily="2" charset="2"/>
              <a:buNone/>
              <a:defRPr/>
            </a:pPr>
            <a:endParaRPr lang="sl-SI" b="1"/>
          </a:p>
          <a:p>
            <a:pPr eaLnBrk="1" hangingPunct="1">
              <a:lnSpc>
                <a:spcPct val="90000"/>
              </a:lnSpc>
              <a:defRPr/>
            </a:pPr>
            <a:endParaRPr lang="sl-SI"/>
          </a:p>
          <a:p>
            <a:pPr eaLnBrk="1" hangingPunct="1">
              <a:lnSpc>
                <a:spcPct val="90000"/>
              </a:lnSpc>
              <a:defRPr/>
            </a:pPr>
            <a:endParaRPr lang="sl-SI"/>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5" name="Rectangle 13">
            <a:extLst>
              <a:ext uri="{FF2B5EF4-FFF2-40B4-BE49-F238E27FC236}">
                <a16:creationId xmlns:a16="http://schemas.microsoft.com/office/drawing/2014/main" id="{C90DA9C4-B13F-4768-8F83-6B21060EC68D}"/>
              </a:ext>
            </a:extLst>
          </p:cNvPr>
          <p:cNvSpPr>
            <a:spLocks noGrp="1" noRot="1" noChangeArrowheads="1"/>
          </p:cNvSpPr>
          <p:nvPr>
            <p:ph type="title"/>
          </p:nvPr>
        </p:nvSpPr>
        <p:spPr/>
        <p:txBody>
          <a:bodyPr/>
          <a:lstStyle/>
          <a:p>
            <a:pPr eaLnBrk="1" hangingPunct="1">
              <a:defRPr/>
            </a:pPr>
            <a:r>
              <a:rPr lang="sl-SI" sz="2800">
                <a:solidFill>
                  <a:srgbClr val="FFFF00"/>
                </a:solidFill>
              </a:rPr>
              <a:t>      POTI PRENOSA IN ŠIRJENJE MO</a:t>
            </a:r>
            <a:br>
              <a:rPr lang="sl-SI" sz="2800">
                <a:solidFill>
                  <a:srgbClr val="FFFF00"/>
                </a:solidFill>
              </a:rPr>
            </a:br>
            <a:br>
              <a:rPr lang="sl-SI" sz="2800">
                <a:solidFill>
                  <a:srgbClr val="FFFF00"/>
                </a:solidFill>
              </a:rPr>
            </a:br>
            <a:r>
              <a:rPr lang="sl-SI" sz="2800">
                <a:solidFill>
                  <a:srgbClr val="FFFF00"/>
                </a:solidFill>
              </a:rPr>
              <a:t>   </a:t>
            </a:r>
          </a:p>
        </p:txBody>
      </p:sp>
      <p:graphicFrame>
        <p:nvGraphicFramePr>
          <p:cNvPr id="2050" name="Organization Chart 5">
            <a:extLst>
              <a:ext uri="{FF2B5EF4-FFF2-40B4-BE49-F238E27FC236}">
                <a16:creationId xmlns:a16="http://schemas.microsoft.com/office/drawing/2014/main" id="{F1C61866-7576-4F7E-8953-6C21E6F220E8}"/>
              </a:ext>
            </a:extLst>
          </p:cNvPr>
          <p:cNvGraphicFramePr>
            <a:graphicFrameLocks noGrp="1"/>
          </p:cNvGraphicFramePr>
          <p:nvPr>
            <p:ph sz="half" idx="2"/>
          </p:nvPr>
        </p:nvGraphicFramePr>
        <p:xfrm>
          <a:off x="2020888" y="836613"/>
          <a:ext cx="4995862" cy="5330825"/>
        </p:xfrm>
        <a:graphic>
          <a:graphicData uri="http://schemas.openxmlformats.org/drawingml/2006/compatibility">
            <com:legacyDrawing xmlns:com="http://schemas.openxmlformats.org/drawingml/2006/compatibility" spid="_x0000_s2050"/>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a:extLst>
              <a:ext uri="{FF2B5EF4-FFF2-40B4-BE49-F238E27FC236}">
                <a16:creationId xmlns:a16="http://schemas.microsoft.com/office/drawing/2014/main" id="{A2711E2F-8B45-4BD0-B01F-0626896BE1B2}"/>
              </a:ext>
            </a:extLst>
          </p:cNvPr>
          <p:cNvSpPr>
            <a:spLocks noGrp="1" noRot="1" noChangeArrowheads="1"/>
          </p:cNvSpPr>
          <p:nvPr>
            <p:ph type="body" sz="half" idx="1"/>
          </p:nvPr>
        </p:nvSpPr>
        <p:spPr>
          <a:xfrm>
            <a:off x="250825" y="333375"/>
            <a:ext cx="3960813" cy="6119813"/>
          </a:xfrm>
        </p:spPr>
        <p:txBody>
          <a:bodyPr/>
          <a:lstStyle/>
          <a:p>
            <a:pPr eaLnBrk="1" hangingPunct="1">
              <a:defRPr/>
            </a:pPr>
            <a:r>
              <a:rPr lang="sl-SI" sz="2400" b="1">
                <a:solidFill>
                  <a:srgbClr val="FFFF00"/>
                </a:solidFill>
              </a:rPr>
              <a:t>NEPOSREDNI VNOS SKOZI KOŽO:</a:t>
            </a:r>
          </a:p>
          <a:p>
            <a:pPr eaLnBrk="1" hangingPunct="1">
              <a:defRPr/>
            </a:pPr>
            <a:endParaRPr lang="sl-SI" sz="2400" b="1">
              <a:solidFill>
                <a:srgbClr val="FFFF00"/>
              </a:solidFill>
            </a:endParaRPr>
          </a:p>
          <a:p>
            <a:pPr eaLnBrk="1" hangingPunct="1">
              <a:defRPr/>
            </a:pPr>
            <a:r>
              <a:rPr lang="sl-SI" sz="2800" b="1">
                <a:solidFill>
                  <a:schemeClr val="tx2"/>
                </a:solidFill>
              </a:rPr>
              <a:t>Okvara kože-</a:t>
            </a:r>
            <a:r>
              <a:rPr lang="sl-SI" sz="2800"/>
              <a:t> z vrezom,vbodom, ugrizom, skozi ranjeno in opečeno kožo</a:t>
            </a:r>
          </a:p>
          <a:p>
            <a:pPr eaLnBrk="1" hangingPunct="1">
              <a:buFont typeface="Wingdings" panose="05000000000000000000" pitchFamily="2" charset="2"/>
              <a:buNone/>
              <a:defRPr/>
            </a:pPr>
            <a:endParaRPr lang="sl-SI" sz="2800"/>
          </a:p>
          <a:p>
            <a:pPr eaLnBrk="1" hangingPunct="1">
              <a:defRPr/>
            </a:pPr>
            <a:r>
              <a:rPr lang="sl-SI" sz="2800" b="1">
                <a:solidFill>
                  <a:schemeClr val="tx2"/>
                </a:solidFill>
              </a:rPr>
              <a:t>Vnos z vektorjem-</a:t>
            </a:r>
          </a:p>
          <a:p>
            <a:pPr eaLnBrk="1" hangingPunct="1">
              <a:buFont typeface="Wingdings" panose="05000000000000000000" pitchFamily="2" charset="2"/>
              <a:buNone/>
              <a:defRPr/>
            </a:pPr>
            <a:r>
              <a:rPr lang="sl-SI" sz="2800"/>
              <a:t>s pikom vnese mikrobe</a:t>
            </a:r>
          </a:p>
        </p:txBody>
      </p:sp>
      <p:sp>
        <p:nvSpPr>
          <p:cNvPr id="72710" name="Rectangle 6">
            <a:extLst>
              <a:ext uri="{FF2B5EF4-FFF2-40B4-BE49-F238E27FC236}">
                <a16:creationId xmlns:a16="http://schemas.microsoft.com/office/drawing/2014/main" id="{3575B915-680D-4060-8260-95E7DC2EF667}"/>
              </a:ext>
            </a:extLst>
          </p:cNvPr>
          <p:cNvSpPr>
            <a:spLocks noGrp="1" noRot="1" noChangeArrowheads="1"/>
          </p:cNvSpPr>
          <p:nvPr>
            <p:ph sz="half" idx="2"/>
          </p:nvPr>
        </p:nvSpPr>
        <p:spPr>
          <a:xfrm>
            <a:off x="4643438" y="188913"/>
            <a:ext cx="4000500" cy="6264275"/>
          </a:xfrm>
        </p:spPr>
        <p:txBody>
          <a:bodyPr/>
          <a:lstStyle/>
          <a:p>
            <a:pPr eaLnBrk="1" hangingPunct="1">
              <a:defRPr/>
            </a:pPr>
            <a:r>
              <a:rPr lang="sl-SI" sz="2400" b="1">
                <a:solidFill>
                  <a:srgbClr val="FFFF00"/>
                </a:solidFill>
              </a:rPr>
              <a:t>NEPOSREDEN VNOS SKOZI SLUZNICE:</a:t>
            </a:r>
          </a:p>
          <a:p>
            <a:pPr eaLnBrk="1" hangingPunct="1">
              <a:buFont typeface="Wingdings" panose="05000000000000000000" pitchFamily="2" charset="2"/>
              <a:buNone/>
              <a:defRPr/>
            </a:pPr>
            <a:endParaRPr lang="sl-SI" sz="2400" b="1">
              <a:solidFill>
                <a:srgbClr val="FFFF00"/>
              </a:solidFill>
            </a:endParaRPr>
          </a:p>
          <a:p>
            <a:pPr eaLnBrk="1" hangingPunct="1">
              <a:defRPr/>
            </a:pPr>
            <a:r>
              <a:rPr lang="sl-SI" sz="2800" b="1">
                <a:solidFill>
                  <a:schemeClr val="tx2"/>
                </a:solidFill>
              </a:rPr>
              <a:t>Kapljično –</a:t>
            </a:r>
            <a:r>
              <a:rPr lang="sl-SI" sz="2800" b="1">
                <a:solidFill>
                  <a:srgbClr val="FFFF00"/>
                </a:solidFill>
              </a:rPr>
              <a:t> </a:t>
            </a:r>
          </a:p>
          <a:p>
            <a:pPr eaLnBrk="1" hangingPunct="1">
              <a:buFont typeface="Wingdings" panose="05000000000000000000" pitchFamily="2" charset="2"/>
              <a:buNone/>
              <a:defRPr/>
            </a:pPr>
            <a:r>
              <a:rPr lang="sl-SI" sz="2800"/>
              <a:t>    s kihanjem, kašljanjem, govorjenjem</a:t>
            </a:r>
          </a:p>
          <a:p>
            <a:pPr eaLnBrk="1" hangingPunct="1">
              <a:buFont typeface="Wingdings" panose="05000000000000000000" pitchFamily="2" charset="2"/>
              <a:buNone/>
              <a:defRPr/>
            </a:pPr>
            <a:endParaRPr lang="sl-SI" sz="2800"/>
          </a:p>
          <a:p>
            <a:pPr eaLnBrk="1" hangingPunct="1">
              <a:defRPr/>
            </a:pPr>
            <a:r>
              <a:rPr lang="sl-SI" sz="2800">
                <a:solidFill>
                  <a:schemeClr val="tx2"/>
                </a:solidFill>
              </a:rPr>
              <a:t>Z </a:t>
            </a:r>
            <a:r>
              <a:rPr lang="sl-SI" sz="2800" b="1">
                <a:solidFill>
                  <a:schemeClr val="tx2"/>
                </a:solidFill>
              </a:rPr>
              <a:t>vdihavanjem aerosolov</a:t>
            </a:r>
          </a:p>
          <a:p>
            <a:pPr eaLnBrk="1" hangingPunct="1">
              <a:buFont typeface="Wingdings" panose="05000000000000000000" pitchFamily="2" charset="2"/>
              <a:buNone/>
              <a:defRPr/>
            </a:pPr>
            <a:endParaRPr lang="sl-SI" sz="2800" b="1">
              <a:solidFill>
                <a:schemeClr val="tx2"/>
              </a:solidFill>
            </a:endParaRPr>
          </a:p>
          <a:p>
            <a:pPr eaLnBrk="1" hangingPunct="1">
              <a:defRPr/>
            </a:pPr>
            <a:r>
              <a:rPr lang="sl-SI" sz="2800" b="1">
                <a:solidFill>
                  <a:schemeClr val="tx2"/>
                </a:solidFill>
              </a:rPr>
              <a:t>Preko stika-</a:t>
            </a:r>
            <a:r>
              <a:rPr lang="sl-SI" sz="2800" b="1">
                <a:solidFill>
                  <a:srgbClr val="FFFF00"/>
                </a:solidFill>
              </a:rPr>
              <a:t> </a:t>
            </a:r>
            <a:r>
              <a:rPr lang="sl-SI" sz="2800" b="1"/>
              <a:t>ko se dotikamo sluznic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D0A155A-0E94-4E3E-815A-99A16B7B98BD}"/>
              </a:ext>
            </a:extLst>
          </p:cNvPr>
          <p:cNvSpPr>
            <a:spLocks noGrp="1" noRot="1" noChangeArrowheads="1"/>
          </p:cNvSpPr>
          <p:nvPr>
            <p:ph type="title"/>
          </p:nvPr>
        </p:nvSpPr>
        <p:spPr>
          <a:xfrm>
            <a:off x="1042988" y="244475"/>
            <a:ext cx="7799387" cy="520700"/>
          </a:xfrm>
        </p:spPr>
        <p:txBody>
          <a:bodyPr/>
          <a:lstStyle/>
          <a:p>
            <a:pPr eaLnBrk="1" hangingPunct="1">
              <a:defRPr/>
            </a:pPr>
            <a:r>
              <a:rPr lang="sl-SI" sz="2800"/>
              <a:t>Pota širjenja</a:t>
            </a:r>
            <a:r>
              <a:rPr lang="sl-SI" sz="4000"/>
              <a:t> </a:t>
            </a:r>
          </a:p>
        </p:txBody>
      </p:sp>
      <p:sp>
        <p:nvSpPr>
          <p:cNvPr id="96259" name="Rectangle 3">
            <a:extLst>
              <a:ext uri="{FF2B5EF4-FFF2-40B4-BE49-F238E27FC236}">
                <a16:creationId xmlns:a16="http://schemas.microsoft.com/office/drawing/2014/main" id="{6E97AE27-E367-4DD5-B2AE-70AC02841699}"/>
              </a:ext>
            </a:extLst>
          </p:cNvPr>
          <p:cNvSpPr>
            <a:spLocks noGrp="1" noRot="1" noChangeArrowheads="1"/>
          </p:cNvSpPr>
          <p:nvPr>
            <p:ph type="body" idx="1"/>
          </p:nvPr>
        </p:nvSpPr>
        <p:spPr>
          <a:xfrm>
            <a:off x="468313" y="765175"/>
            <a:ext cx="8207375" cy="5472113"/>
          </a:xfrm>
        </p:spPr>
        <p:txBody>
          <a:bodyPr/>
          <a:lstStyle/>
          <a:p>
            <a:pPr eaLnBrk="1" hangingPunct="1">
              <a:lnSpc>
                <a:spcPct val="80000"/>
              </a:lnSpc>
              <a:defRPr/>
            </a:pPr>
            <a:endParaRPr lang="sl-SI" sz="2800" b="1">
              <a:solidFill>
                <a:srgbClr val="CC3399"/>
              </a:solidFill>
            </a:endParaRPr>
          </a:p>
          <a:p>
            <a:pPr eaLnBrk="1" hangingPunct="1">
              <a:lnSpc>
                <a:spcPct val="80000"/>
              </a:lnSpc>
              <a:defRPr/>
            </a:pPr>
            <a:r>
              <a:rPr lang="sl-SI" sz="2800" b="1">
                <a:solidFill>
                  <a:srgbClr val="CC3399"/>
                </a:solidFill>
              </a:rPr>
              <a:t>1. AEROGENA ali kapljična</a:t>
            </a:r>
            <a:r>
              <a:rPr lang="sl-SI" sz="2800"/>
              <a:t>; MO se prenaša s kašljanjem, kihanjem, po zraku ... .</a:t>
            </a:r>
          </a:p>
          <a:p>
            <a:pPr eaLnBrk="1" hangingPunct="1">
              <a:lnSpc>
                <a:spcPct val="80000"/>
              </a:lnSpc>
              <a:buFont typeface="Wingdings" panose="05000000000000000000" pitchFamily="2" charset="2"/>
              <a:buNone/>
              <a:defRPr/>
            </a:pPr>
            <a:r>
              <a:rPr lang="sl-SI" sz="2800"/>
              <a:t>   Kapljično se prenašajo vsi respiratorni infekti, meningokokni meningitis</a:t>
            </a:r>
          </a:p>
          <a:p>
            <a:pPr eaLnBrk="1" hangingPunct="1">
              <a:lnSpc>
                <a:spcPct val="80000"/>
              </a:lnSpc>
              <a:defRPr/>
            </a:pPr>
            <a:r>
              <a:rPr lang="sl-SI" sz="2800"/>
              <a:t>2. </a:t>
            </a:r>
            <a:r>
              <a:rPr lang="sl-SI" sz="2800" b="1">
                <a:solidFill>
                  <a:srgbClr val="CC3399"/>
                </a:solidFill>
              </a:rPr>
              <a:t>z IZTREBKI</a:t>
            </a:r>
            <a:r>
              <a:rPr lang="sl-SI" sz="2800"/>
              <a:t>; preko blata, urina; preko blata se prenašajo predvsem črevesne bolezni→ Hepatitis A,B; Salmoneloze ... .</a:t>
            </a:r>
          </a:p>
          <a:p>
            <a:pPr eaLnBrk="1" hangingPunct="1">
              <a:lnSpc>
                <a:spcPct val="80000"/>
              </a:lnSpc>
              <a:defRPr/>
            </a:pPr>
            <a:r>
              <a:rPr lang="sl-SI" sz="2800"/>
              <a:t>3. preko </a:t>
            </a:r>
            <a:r>
              <a:rPr lang="sl-SI" sz="2800" b="1">
                <a:solidFill>
                  <a:srgbClr val="CC3399"/>
                </a:solidFill>
              </a:rPr>
              <a:t>GNOJNIH IZCEDKOV</a:t>
            </a:r>
            <a:r>
              <a:rPr lang="sl-SI" sz="2800"/>
              <a:t>; gnojne rane ...</a:t>
            </a:r>
          </a:p>
          <a:p>
            <a:pPr eaLnBrk="1" hangingPunct="1">
              <a:lnSpc>
                <a:spcPct val="80000"/>
              </a:lnSpc>
              <a:defRPr/>
            </a:pPr>
            <a:r>
              <a:rPr lang="sl-SI" sz="2800"/>
              <a:t>4. preko </a:t>
            </a:r>
            <a:r>
              <a:rPr lang="sl-SI" sz="2800" b="1">
                <a:solidFill>
                  <a:srgbClr val="CC3399"/>
                </a:solidFill>
              </a:rPr>
              <a:t>KRVI</a:t>
            </a:r>
            <a:r>
              <a:rPr lang="sl-SI" sz="2800"/>
              <a:t>→ hematogeno; v.HIV, Hepatitisi</a:t>
            </a:r>
          </a:p>
          <a:p>
            <a:pPr eaLnBrk="1" hangingPunct="1">
              <a:lnSpc>
                <a:spcPct val="80000"/>
              </a:lnSpc>
              <a:defRPr/>
            </a:pPr>
            <a:r>
              <a:rPr lang="sl-SI" sz="2800"/>
              <a:t>5. </a:t>
            </a:r>
            <a:r>
              <a:rPr lang="sl-SI" sz="2800" b="1">
                <a:solidFill>
                  <a:srgbClr val="CC3399"/>
                </a:solidFill>
              </a:rPr>
              <a:t>ZNOJ, SLINA</a:t>
            </a:r>
          </a:p>
          <a:p>
            <a:pPr eaLnBrk="1" hangingPunct="1">
              <a:lnSpc>
                <a:spcPct val="80000"/>
              </a:lnSpc>
              <a:defRPr/>
            </a:pPr>
            <a:r>
              <a:rPr lang="sl-SI" sz="2800">
                <a:solidFill>
                  <a:schemeClr val="tx2"/>
                </a:solidFill>
              </a:rPr>
              <a:t>6.</a:t>
            </a:r>
            <a:r>
              <a:rPr lang="sl-SI" sz="2800" b="1">
                <a:solidFill>
                  <a:srgbClr val="CC3399"/>
                </a:solidFill>
              </a:rPr>
              <a:t> PLEVRALNA TEKOČINA</a:t>
            </a:r>
            <a:r>
              <a:rPr lang="sl-SI" sz="2800"/>
              <a:t> ki je lahko tudi kužna</a:t>
            </a:r>
          </a:p>
          <a:p>
            <a:pPr eaLnBrk="1" hangingPunct="1">
              <a:lnSpc>
                <a:spcPct val="80000"/>
              </a:lnSpc>
              <a:buFont typeface="Wingdings" panose="05000000000000000000" pitchFamily="2" charset="2"/>
              <a:buNone/>
              <a:defRPr/>
            </a:pPr>
            <a:endParaRPr lang="sl-SI" sz="2800"/>
          </a:p>
          <a:p>
            <a:pPr eaLnBrk="1" hangingPunct="1">
              <a:lnSpc>
                <a:spcPct val="80000"/>
              </a:lnSpc>
              <a:buFont typeface="Wingdings" panose="05000000000000000000" pitchFamily="2" charset="2"/>
              <a:buNone/>
              <a:defRPr/>
            </a:pPr>
            <a:br>
              <a:rPr lang="sl-SI" sz="2800"/>
            </a:br>
            <a:endParaRPr lang="sl-SI" sz="2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a:extLst>
              <a:ext uri="{FF2B5EF4-FFF2-40B4-BE49-F238E27FC236}">
                <a16:creationId xmlns:a16="http://schemas.microsoft.com/office/drawing/2014/main" id="{55FCCE3E-28EE-44A0-8D88-69A3CE1E5D56}"/>
              </a:ext>
            </a:extLst>
          </p:cNvPr>
          <p:cNvSpPr>
            <a:spLocks noRot="1" noChangeArrowheads="1"/>
          </p:cNvSpPr>
          <p:nvPr/>
        </p:nvSpPr>
        <p:spPr bwMode="auto">
          <a:xfrm>
            <a:off x="468313" y="549275"/>
            <a:ext cx="8593137" cy="5762625"/>
          </a:xfrm>
          <a:prstGeom prst="rect">
            <a:avLst/>
          </a:prstGeom>
          <a:noFill/>
          <a:ln>
            <a:noFill/>
          </a:ln>
          <a:effectLst/>
          <a:extLst/>
        </p:spPr>
        <p:txBody>
          <a:bodyPr/>
          <a:lstStyle/>
          <a:p>
            <a:pPr marL="342900" indent="-342900">
              <a:lnSpc>
                <a:spcPct val="80000"/>
              </a:lnSpc>
              <a:spcBef>
                <a:spcPct val="20000"/>
              </a:spcBef>
              <a:buClr>
                <a:schemeClr val="hlink"/>
              </a:buClr>
              <a:buFont typeface="Wingdings" pitchFamily="2" charset="2"/>
              <a:buChar char="§"/>
              <a:defRPr/>
            </a:pPr>
            <a:endParaRPr lang="sl-SI" sz="1200">
              <a:effectLst>
                <a:outerShdw blurRad="38100" dist="38100" dir="2700000" algn="tl">
                  <a:srgbClr val="000000"/>
                </a:outerShdw>
              </a:effectLst>
              <a:latin typeface="Arial" charset="0"/>
              <a:cs typeface="Arial" charset="0"/>
            </a:endParaRPr>
          </a:p>
          <a:p>
            <a:pPr marL="342900" indent="-342900">
              <a:lnSpc>
                <a:spcPct val="80000"/>
              </a:lnSpc>
              <a:spcBef>
                <a:spcPct val="20000"/>
              </a:spcBef>
              <a:buClr>
                <a:schemeClr val="hlink"/>
              </a:buClr>
              <a:buFont typeface="Wingdings" pitchFamily="2" charset="2"/>
              <a:buChar char="§"/>
              <a:defRPr/>
            </a:pPr>
            <a:r>
              <a:rPr lang="sl-SI" sz="2800">
                <a:effectLst>
                  <a:outerShdw blurRad="38100" dist="38100" dir="2700000" algn="tl">
                    <a:srgbClr val="000000"/>
                  </a:outerShdw>
                </a:effectLst>
                <a:latin typeface="Arial" charset="0"/>
                <a:cs typeface="Arial" charset="0"/>
              </a:rPr>
              <a:t>Ko se bolezen pojavi lahko poteka </a:t>
            </a:r>
            <a:r>
              <a:rPr lang="sl-SI" sz="2800" b="1">
                <a:solidFill>
                  <a:srgbClr val="CC3399"/>
                </a:solidFill>
                <a:effectLst>
                  <a:outerShdw blurRad="38100" dist="38100" dir="2700000" algn="tl">
                    <a:srgbClr val="000000"/>
                  </a:outerShdw>
                </a:effectLst>
                <a:latin typeface="Arial" charset="0"/>
                <a:cs typeface="Arial" charset="0"/>
              </a:rPr>
              <a:t>TIPICNO ali ATIPICNO.</a:t>
            </a:r>
          </a:p>
          <a:p>
            <a:pPr marL="342900" indent="-342900">
              <a:lnSpc>
                <a:spcPct val="80000"/>
              </a:lnSpc>
              <a:spcBef>
                <a:spcPct val="20000"/>
              </a:spcBef>
              <a:buClr>
                <a:schemeClr val="hlink"/>
              </a:buClr>
              <a:buFont typeface="Wingdings" pitchFamily="2" charset="2"/>
              <a:buChar char="§"/>
              <a:defRPr/>
            </a:pPr>
            <a:r>
              <a:rPr lang="sl-SI" sz="2800">
                <a:effectLst>
                  <a:outerShdw blurRad="38100" dist="38100" dir="2700000" algn="tl">
                    <a:srgbClr val="000000"/>
                  </a:outerShdw>
                </a:effectLst>
                <a:latin typeface="Arial" charset="0"/>
                <a:cs typeface="Arial" charset="0"/>
              </a:rPr>
              <a:t> Infekcijska mononukleoza lahko poteka čisto atipično. </a:t>
            </a:r>
          </a:p>
          <a:p>
            <a:pPr marL="342900" indent="-342900">
              <a:lnSpc>
                <a:spcPct val="80000"/>
              </a:lnSpc>
              <a:spcBef>
                <a:spcPct val="20000"/>
              </a:spcBef>
              <a:buClr>
                <a:schemeClr val="hlink"/>
              </a:buClr>
              <a:buFont typeface="Wingdings" pitchFamily="2" charset="2"/>
              <a:buChar char="§"/>
              <a:defRPr/>
            </a:pPr>
            <a:r>
              <a:rPr lang="sl-SI" sz="2800">
                <a:effectLst>
                  <a:outerShdw blurRad="38100" dist="38100" dir="2700000" algn="tl">
                    <a:srgbClr val="000000"/>
                  </a:outerShdw>
                </a:effectLst>
                <a:latin typeface="Arial" charset="0"/>
                <a:cs typeface="Arial" charset="0"/>
              </a:rPr>
              <a:t>Včasih prebolimo bolezen brez specifičnih znakov - prikrita bolezen. Včasih pa smo v stiku z MO pa bolezni ne razvijemo.</a:t>
            </a:r>
          </a:p>
          <a:p>
            <a:pPr marL="342900" indent="-342900">
              <a:lnSpc>
                <a:spcPct val="80000"/>
              </a:lnSpc>
              <a:spcBef>
                <a:spcPct val="20000"/>
              </a:spcBef>
              <a:buClr>
                <a:schemeClr val="hlink"/>
              </a:buClr>
              <a:buFont typeface="Wingdings" pitchFamily="2" charset="2"/>
              <a:buNone/>
              <a:defRPr/>
            </a:pPr>
            <a:endParaRPr lang="sl-SI" sz="2800">
              <a:effectLst>
                <a:outerShdw blurRad="38100" dist="38100" dir="2700000" algn="tl">
                  <a:srgbClr val="000000"/>
                </a:outerShdw>
              </a:effectLst>
              <a:latin typeface="Arial" charset="0"/>
              <a:cs typeface="Arial" charset="0"/>
            </a:endParaRPr>
          </a:p>
          <a:p>
            <a:pPr marL="342900" indent="-342900">
              <a:lnSpc>
                <a:spcPct val="80000"/>
              </a:lnSpc>
              <a:spcBef>
                <a:spcPct val="20000"/>
              </a:spcBef>
              <a:buClr>
                <a:schemeClr val="hlink"/>
              </a:buClr>
              <a:buFont typeface="Wingdings" pitchFamily="2" charset="2"/>
              <a:buNone/>
              <a:defRPr/>
            </a:pPr>
            <a:endParaRPr lang="sl-SI" sz="2800">
              <a:effectLst>
                <a:outerShdw blurRad="38100" dist="38100" dir="2700000" algn="tl">
                  <a:srgbClr val="000000"/>
                </a:outerShdw>
              </a:effectLst>
              <a:latin typeface="Arial" charset="0"/>
              <a:cs typeface="Arial" charset="0"/>
            </a:endParaRPr>
          </a:p>
          <a:p>
            <a:pPr marL="342900" indent="-342900">
              <a:lnSpc>
                <a:spcPct val="80000"/>
              </a:lnSpc>
              <a:spcBef>
                <a:spcPct val="20000"/>
              </a:spcBef>
              <a:buClr>
                <a:schemeClr val="hlink"/>
              </a:buClr>
              <a:buFont typeface="Wingdings" pitchFamily="2" charset="2"/>
              <a:buNone/>
              <a:defRPr/>
            </a:pPr>
            <a:endParaRPr lang="sl-SI" sz="2800">
              <a:effectLst>
                <a:outerShdw blurRad="38100" dist="38100" dir="2700000" algn="tl">
                  <a:srgbClr val="000000"/>
                </a:outerShdw>
              </a:effectLst>
              <a:latin typeface="Arial"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FC6E0FD-29F8-495A-8A00-8CE9019452D9}"/>
              </a:ext>
            </a:extLst>
          </p:cNvPr>
          <p:cNvSpPr>
            <a:spLocks noGrp="1" noRot="1" noChangeArrowheads="1"/>
          </p:cNvSpPr>
          <p:nvPr>
            <p:ph type="title"/>
          </p:nvPr>
        </p:nvSpPr>
        <p:spPr>
          <a:xfrm>
            <a:off x="684213" y="260350"/>
            <a:ext cx="8169275" cy="1008063"/>
          </a:xfrm>
        </p:spPr>
        <p:txBody>
          <a:bodyPr/>
          <a:lstStyle/>
          <a:p>
            <a:pPr eaLnBrk="1" hangingPunct="1">
              <a:defRPr/>
            </a:pPr>
            <a:r>
              <a:rPr lang="sl-SI" sz="3600"/>
              <a:t>Posredni vnos</a:t>
            </a:r>
          </a:p>
        </p:txBody>
      </p:sp>
      <p:sp>
        <p:nvSpPr>
          <p:cNvPr id="74755" name="Rectangle 3">
            <a:extLst>
              <a:ext uri="{FF2B5EF4-FFF2-40B4-BE49-F238E27FC236}">
                <a16:creationId xmlns:a16="http://schemas.microsoft.com/office/drawing/2014/main" id="{B7FFC907-DE50-4C62-80FD-D576C2D6B5F9}"/>
              </a:ext>
            </a:extLst>
          </p:cNvPr>
          <p:cNvSpPr>
            <a:spLocks noGrp="1" noRot="1" noChangeArrowheads="1"/>
          </p:cNvSpPr>
          <p:nvPr>
            <p:ph type="body" idx="1"/>
          </p:nvPr>
        </p:nvSpPr>
        <p:spPr>
          <a:xfrm>
            <a:off x="755650" y="1196975"/>
            <a:ext cx="8089900" cy="4899025"/>
          </a:xfrm>
        </p:spPr>
        <p:txBody>
          <a:bodyPr/>
          <a:lstStyle/>
          <a:p>
            <a:pPr eaLnBrk="1" hangingPunct="1">
              <a:lnSpc>
                <a:spcPct val="90000"/>
              </a:lnSpc>
              <a:defRPr/>
            </a:pPr>
            <a:r>
              <a:rPr lang="sl-SI" sz="2800"/>
              <a:t>Z </a:t>
            </a:r>
            <a:r>
              <a:rPr lang="sl-SI" sz="2800" b="1" i="1">
                <a:solidFill>
                  <a:srgbClr val="CC3399"/>
                </a:solidFill>
              </a:rPr>
              <a:t>okuženimi ali nečistimi predmeti</a:t>
            </a:r>
            <a:r>
              <a:rPr lang="sl-SI" sz="2800">
                <a:solidFill>
                  <a:srgbClr val="CC3399"/>
                </a:solidFill>
              </a:rPr>
              <a:t>:</a:t>
            </a:r>
          </a:p>
          <a:p>
            <a:pPr eaLnBrk="1" hangingPunct="1">
              <a:lnSpc>
                <a:spcPct val="90000"/>
              </a:lnSpc>
              <a:buFont typeface="Wingdings" panose="05000000000000000000" pitchFamily="2" charset="2"/>
              <a:buNone/>
              <a:defRPr/>
            </a:pPr>
            <a:r>
              <a:rPr lang="sl-SI" sz="2800"/>
              <a:t>    - oblačila, zaščitna pokrivala,</a:t>
            </a:r>
          </a:p>
          <a:p>
            <a:pPr eaLnBrk="1" hangingPunct="1">
              <a:lnSpc>
                <a:spcPct val="90000"/>
              </a:lnSpc>
              <a:buFont typeface="Wingdings" panose="05000000000000000000" pitchFamily="2" charset="2"/>
              <a:buNone/>
              <a:defRPr/>
            </a:pPr>
            <a:r>
              <a:rPr lang="sl-SI" sz="2800"/>
              <a:t>        maske, predrte rokavice, nesterilni     </a:t>
            </a:r>
          </a:p>
          <a:p>
            <a:pPr eaLnBrk="1" hangingPunct="1">
              <a:lnSpc>
                <a:spcPct val="90000"/>
              </a:lnSpc>
              <a:buFont typeface="Wingdings" panose="05000000000000000000" pitchFamily="2" charset="2"/>
              <a:buNone/>
              <a:defRPr/>
            </a:pPr>
            <a:r>
              <a:rPr lang="sl-SI" sz="2800"/>
              <a:t>           predmeti, okužena dezinfekcijska    </a:t>
            </a:r>
          </a:p>
          <a:p>
            <a:pPr eaLnBrk="1" hangingPunct="1">
              <a:lnSpc>
                <a:spcPct val="90000"/>
              </a:lnSpc>
              <a:buFont typeface="Wingdings" panose="05000000000000000000" pitchFamily="2" charset="2"/>
              <a:buNone/>
              <a:defRPr/>
            </a:pPr>
            <a:r>
              <a:rPr lang="sl-SI" sz="2800"/>
              <a:t>            sredstva, okuženi predmeti v   </a:t>
            </a:r>
          </a:p>
          <a:p>
            <a:pPr eaLnBrk="1" hangingPunct="1">
              <a:lnSpc>
                <a:spcPct val="90000"/>
              </a:lnSpc>
              <a:buFont typeface="Wingdings" panose="05000000000000000000" pitchFamily="2" charset="2"/>
              <a:buNone/>
              <a:defRPr/>
            </a:pPr>
            <a:r>
              <a:rPr lang="sl-SI" sz="2800"/>
              <a:t>               bolnikovem okolju</a:t>
            </a:r>
          </a:p>
          <a:p>
            <a:pPr eaLnBrk="1" hangingPunct="1">
              <a:lnSpc>
                <a:spcPct val="90000"/>
              </a:lnSpc>
              <a:buFont typeface="Wingdings" panose="05000000000000000000" pitchFamily="2" charset="2"/>
              <a:buNone/>
              <a:defRPr/>
            </a:pPr>
            <a:endParaRPr lang="sl-SI" sz="2800"/>
          </a:p>
          <a:p>
            <a:pPr eaLnBrk="1" hangingPunct="1">
              <a:lnSpc>
                <a:spcPct val="90000"/>
              </a:lnSpc>
              <a:defRPr/>
            </a:pPr>
            <a:r>
              <a:rPr lang="sl-SI" sz="2800" b="1" i="1">
                <a:solidFill>
                  <a:srgbClr val="CC3399"/>
                </a:solidFill>
              </a:rPr>
              <a:t>Z zaužitjem okužene hrane in pijače</a:t>
            </a:r>
          </a:p>
          <a:p>
            <a:pPr eaLnBrk="1" hangingPunct="1">
              <a:lnSpc>
                <a:spcPct val="90000"/>
              </a:lnSpc>
              <a:buFont typeface="Wingdings" panose="05000000000000000000" pitchFamily="2" charset="2"/>
              <a:buNone/>
              <a:defRPr/>
            </a:pPr>
            <a:endParaRPr lang="sl-SI" sz="2800" b="1" i="1">
              <a:solidFill>
                <a:srgbClr val="CC3399"/>
              </a:solidFill>
            </a:endParaRPr>
          </a:p>
          <a:p>
            <a:pPr eaLnBrk="1" hangingPunct="1">
              <a:lnSpc>
                <a:spcPct val="90000"/>
              </a:lnSpc>
              <a:buFont typeface="Wingdings" panose="05000000000000000000" pitchFamily="2" charset="2"/>
              <a:buNone/>
              <a:defRPr/>
            </a:pPr>
            <a:r>
              <a:rPr lang="sl-SI" sz="280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ADFD5793-B6BF-4F5D-9842-87184CF9FBEF}"/>
              </a:ext>
            </a:extLst>
          </p:cNvPr>
          <p:cNvSpPr>
            <a:spLocks noGrp="1" noRot="1" noChangeArrowheads="1"/>
          </p:cNvSpPr>
          <p:nvPr>
            <p:ph type="title"/>
          </p:nvPr>
        </p:nvSpPr>
        <p:spPr>
          <a:xfrm>
            <a:off x="971550" y="244475"/>
            <a:ext cx="7870825" cy="663575"/>
          </a:xfrm>
        </p:spPr>
        <p:txBody>
          <a:bodyPr/>
          <a:lstStyle/>
          <a:p>
            <a:pPr eaLnBrk="1" hangingPunct="1">
              <a:defRPr/>
            </a:pPr>
            <a:r>
              <a:rPr lang="sl-SI" sz="2800">
                <a:solidFill>
                  <a:srgbClr val="FFFF00"/>
                </a:solidFill>
              </a:rPr>
              <a:t>POTI VSTOPANJA MO</a:t>
            </a:r>
            <a:r>
              <a:rPr lang="sl-SI" sz="2800"/>
              <a:t> – vhodna vrata</a:t>
            </a:r>
            <a:br>
              <a:rPr lang="sl-SI" sz="2800"/>
            </a:br>
            <a:r>
              <a:rPr lang="sl-SI" sz="2800" b="0"/>
              <a:t>so odvisna</a:t>
            </a:r>
            <a:r>
              <a:rPr lang="sl-SI" sz="3200"/>
              <a:t> od vrste klic</a:t>
            </a:r>
          </a:p>
        </p:txBody>
      </p:sp>
      <p:sp>
        <p:nvSpPr>
          <p:cNvPr id="75779" name="Rectangle 3">
            <a:extLst>
              <a:ext uri="{FF2B5EF4-FFF2-40B4-BE49-F238E27FC236}">
                <a16:creationId xmlns:a16="http://schemas.microsoft.com/office/drawing/2014/main" id="{AF741587-7DE5-47DE-A358-E35202F5CE3D}"/>
              </a:ext>
            </a:extLst>
          </p:cNvPr>
          <p:cNvSpPr>
            <a:spLocks noGrp="1" noRot="1" noChangeArrowheads="1"/>
          </p:cNvSpPr>
          <p:nvPr>
            <p:ph type="body" idx="1"/>
          </p:nvPr>
        </p:nvSpPr>
        <p:spPr>
          <a:xfrm>
            <a:off x="611188" y="1196975"/>
            <a:ext cx="8137525" cy="5040313"/>
          </a:xfrm>
        </p:spPr>
        <p:txBody>
          <a:bodyPr/>
          <a:lstStyle/>
          <a:p>
            <a:pPr eaLnBrk="1" hangingPunct="1">
              <a:lnSpc>
                <a:spcPct val="90000"/>
              </a:lnSpc>
              <a:buFont typeface="Wingdings" panose="05000000000000000000" pitchFamily="2" charset="2"/>
              <a:buNone/>
              <a:defRPr/>
            </a:pPr>
            <a:r>
              <a:rPr lang="sl-SI" sz="2800" b="1" i="1" u="sng">
                <a:solidFill>
                  <a:schemeClr val="tx2"/>
                </a:solidFill>
              </a:rPr>
              <a:t>1. Okvarjena koža:</a:t>
            </a:r>
            <a:r>
              <a:rPr lang="sl-SI" sz="2800" b="1" i="1">
                <a:solidFill>
                  <a:schemeClr val="folHlink"/>
                </a:solidFill>
              </a:rPr>
              <a:t> </a:t>
            </a:r>
          </a:p>
          <a:p>
            <a:pPr eaLnBrk="1" hangingPunct="1">
              <a:lnSpc>
                <a:spcPct val="90000"/>
              </a:lnSpc>
              <a:buFont typeface="Wingdings" panose="05000000000000000000" pitchFamily="2" charset="2"/>
              <a:buNone/>
              <a:defRPr/>
            </a:pPr>
            <a:r>
              <a:rPr lang="sl-SI" sz="2800" b="1" i="1">
                <a:solidFill>
                  <a:schemeClr val="folHlink"/>
                </a:solidFill>
              </a:rPr>
              <a:t>   Taka koža je zelo izpostavljena kolonizaciji in širjenju MO globje v tkiva</a:t>
            </a:r>
          </a:p>
          <a:p>
            <a:pPr eaLnBrk="1" hangingPunct="1">
              <a:lnSpc>
                <a:spcPct val="90000"/>
              </a:lnSpc>
              <a:buFont typeface="Wingdings" panose="05000000000000000000" pitchFamily="2" charset="2"/>
              <a:buNone/>
              <a:defRPr/>
            </a:pPr>
            <a:r>
              <a:rPr lang="sl-SI" sz="2800"/>
              <a:t>   Nevarne so:</a:t>
            </a:r>
          </a:p>
          <a:p>
            <a:pPr eaLnBrk="1" hangingPunct="1">
              <a:lnSpc>
                <a:spcPct val="90000"/>
              </a:lnSpc>
              <a:defRPr/>
            </a:pPr>
            <a:r>
              <a:rPr lang="sl-SI" sz="2800"/>
              <a:t> rane, opekline</a:t>
            </a:r>
          </a:p>
          <a:p>
            <a:pPr eaLnBrk="1" hangingPunct="1">
              <a:lnSpc>
                <a:spcPct val="90000"/>
              </a:lnSpc>
              <a:defRPr/>
            </a:pPr>
            <a:r>
              <a:rPr lang="sl-SI" sz="2800"/>
              <a:t> vnetne in </a:t>
            </a:r>
          </a:p>
          <a:p>
            <a:pPr eaLnBrk="1" hangingPunct="1">
              <a:lnSpc>
                <a:spcPct val="90000"/>
              </a:lnSpc>
              <a:defRPr/>
            </a:pPr>
            <a:r>
              <a:rPr lang="sl-SI" sz="2800"/>
              <a:t> druge bolezenske spremembe</a:t>
            </a:r>
          </a:p>
          <a:p>
            <a:pPr eaLnBrk="1" hangingPunct="1">
              <a:lnSpc>
                <a:spcPct val="90000"/>
              </a:lnSpc>
              <a:buFont typeface="Wingdings" panose="05000000000000000000" pitchFamily="2" charset="2"/>
              <a:buNone/>
              <a:defRPr/>
            </a:pPr>
            <a:endParaRPr lang="sl-SI" sz="2800"/>
          </a:p>
          <a:p>
            <a:pPr eaLnBrk="1" hangingPunct="1">
              <a:lnSpc>
                <a:spcPct val="90000"/>
              </a:lnSpc>
              <a:buFont typeface="Wingdings" panose="05000000000000000000" pitchFamily="2" charset="2"/>
              <a:buNone/>
              <a:defRPr/>
            </a:pPr>
            <a:r>
              <a:rPr lang="sl-SI" sz="2800" b="1" i="1" u="sng">
                <a:solidFill>
                  <a:schemeClr val="tx2"/>
                </a:solidFill>
              </a:rPr>
              <a:t>2.Sluznice dihal in prebavil, sečil, oči in ušes- </a:t>
            </a:r>
          </a:p>
          <a:p>
            <a:pPr eaLnBrk="1" hangingPunct="1">
              <a:lnSpc>
                <a:spcPct val="90000"/>
              </a:lnSpc>
              <a:defRPr/>
            </a:pPr>
            <a:r>
              <a:rPr lang="sl-SI" sz="2800">
                <a:solidFill>
                  <a:schemeClr val="folHlink"/>
                </a:solidFill>
              </a:rPr>
              <a:t>omogočajo izmenjavo snovi med človekom in okoljem in so pogosto vstopno mesto za MO.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a:extLst>
              <a:ext uri="{FF2B5EF4-FFF2-40B4-BE49-F238E27FC236}">
                <a16:creationId xmlns:a16="http://schemas.microsoft.com/office/drawing/2014/main" id="{D2D7A767-02A2-44CD-B0A9-00AABDAB7974}"/>
              </a:ext>
            </a:extLst>
          </p:cNvPr>
          <p:cNvSpPr>
            <a:spLocks noGrp="1" noRot="1" noChangeArrowheads="1"/>
          </p:cNvSpPr>
          <p:nvPr>
            <p:ph type="body" idx="1"/>
          </p:nvPr>
        </p:nvSpPr>
        <p:spPr>
          <a:xfrm>
            <a:off x="395288" y="260350"/>
            <a:ext cx="8080375" cy="4406900"/>
          </a:xfrm>
        </p:spPr>
        <p:txBody>
          <a:bodyPr/>
          <a:lstStyle/>
          <a:p>
            <a:pPr eaLnBrk="1" hangingPunct="1">
              <a:lnSpc>
                <a:spcPct val="80000"/>
              </a:lnSpc>
              <a:buFont typeface="Wingdings" panose="05000000000000000000" pitchFamily="2" charset="2"/>
              <a:buNone/>
              <a:defRPr/>
            </a:pPr>
            <a:r>
              <a:rPr lang="sl-SI" sz="3600" b="1">
                <a:solidFill>
                  <a:srgbClr val="CC3399"/>
                </a:solidFill>
              </a:rPr>
              <a:t>ZNAČILNOSTI INFEKCIJSKIH                   </a:t>
            </a:r>
          </a:p>
          <a:p>
            <a:pPr eaLnBrk="1" hangingPunct="1">
              <a:lnSpc>
                <a:spcPct val="80000"/>
              </a:lnSpc>
              <a:buFont typeface="Wingdings" panose="05000000000000000000" pitchFamily="2" charset="2"/>
              <a:buNone/>
              <a:defRPr/>
            </a:pPr>
            <a:r>
              <a:rPr lang="sl-SI" sz="3600" b="1">
                <a:solidFill>
                  <a:srgbClr val="CC3399"/>
                </a:solidFill>
              </a:rPr>
              <a:t>                    BOLEZNI:</a:t>
            </a:r>
          </a:p>
          <a:p>
            <a:pPr eaLnBrk="1" hangingPunct="1">
              <a:lnSpc>
                <a:spcPct val="80000"/>
              </a:lnSpc>
              <a:buFont typeface="Wingdings" panose="05000000000000000000" pitchFamily="2" charset="2"/>
              <a:buNone/>
              <a:defRPr/>
            </a:pPr>
            <a:endParaRPr lang="sl-SI" b="1">
              <a:solidFill>
                <a:srgbClr val="CC3399"/>
              </a:solidFill>
            </a:endParaRPr>
          </a:p>
          <a:p>
            <a:pPr eaLnBrk="1" hangingPunct="1">
              <a:lnSpc>
                <a:spcPct val="80000"/>
              </a:lnSpc>
              <a:defRPr/>
            </a:pPr>
            <a:r>
              <a:rPr lang="sl-SI" sz="2400"/>
              <a:t>~ </a:t>
            </a:r>
            <a:r>
              <a:rPr lang="sl-SI"/>
              <a:t>najbolj množične bolezni,</a:t>
            </a:r>
          </a:p>
          <a:p>
            <a:pPr eaLnBrk="1" hangingPunct="1">
              <a:lnSpc>
                <a:spcPct val="80000"/>
              </a:lnSpc>
              <a:defRPr/>
            </a:pPr>
            <a:r>
              <a:rPr lang="sl-SI"/>
              <a:t> ~ pomenijo veliko obolevnost </a:t>
            </a:r>
          </a:p>
          <a:p>
            <a:pPr eaLnBrk="1" hangingPunct="1">
              <a:lnSpc>
                <a:spcPct val="80000"/>
              </a:lnSpc>
              <a:defRPr/>
            </a:pPr>
            <a:r>
              <a:rPr lang="sl-SI"/>
              <a:t>~ pomenijo veliko smrtnost, </a:t>
            </a:r>
          </a:p>
          <a:p>
            <a:pPr eaLnBrk="1" hangingPunct="1">
              <a:lnSpc>
                <a:spcPct val="80000"/>
              </a:lnSpc>
              <a:defRPr/>
            </a:pPr>
            <a:r>
              <a:rPr lang="sl-SI"/>
              <a:t>~  zahtevajo veliko odsotnosti z dela in stroške zdravljenja</a:t>
            </a:r>
          </a:p>
          <a:p>
            <a:pPr eaLnBrk="1" hangingPunct="1">
              <a:lnSpc>
                <a:spcPct val="80000"/>
              </a:lnSpc>
              <a:buFont typeface="Wingdings" panose="05000000000000000000" pitchFamily="2" charset="2"/>
              <a:buNone/>
              <a:defRPr/>
            </a:pPr>
            <a:endParaRPr lang="sl-SI"/>
          </a:p>
          <a:p>
            <a:pPr eaLnBrk="1" hangingPunct="1">
              <a:lnSpc>
                <a:spcPct val="80000"/>
              </a:lnSpc>
              <a:defRPr/>
            </a:pPr>
            <a:r>
              <a:rPr lang="sl-SI"/>
              <a:t>V zgodovini so bile vzrok za epidemije kar je pomenilo veliko smrtnih žrtev. </a:t>
            </a:r>
          </a:p>
          <a:p>
            <a:pPr eaLnBrk="1" hangingPunct="1">
              <a:lnSpc>
                <a:spcPct val="80000"/>
              </a:lnSpc>
              <a:buFont typeface="Wingdings" panose="05000000000000000000" pitchFamily="2" charset="2"/>
              <a:buNone/>
              <a:defRPr/>
            </a:pPr>
            <a:endParaRPr lang="sl-SI"/>
          </a:p>
          <a:p>
            <a:pPr eaLnBrk="1" hangingPunct="1">
              <a:lnSpc>
                <a:spcPct val="80000"/>
              </a:lnSpc>
              <a:buFont typeface="Wingdings" panose="05000000000000000000" pitchFamily="2" charset="2"/>
              <a:buNone/>
              <a:defRPr/>
            </a:pPr>
            <a:endParaRPr lang="sl-SI"/>
          </a:p>
          <a:p>
            <a:pPr eaLnBrk="1" hangingPunct="1">
              <a:lnSpc>
                <a:spcPct val="80000"/>
              </a:lnSpc>
              <a:defRPr/>
            </a:pPr>
            <a:endParaRPr lang="sl-SI"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635E108-72E5-4E6C-983F-7EF11657BDF6}"/>
              </a:ext>
            </a:extLst>
          </p:cNvPr>
          <p:cNvSpPr>
            <a:spLocks noGrp="1" noRot="1" noChangeArrowheads="1"/>
          </p:cNvSpPr>
          <p:nvPr>
            <p:ph type="title"/>
          </p:nvPr>
        </p:nvSpPr>
        <p:spPr>
          <a:xfrm>
            <a:off x="755650" y="244475"/>
            <a:ext cx="8086725" cy="952500"/>
          </a:xfrm>
        </p:spPr>
        <p:txBody>
          <a:bodyPr/>
          <a:lstStyle/>
          <a:p>
            <a:pPr eaLnBrk="1" hangingPunct="1">
              <a:defRPr/>
            </a:pPr>
            <a:r>
              <a:rPr lang="sl-SI" sz="4000">
                <a:solidFill>
                  <a:srgbClr val="FFFF00"/>
                </a:solidFill>
              </a:rPr>
              <a:t>Število in virulenca klic</a:t>
            </a:r>
          </a:p>
        </p:txBody>
      </p:sp>
      <p:sp>
        <p:nvSpPr>
          <p:cNvPr id="94211" name="Rectangle 3">
            <a:extLst>
              <a:ext uri="{FF2B5EF4-FFF2-40B4-BE49-F238E27FC236}">
                <a16:creationId xmlns:a16="http://schemas.microsoft.com/office/drawing/2014/main" id="{81F2225D-66BE-4FC4-B12C-2B419C1E49ED}"/>
              </a:ext>
            </a:extLst>
          </p:cNvPr>
          <p:cNvSpPr>
            <a:spLocks noGrp="1" noRot="1" noChangeArrowheads="1"/>
          </p:cNvSpPr>
          <p:nvPr>
            <p:ph type="body" idx="1"/>
          </p:nvPr>
        </p:nvSpPr>
        <p:spPr>
          <a:xfrm>
            <a:off x="468313" y="1268413"/>
            <a:ext cx="8280400" cy="5256212"/>
          </a:xfrm>
        </p:spPr>
        <p:txBody>
          <a:bodyPr/>
          <a:lstStyle/>
          <a:p>
            <a:pPr eaLnBrk="1" hangingPunct="1">
              <a:lnSpc>
                <a:spcPct val="90000"/>
              </a:lnSpc>
              <a:defRPr/>
            </a:pPr>
            <a:r>
              <a:rPr lang="sl-SI" sz="2800" b="1"/>
              <a:t>Da človek zboli mora priti v njegovo telo zadostno število dovolj invazivnih klic</a:t>
            </a:r>
          </a:p>
          <a:p>
            <a:pPr eaLnBrk="1" hangingPunct="1">
              <a:lnSpc>
                <a:spcPct val="90000"/>
              </a:lnSpc>
              <a:defRPr/>
            </a:pPr>
            <a:r>
              <a:rPr lang="sl-SI" sz="2800" b="1"/>
              <a:t>Če je njihovo število premajhno ali so klice prešibke človek ne zboli</a:t>
            </a:r>
          </a:p>
          <a:p>
            <a:pPr eaLnBrk="1" hangingPunct="1">
              <a:lnSpc>
                <a:spcPct val="90000"/>
              </a:lnSpc>
              <a:buFont typeface="Wingdings" panose="05000000000000000000" pitchFamily="2" charset="2"/>
              <a:buNone/>
              <a:defRPr/>
            </a:pPr>
            <a:endParaRPr lang="sl-SI" sz="2800" b="1"/>
          </a:p>
          <a:p>
            <a:pPr eaLnBrk="1" hangingPunct="1">
              <a:lnSpc>
                <a:spcPct val="90000"/>
              </a:lnSpc>
              <a:buFont typeface="Wingdings" panose="05000000000000000000" pitchFamily="2" charset="2"/>
              <a:buNone/>
              <a:defRPr/>
            </a:pPr>
            <a:r>
              <a:rPr lang="sl-SI" sz="4000" b="1">
                <a:solidFill>
                  <a:srgbClr val="FFFF00"/>
                </a:solidFill>
                <a:effectLst/>
                <a:latin typeface="Arial Black" pitchFamily="34" charset="0"/>
              </a:rPr>
              <a:t>Dovzetnost za bolezen</a:t>
            </a:r>
          </a:p>
          <a:p>
            <a:pPr eaLnBrk="1" hangingPunct="1">
              <a:lnSpc>
                <a:spcPct val="90000"/>
              </a:lnSpc>
              <a:defRPr/>
            </a:pPr>
            <a:r>
              <a:rPr lang="sl-SI" sz="2800" b="1">
                <a:solidFill>
                  <a:schemeClr val="tx2"/>
                </a:solidFill>
                <a:effectLst/>
                <a:latin typeface="Arial Black" pitchFamily="34" charset="0"/>
              </a:rPr>
              <a:t>Je pomemben dejavnik pri začetku bolezni</a:t>
            </a:r>
          </a:p>
          <a:p>
            <a:pPr eaLnBrk="1" hangingPunct="1">
              <a:lnSpc>
                <a:spcPct val="90000"/>
              </a:lnSpc>
              <a:defRPr/>
            </a:pPr>
            <a:r>
              <a:rPr lang="sl-SI" sz="2800" b="1">
                <a:solidFill>
                  <a:schemeClr val="tx2"/>
                </a:solidFill>
                <a:effectLst/>
                <a:latin typeface="Arial Black" pitchFamily="34" charset="0"/>
              </a:rPr>
              <a:t>Odvisna je od: starosti, spola, zdr.stanja. Življenjskih pogojev, telesnega in duševnega stanja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91C30AE4-8DE2-4454-BE96-B3559664306B}"/>
              </a:ext>
            </a:extLst>
          </p:cNvPr>
          <p:cNvSpPr>
            <a:spLocks noGrp="1" noRot="1" noChangeArrowheads="1"/>
          </p:cNvSpPr>
          <p:nvPr>
            <p:ph type="title"/>
          </p:nvPr>
        </p:nvSpPr>
        <p:spPr>
          <a:xfrm>
            <a:off x="827088" y="244475"/>
            <a:ext cx="8015287" cy="1096963"/>
          </a:xfrm>
        </p:spPr>
        <p:txBody>
          <a:bodyPr/>
          <a:lstStyle/>
          <a:p>
            <a:pPr eaLnBrk="1" hangingPunct="1">
              <a:defRPr/>
            </a:pPr>
            <a:r>
              <a:rPr lang="sl-SI" sz="3200"/>
              <a:t>Za nastanek določene bolezni je potrebno:</a:t>
            </a:r>
          </a:p>
        </p:txBody>
      </p:sp>
      <p:sp>
        <p:nvSpPr>
          <p:cNvPr id="95235" name="Rectangle 3">
            <a:extLst>
              <a:ext uri="{FF2B5EF4-FFF2-40B4-BE49-F238E27FC236}">
                <a16:creationId xmlns:a16="http://schemas.microsoft.com/office/drawing/2014/main" id="{068D0A8E-F48C-46C8-BAD8-980515E428B6}"/>
              </a:ext>
            </a:extLst>
          </p:cNvPr>
          <p:cNvSpPr>
            <a:spLocks noGrp="1" noRot="1" noChangeArrowheads="1"/>
          </p:cNvSpPr>
          <p:nvPr>
            <p:ph type="body" idx="1"/>
          </p:nvPr>
        </p:nvSpPr>
        <p:spPr>
          <a:xfrm>
            <a:off x="395288" y="1557338"/>
            <a:ext cx="8223250" cy="4967287"/>
          </a:xfrm>
        </p:spPr>
        <p:txBody>
          <a:bodyPr/>
          <a:lstStyle/>
          <a:p>
            <a:pPr eaLnBrk="1" hangingPunct="1">
              <a:buFont typeface="Wingdings" panose="05000000000000000000" pitchFamily="2" charset="2"/>
              <a:buNone/>
              <a:defRPr/>
            </a:pPr>
            <a:endParaRPr lang="sl-SI" sz="2800">
              <a:solidFill>
                <a:schemeClr val="folHlink"/>
              </a:solidFill>
              <a:latin typeface="Arial Black" pitchFamily="34" charset="0"/>
            </a:endParaRPr>
          </a:p>
          <a:p>
            <a:pPr eaLnBrk="1" hangingPunct="1">
              <a:defRPr/>
            </a:pPr>
            <a:r>
              <a:rPr lang="sl-SI" sz="2800">
                <a:solidFill>
                  <a:schemeClr val="folHlink"/>
                </a:solidFill>
                <a:latin typeface="Arial Black" pitchFamily="34" charset="0"/>
              </a:rPr>
              <a:t>Rezervoar ali zbiralnik MO v katerem se klice zadržujejo in od koder se širijo</a:t>
            </a:r>
          </a:p>
          <a:p>
            <a:pPr eaLnBrk="1" hangingPunct="1">
              <a:buFont typeface="Wingdings" panose="05000000000000000000" pitchFamily="2" charset="2"/>
              <a:buNone/>
              <a:defRPr/>
            </a:pPr>
            <a:endParaRPr lang="sl-SI" sz="2800">
              <a:solidFill>
                <a:schemeClr val="folHlink"/>
              </a:solidFill>
              <a:latin typeface="Arial Black" pitchFamily="34" charset="0"/>
            </a:endParaRPr>
          </a:p>
          <a:p>
            <a:pPr eaLnBrk="1" hangingPunct="1">
              <a:defRPr/>
            </a:pPr>
            <a:r>
              <a:rPr lang="sl-SI" sz="2800">
                <a:solidFill>
                  <a:schemeClr val="folHlink"/>
                </a:solidFill>
                <a:latin typeface="Arial Black" pitchFamily="34" charset="0"/>
              </a:rPr>
              <a:t>Klica, ki je povzročitelj</a:t>
            </a:r>
          </a:p>
          <a:p>
            <a:pPr eaLnBrk="1" hangingPunct="1">
              <a:buFont typeface="Wingdings" panose="05000000000000000000" pitchFamily="2" charset="2"/>
              <a:buNone/>
              <a:defRPr/>
            </a:pPr>
            <a:endParaRPr lang="sl-SI" sz="2800">
              <a:solidFill>
                <a:schemeClr val="folHlink"/>
              </a:solidFill>
              <a:latin typeface="Arial Black" pitchFamily="34" charset="0"/>
            </a:endParaRPr>
          </a:p>
          <a:p>
            <a:pPr eaLnBrk="1" hangingPunct="1">
              <a:defRPr/>
            </a:pPr>
            <a:r>
              <a:rPr lang="sl-SI" sz="2800">
                <a:solidFill>
                  <a:schemeClr val="folHlink"/>
                </a:solidFill>
                <a:latin typeface="Arial Black" pitchFamily="34" charset="0"/>
              </a:rPr>
              <a:t>Okolica, ki omogoča, da pride klica v telo- gostitelja in ga okuži</a:t>
            </a:r>
          </a:p>
          <a:p>
            <a:pPr eaLnBrk="1" hangingPunct="1">
              <a:buFont typeface="Wingdings" panose="05000000000000000000" pitchFamily="2" charset="2"/>
              <a:buNone/>
              <a:defRPr/>
            </a:pPr>
            <a:endParaRPr lang="sl-SI" sz="2800">
              <a:solidFill>
                <a:schemeClr val="folHlink"/>
              </a:solidFill>
              <a:latin typeface="Arial Black" pitchFamily="34" charset="0"/>
            </a:endParaRPr>
          </a:p>
          <a:p>
            <a:pPr eaLnBrk="1" hangingPunct="1">
              <a:defRPr/>
            </a:pPr>
            <a:r>
              <a:rPr lang="sl-SI" sz="2800">
                <a:solidFill>
                  <a:schemeClr val="folHlink"/>
                </a:solidFill>
                <a:latin typeface="Arial Black" pitchFamily="34" charset="0"/>
              </a:rPr>
              <a:t>Občutljiv- dovzeten človek</a:t>
            </a:r>
          </a:p>
          <a:p>
            <a:pPr eaLnBrk="1" hangingPunct="1">
              <a:defRPr/>
            </a:pPr>
            <a:endParaRPr lang="sl-SI" sz="2800">
              <a:solidFill>
                <a:schemeClr val="folHlink"/>
              </a:solidFill>
              <a:latin typeface="Arial Black"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748A199-A4B5-4378-B94E-01E393221374}"/>
              </a:ext>
            </a:extLst>
          </p:cNvPr>
          <p:cNvSpPr>
            <a:spLocks noGrp="1" noRot="1" noChangeArrowheads="1"/>
          </p:cNvSpPr>
          <p:nvPr>
            <p:ph type="title"/>
          </p:nvPr>
        </p:nvSpPr>
        <p:spPr>
          <a:xfrm>
            <a:off x="611188" y="260350"/>
            <a:ext cx="8231187" cy="663575"/>
          </a:xfrm>
        </p:spPr>
        <p:txBody>
          <a:bodyPr/>
          <a:lstStyle/>
          <a:p>
            <a:pPr algn="ctr" eaLnBrk="1" hangingPunct="1">
              <a:defRPr/>
            </a:pPr>
            <a:r>
              <a:rPr lang="sl-SI" sz="3200"/>
              <a:t>KLINIČNA SLIKA IN DIAGNOSTIKA NALEZLJIVIH BOLEZNI</a:t>
            </a:r>
          </a:p>
        </p:txBody>
      </p:sp>
      <p:sp>
        <p:nvSpPr>
          <p:cNvPr id="76803" name="Rectangle 3">
            <a:extLst>
              <a:ext uri="{FF2B5EF4-FFF2-40B4-BE49-F238E27FC236}">
                <a16:creationId xmlns:a16="http://schemas.microsoft.com/office/drawing/2014/main" id="{EB5AD5B5-9FEF-422B-A559-F850D48DFD48}"/>
              </a:ext>
            </a:extLst>
          </p:cNvPr>
          <p:cNvSpPr>
            <a:spLocks noGrp="1" noRot="1" noChangeArrowheads="1"/>
          </p:cNvSpPr>
          <p:nvPr>
            <p:ph type="body" idx="1"/>
          </p:nvPr>
        </p:nvSpPr>
        <p:spPr>
          <a:xfrm>
            <a:off x="611188" y="1341438"/>
            <a:ext cx="8234362" cy="4754562"/>
          </a:xfrm>
        </p:spPr>
        <p:txBody>
          <a:bodyPr/>
          <a:lstStyle/>
          <a:p>
            <a:pPr eaLnBrk="1" hangingPunct="1">
              <a:defRPr/>
            </a:pPr>
            <a:r>
              <a:rPr lang="sl-SI" sz="2800">
                <a:solidFill>
                  <a:schemeClr val="folHlink"/>
                </a:solidFill>
              </a:rPr>
              <a:t>Pri večini nalezljivih bolezni se pojavljajo </a:t>
            </a:r>
            <a:r>
              <a:rPr lang="sl-SI" sz="2800" b="1" i="1" u="sng">
                <a:solidFill>
                  <a:srgbClr val="CC3399"/>
                </a:solidFill>
              </a:rPr>
              <a:t>splošni znaki in simptomi okužb</a:t>
            </a:r>
          </a:p>
          <a:p>
            <a:pPr eaLnBrk="1" hangingPunct="1">
              <a:buFont typeface="Wingdings" panose="05000000000000000000" pitchFamily="2" charset="2"/>
              <a:buNone/>
              <a:defRPr/>
            </a:pPr>
            <a:endParaRPr lang="sl-SI" sz="2800" b="1" i="1" u="sng">
              <a:solidFill>
                <a:srgbClr val="CC3399"/>
              </a:solidFill>
            </a:endParaRPr>
          </a:p>
          <a:p>
            <a:pPr eaLnBrk="1" hangingPunct="1">
              <a:defRPr/>
            </a:pPr>
            <a:r>
              <a:rPr lang="sl-SI" sz="2800">
                <a:solidFill>
                  <a:schemeClr val="folHlink"/>
                </a:solidFill>
              </a:rPr>
              <a:t>Zgodnji znaki so </a:t>
            </a:r>
            <a:r>
              <a:rPr lang="sl-SI" sz="2800" b="1">
                <a:solidFill>
                  <a:srgbClr val="CC3399"/>
                </a:solidFill>
              </a:rPr>
              <a:t>NESPECIFIČNI</a:t>
            </a:r>
          </a:p>
          <a:p>
            <a:pPr eaLnBrk="1" hangingPunct="1">
              <a:defRPr/>
            </a:pPr>
            <a:r>
              <a:rPr lang="sl-SI" sz="2800" b="1">
                <a:solidFill>
                  <a:schemeClr val="tx2"/>
                </a:solidFill>
                <a:effectLst/>
              </a:rPr>
              <a:t>Prisotno je : slabo počutje, rahel glavobol, utrujenost, slabši apetit in nemir. </a:t>
            </a:r>
          </a:p>
          <a:p>
            <a:pPr eaLnBrk="1" hangingPunct="1">
              <a:defRPr/>
            </a:pPr>
            <a:r>
              <a:rPr lang="sl-SI" sz="2800" b="1">
                <a:solidFill>
                  <a:schemeClr val="tx2"/>
                </a:solidFill>
                <a:effectLst/>
              </a:rPr>
              <a:t>Če bolezen napreduje so prisotni </a:t>
            </a:r>
            <a:r>
              <a:rPr lang="sl-SI" sz="2800" b="1">
                <a:solidFill>
                  <a:srgbClr val="CC3399"/>
                </a:solidFill>
                <a:effectLst/>
              </a:rPr>
              <a:t>lokalni</a:t>
            </a:r>
            <a:r>
              <a:rPr lang="sl-SI" sz="2800" b="1">
                <a:solidFill>
                  <a:schemeClr val="tx2"/>
                </a:solidFill>
                <a:effectLst/>
              </a:rPr>
              <a:t> </a:t>
            </a:r>
            <a:r>
              <a:rPr lang="sl-SI" sz="2800" b="1">
                <a:solidFill>
                  <a:srgbClr val="CC3399"/>
                </a:solidFill>
                <a:effectLst/>
              </a:rPr>
              <a:t>znaki vnetja</a:t>
            </a:r>
            <a:r>
              <a:rPr lang="sl-SI" sz="2800" b="1">
                <a:solidFill>
                  <a:schemeClr val="tx2"/>
                </a:solidFill>
                <a:effectLst/>
              </a:rPr>
              <a:t>: bolečina, rdečina, oteklina in toplota.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5A975974-6736-4B53-85B1-EB67F01D38F8}"/>
              </a:ext>
            </a:extLst>
          </p:cNvPr>
          <p:cNvSpPr>
            <a:spLocks noGrp="1" noRot="1" noChangeArrowheads="1"/>
          </p:cNvSpPr>
          <p:nvPr>
            <p:ph type="body" idx="1"/>
          </p:nvPr>
        </p:nvSpPr>
        <p:spPr>
          <a:xfrm>
            <a:off x="539750" y="260350"/>
            <a:ext cx="8007350" cy="4406900"/>
          </a:xfrm>
        </p:spPr>
        <p:txBody>
          <a:bodyPr/>
          <a:lstStyle/>
          <a:p>
            <a:pPr eaLnBrk="1" hangingPunct="1">
              <a:lnSpc>
                <a:spcPct val="80000"/>
              </a:lnSpc>
              <a:defRPr/>
            </a:pPr>
            <a:r>
              <a:rPr lang="sl-SI" b="1">
                <a:solidFill>
                  <a:schemeClr val="tx2"/>
                </a:solidFill>
              </a:rPr>
              <a:t>Infekcijske bolezni  lahko zajamejo enega ali več organov. </a:t>
            </a:r>
          </a:p>
          <a:p>
            <a:pPr eaLnBrk="1" hangingPunct="1">
              <a:lnSpc>
                <a:spcPct val="80000"/>
              </a:lnSpc>
              <a:buFont typeface="Wingdings" panose="05000000000000000000" pitchFamily="2" charset="2"/>
              <a:buNone/>
              <a:defRPr/>
            </a:pPr>
            <a:endParaRPr lang="sl-SI" b="1">
              <a:solidFill>
                <a:schemeClr val="tx2"/>
              </a:solidFill>
            </a:endParaRPr>
          </a:p>
          <a:p>
            <a:pPr eaLnBrk="1" hangingPunct="1">
              <a:lnSpc>
                <a:spcPct val="80000"/>
              </a:lnSpc>
              <a:defRPr/>
            </a:pPr>
            <a:r>
              <a:rPr lang="sl-SI" b="1">
                <a:solidFill>
                  <a:srgbClr val="FCC3BA"/>
                </a:solidFill>
              </a:rPr>
              <a:t>Lahko potekajo :</a:t>
            </a:r>
          </a:p>
          <a:p>
            <a:pPr eaLnBrk="1" hangingPunct="1">
              <a:lnSpc>
                <a:spcPct val="80000"/>
              </a:lnSpc>
              <a:defRPr/>
            </a:pPr>
            <a:r>
              <a:rPr lang="sl-SI" b="1">
                <a:solidFill>
                  <a:schemeClr val="tx2"/>
                </a:solidFill>
                <a:effectLst/>
              </a:rPr>
              <a:t>akutno,</a:t>
            </a:r>
          </a:p>
          <a:p>
            <a:pPr eaLnBrk="1" hangingPunct="1">
              <a:lnSpc>
                <a:spcPct val="80000"/>
              </a:lnSpc>
              <a:defRPr/>
            </a:pPr>
            <a:r>
              <a:rPr lang="sl-SI" b="1">
                <a:solidFill>
                  <a:schemeClr val="tx2"/>
                </a:solidFill>
                <a:effectLst/>
              </a:rPr>
              <a:t> subakutno </a:t>
            </a:r>
          </a:p>
          <a:p>
            <a:pPr eaLnBrk="1" hangingPunct="1">
              <a:lnSpc>
                <a:spcPct val="80000"/>
              </a:lnSpc>
              <a:defRPr/>
            </a:pPr>
            <a:r>
              <a:rPr lang="sl-SI" b="1">
                <a:solidFill>
                  <a:schemeClr val="tx2"/>
                </a:solidFill>
                <a:effectLst/>
              </a:rPr>
              <a:t> kronično</a:t>
            </a:r>
          </a:p>
          <a:p>
            <a:pPr eaLnBrk="1" hangingPunct="1">
              <a:lnSpc>
                <a:spcPct val="80000"/>
              </a:lnSpc>
              <a:defRPr/>
            </a:pPr>
            <a:r>
              <a:rPr lang="sl-SI" b="1">
                <a:solidFill>
                  <a:schemeClr val="tx2"/>
                </a:solidFill>
                <a:effectLst/>
              </a:rPr>
              <a:t>Nekatere so tudi smrtne</a:t>
            </a:r>
          </a:p>
          <a:p>
            <a:pPr eaLnBrk="1" hangingPunct="1">
              <a:lnSpc>
                <a:spcPct val="80000"/>
              </a:lnSpc>
              <a:buFont typeface="Wingdings" panose="05000000000000000000" pitchFamily="2" charset="2"/>
              <a:buNone/>
              <a:defRPr/>
            </a:pPr>
            <a:endParaRPr lang="sl-SI" b="1">
              <a:solidFill>
                <a:schemeClr val="tx2"/>
              </a:solidFill>
              <a:effectLst/>
            </a:endParaRPr>
          </a:p>
          <a:p>
            <a:pPr eaLnBrk="1" hangingPunct="1">
              <a:lnSpc>
                <a:spcPct val="80000"/>
              </a:lnSpc>
              <a:buFont typeface="Wingdings" panose="05000000000000000000" pitchFamily="2" charset="2"/>
              <a:buNone/>
              <a:defRPr/>
            </a:pPr>
            <a:r>
              <a:rPr lang="sl-SI" b="1">
                <a:solidFill>
                  <a:schemeClr val="tx2"/>
                </a:solidFill>
                <a:effectLst/>
              </a:rPr>
              <a:t> Lahko se tudi ponavljajo npr. angina ali pa puščajo doživljenjsko  odpornost npr. rdečke.</a:t>
            </a:r>
          </a:p>
          <a:p>
            <a:pPr eaLnBrk="1" hangingPunct="1">
              <a:lnSpc>
                <a:spcPct val="80000"/>
              </a:lnSpc>
              <a:buFont typeface="Wingdings" panose="05000000000000000000" pitchFamily="2" charset="2"/>
              <a:buNone/>
              <a:defRPr/>
            </a:pPr>
            <a:endParaRPr lang="sl-SI"/>
          </a:p>
          <a:p>
            <a:pPr eaLnBrk="1" hangingPunct="1">
              <a:lnSpc>
                <a:spcPct val="80000"/>
              </a:lnSpc>
              <a:buFont typeface="Wingdings" panose="05000000000000000000" pitchFamily="2" charset="2"/>
              <a:buNone/>
              <a:defRPr/>
            </a:pPr>
            <a:endParaRPr lang="sl-SI" sz="2800" b="1" u="sng"/>
          </a:p>
          <a:p>
            <a:pPr eaLnBrk="1" hangingPunct="1">
              <a:lnSpc>
                <a:spcPct val="80000"/>
              </a:lnSpc>
              <a:defRPr/>
            </a:pPr>
            <a:endParaRPr lang="sl-SI" b="1" u="sng"/>
          </a:p>
          <a:p>
            <a:pPr eaLnBrk="1" hangingPunct="1">
              <a:lnSpc>
                <a:spcPct val="80000"/>
              </a:lnSpc>
              <a:defRPr/>
            </a:pPr>
            <a:endParaRPr lang="sl-SI"/>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a:extLst>
              <a:ext uri="{FF2B5EF4-FFF2-40B4-BE49-F238E27FC236}">
                <a16:creationId xmlns:a16="http://schemas.microsoft.com/office/drawing/2014/main" id="{3F708545-930B-451C-A4B8-0C625B8C92F6}"/>
              </a:ext>
            </a:extLst>
          </p:cNvPr>
          <p:cNvSpPr>
            <a:spLocks noGrp="1" noRot="1" noChangeArrowheads="1"/>
          </p:cNvSpPr>
          <p:nvPr>
            <p:ph type="body" idx="1"/>
          </p:nvPr>
        </p:nvSpPr>
        <p:spPr>
          <a:xfrm>
            <a:off x="755650" y="692150"/>
            <a:ext cx="8089900" cy="5403850"/>
          </a:xfrm>
        </p:spPr>
        <p:txBody>
          <a:bodyPr/>
          <a:lstStyle/>
          <a:p>
            <a:pPr eaLnBrk="1" hangingPunct="1">
              <a:defRPr/>
            </a:pPr>
            <a:r>
              <a:rPr lang="sl-SI" b="1" i="1" u="sng">
                <a:solidFill>
                  <a:srgbClr val="FFFF00"/>
                </a:solidFill>
              </a:rPr>
              <a:t>Pojavijo se lahko tudi sistemski znaki in simptomi:</a:t>
            </a:r>
          </a:p>
          <a:p>
            <a:pPr eaLnBrk="1" hangingPunct="1">
              <a:defRPr/>
            </a:pPr>
            <a:r>
              <a:rPr lang="sl-SI"/>
              <a:t>Zvišana telesna temperatura</a:t>
            </a:r>
          </a:p>
          <a:p>
            <a:pPr eaLnBrk="1" hangingPunct="1">
              <a:defRPr/>
            </a:pPr>
            <a:r>
              <a:rPr lang="sl-SI"/>
              <a:t>Mrzlica</a:t>
            </a:r>
          </a:p>
          <a:p>
            <a:pPr eaLnBrk="1" hangingPunct="1">
              <a:defRPr/>
            </a:pPr>
            <a:r>
              <a:rPr lang="sl-SI"/>
              <a:t>Bolečine v mišicah</a:t>
            </a:r>
          </a:p>
          <a:p>
            <a:pPr eaLnBrk="1" hangingPunct="1">
              <a:defRPr/>
            </a:pPr>
            <a:r>
              <a:rPr lang="sl-SI"/>
              <a:t>Glavobol</a:t>
            </a:r>
          </a:p>
          <a:p>
            <a:pPr eaLnBrk="1" hangingPunct="1">
              <a:defRPr/>
            </a:pPr>
            <a:r>
              <a:rPr lang="sl-SI"/>
              <a:t>Izsušenost </a:t>
            </a:r>
          </a:p>
          <a:p>
            <a:pPr eaLnBrk="1" hangingPunct="1">
              <a:defRPr/>
            </a:pPr>
            <a:r>
              <a:rPr lang="sl-SI"/>
              <a:t>zmedenost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a:extLst>
              <a:ext uri="{FF2B5EF4-FFF2-40B4-BE49-F238E27FC236}">
                <a16:creationId xmlns:a16="http://schemas.microsoft.com/office/drawing/2014/main" id="{4C6836FA-A08C-43FE-AB23-1A2EBBA3B985}"/>
              </a:ext>
            </a:extLst>
          </p:cNvPr>
          <p:cNvSpPr>
            <a:spLocks noGrp="1" noRot="1" noChangeArrowheads="1"/>
          </p:cNvSpPr>
          <p:nvPr>
            <p:ph type="body" idx="1"/>
          </p:nvPr>
        </p:nvSpPr>
        <p:spPr>
          <a:xfrm>
            <a:off x="468313" y="476250"/>
            <a:ext cx="8007350" cy="4191000"/>
          </a:xfrm>
        </p:spPr>
        <p:txBody>
          <a:bodyPr/>
          <a:lstStyle/>
          <a:p>
            <a:pPr eaLnBrk="1" hangingPunct="1">
              <a:defRPr/>
            </a:pPr>
            <a:r>
              <a:rPr lang="sl-SI" sz="2800" b="1">
                <a:solidFill>
                  <a:schemeClr val="tx2"/>
                </a:solidFill>
              </a:rPr>
              <a:t>Nekatere bolezni lahko spremlja TIPIČEN IZPUŠČAJ</a:t>
            </a:r>
            <a:r>
              <a:rPr lang="sl-SI" sz="2800"/>
              <a:t> ( norice, ošpice, herpes zoster…)</a:t>
            </a:r>
          </a:p>
          <a:p>
            <a:pPr eaLnBrk="1" hangingPunct="1">
              <a:defRPr/>
            </a:pPr>
            <a:r>
              <a:rPr lang="sl-SI" sz="2800" b="1">
                <a:solidFill>
                  <a:srgbClr val="CC3399"/>
                </a:solidFill>
              </a:rPr>
              <a:t>EKSANTEM- sprememba na koži</a:t>
            </a:r>
          </a:p>
          <a:p>
            <a:pPr eaLnBrk="1" hangingPunct="1">
              <a:defRPr/>
            </a:pPr>
            <a:r>
              <a:rPr lang="sl-SI" sz="2800" b="1">
                <a:solidFill>
                  <a:srgbClr val="CC3399"/>
                </a:solidFill>
              </a:rPr>
              <a:t>ENANTEM – sprememba na sluznicah</a:t>
            </a:r>
          </a:p>
          <a:p>
            <a:pPr eaLnBrk="1" hangingPunct="1">
              <a:buFont typeface="Wingdings" panose="05000000000000000000" pitchFamily="2" charset="2"/>
              <a:buNone/>
              <a:defRPr/>
            </a:pPr>
            <a:endParaRPr lang="sl-SI" sz="2800" b="1">
              <a:solidFill>
                <a:srgbClr val="CC3399"/>
              </a:solidFill>
            </a:endParaRPr>
          </a:p>
        </p:txBody>
      </p:sp>
      <p:pic>
        <p:nvPicPr>
          <p:cNvPr id="27651" name="Picture 4">
            <a:extLst>
              <a:ext uri="{FF2B5EF4-FFF2-40B4-BE49-F238E27FC236}">
                <a16:creationId xmlns:a16="http://schemas.microsoft.com/office/drawing/2014/main" id="{BB7041D2-AB14-4CF6-B3B3-492C0AF30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565400"/>
            <a:ext cx="3794125"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6B57E64-E8DD-4E37-8580-6C94D6F81D12}"/>
              </a:ext>
            </a:extLst>
          </p:cNvPr>
          <p:cNvSpPr>
            <a:spLocks noGrp="1" noRot="1" noChangeArrowheads="1"/>
          </p:cNvSpPr>
          <p:nvPr>
            <p:ph type="title"/>
          </p:nvPr>
        </p:nvSpPr>
        <p:spPr>
          <a:xfrm>
            <a:off x="1547813" y="549275"/>
            <a:ext cx="7294562" cy="358775"/>
          </a:xfrm>
        </p:spPr>
        <p:txBody>
          <a:bodyPr/>
          <a:lstStyle/>
          <a:p>
            <a:pPr eaLnBrk="1" hangingPunct="1">
              <a:defRPr/>
            </a:pPr>
            <a:r>
              <a:rPr lang="sl-SI" sz="4000"/>
              <a:t>Vrste izpuščajev</a:t>
            </a:r>
          </a:p>
        </p:txBody>
      </p:sp>
      <p:sp>
        <p:nvSpPr>
          <p:cNvPr id="80899" name="Rectangle 3">
            <a:extLst>
              <a:ext uri="{FF2B5EF4-FFF2-40B4-BE49-F238E27FC236}">
                <a16:creationId xmlns:a16="http://schemas.microsoft.com/office/drawing/2014/main" id="{CDEB10A7-50B0-46A5-9662-BB588D55E395}"/>
              </a:ext>
            </a:extLst>
          </p:cNvPr>
          <p:cNvSpPr>
            <a:spLocks noGrp="1" noRot="1" noChangeArrowheads="1"/>
          </p:cNvSpPr>
          <p:nvPr>
            <p:ph type="body" idx="1"/>
          </p:nvPr>
        </p:nvSpPr>
        <p:spPr>
          <a:xfrm>
            <a:off x="539750" y="1341438"/>
            <a:ext cx="8223250" cy="5183187"/>
          </a:xfrm>
        </p:spPr>
        <p:txBody>
          <a:bodyPr/>
          <a:lstStyle/>
          <a:p>
            <a:pPr eaLnBrk="1" hangingPunct="1">
              <a:defRPr/>
            </a:pPr>
            <a:r>
              <a:rPr lang="sl-SI" b="1">
                <a:solidFill>
                  <a:srgbClr val="CC3399"/>
                </a:solidFill>
              </a:rPr>
              <a:t>MAKULA</a:t>
            </a:r>
            <a:r>
              <a:rPr lang="sl-SI">
                <a:solidFill>
                  <a:srgbClr val="CC3399"/>
                </a:solidFill>
              </a:rPr>
              <a:t>- PEGA</a:t>
            </a:r>
            <a:r>
              <a:rPr lang="sl-SI"/>
              <a:t> je eflorescenca kože ali sluznice s pigmentacijo različno od okolice</a:t>
            </a:r>
          </a:p>
          <a:p>
            <a:pPr eaLnBrk="1" hangingPunct="1">
              <a:defRPr/>
            </a:pPr>
            <a:r>
              <a:rPr lang="sl-SI" b="1">
                <a:solidFill>
                  <a:srgbClr val="CC3399"/>
                </a:solidFill>
              </a:rPr>
              <a:t>PAPULA</a:t>
            </a:r>
            <a:r>
              <a:rPr lang="sl-SI"/>
              <a:t>- je čvrsta eflorescenca nad ravnijo kože</a:t>
            </a:r>
          </a:p>
          <a:p>
            <a:pPr eaLnBrk="1" hangingPunct="1">
              <a:defRPr/>
            </a:pPr>
            <a:r>
              <a:rPr lang="sl-SI" b="1">
                <a:solidFill>
                  <a:srgbClr val="CC3399"/>
                </a:solidFill>
              </a:rPr>
              <a:t>VEZIKULA</a:t>
            </a:r>
            <a:r>
              <a:rPr lang="sl-SI">
                <a:solidFill>
                  <a:srgbClr val="CC3399"/>
                </a:solidFill>
              </a:rPr>
              <a:t>- </a:t>
            </a:r>
            <a:r>
              <a:rPr lang="sl-SI"/>
              <a:t>mehurček napolnjen z bistro tekočino</a:t>
            </a:r>
          </a:p>
          <a:p>
            <a:pPr eaLnBrk="1" hangingPunct="1">
              <a:defRPr/>
            </a:pPr>
            <a:r>
              <a:rPr lang="sl-SI" b="1">
                <a:solidFill>
                  <a:srgbClr val="CC3399"/>
                </a:solidFill>
              </a:rPr>
              <a:t>PUSTULA</a:t>
            </a:r>
            <a:r>
              <a:rPr lang="sl-SI"/>
              <a:t>- mehurček napolnjen z gnojno vsebino</a:t>
            </a:r>
          </a:p>
          <a:p>
            <a:pPr eaLnBrk="1" hangingPunct="1">
              <a:defRPr/>
            </a:pPr>
            <a:r>
              <a:rPr lang="sl-SI" b="1">
                <a:solidFill>
                  <a:srgbClr val="CC3399"/>
                </a:solidFill>
              </a:rPr>
              <a:t>KRUSTA</a:t>
            </a:r>
            <a:r>
              <a:rPr lang="sl-SI"/>
              <a:t>- krasta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17617A63-4046-4B04-8555-DFAC36612928}"/>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31913" y="1052513"/>
            <a:ext cx="2762250" cy="3990975"/>
          </a:xfrm>
          <a:noFill/>
          <a:extLst>
            <a:ext uri="{909E8E84-426E-40DD-AFC4-6F175D3DCCD1}">
              <a14:hiddenFill xmlns:a14="http://schemas.microsoft.com/office/drawing/2010/main">
                <a:solidFill>
                  <a:srgbClr val="FFFFFF"/>
                </a:solidFill>
              </a14:hiddenFill>
            </a:ext>
          </a:extLst>
        </p:spPr>
      </p:pic>
      <p:pic>
        <p:nvPicPr>
          <p:cNvPr id="29699" name="Picture 5">
            <a:extLst>
              <a:ext uri="{FF2B5EF4-FFF2-40B4-BE49-F238E27FC236}">
                <a16:creationId xmlns:a16="http://schemas.microsoft.com/office/drawing/2014/main" id="{A925CE41-CD16-4FC4-938B-158CF8E19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484313"/>
            <a:ext cx="295275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a:extLst>
              <a:ext uri="{FF2B5EF4-FFF2-40B4-BE49-F238E27FC236}">
                <a16:creationId xmlns:a16="http://schemas.microsoft.com/office/drawing/2014/main" id="{FE6F51DF-D927-41CF-8689-FAF3325F2340}"/>
              </a:ext>
            </a:extLst>
          </p:cNvPr>
          <p:cNvSpPr>
            <a:spLocks noGrp="1" noRot="1" noChangeArrowheads="1"/>
          </p:cNvSpPr>
          <p:nvPr>
            <p:ph type="body" idx="1"/>
          </p:nvPr>
        </p:nvSpPr>
        <p:spPr>
          <a:xfrm>
            <a:off x="250825" y="115888"/>
            <a:ext cx="8642350" cy="6553200"/>
          </a:xfrm>
        </p:spPr>
        <p:txBody>
          <a:bodyPr/>
          <a:lstStyle/>
          <a:p>
            <a:pPr eaLnBrk="1" hangingPunct="1">
              <a:lnSpc>
                <a:spcPct val="90000"/>
              </a:lnSpc>
              <a:defRPr/>
            </a:pPr>
            <a:endParaRPr lang="sl-SI" sz="2800" b="1">
              <a:solidFill>
                <a:srgbClr val="CC3399"/>
              </a:solidFill>
            </a:endParaRPr>
          </a:p>
          <a:p>
            <a:pPr eaLnBrk="1" hangingPunct="1">
              <a:lnSpc>
                <a:spcPct val="90000"/>
              </a:lnSpc>
              <a:defRPr/>
            </a:pPr>
            <a:r>
              <a:rPr lang="sl-SI" b="1">
                <a:solidFill>
                  <a:srgbClr val="CC3399"/>
                </a:solidFill>
              </a:rPr>
              <a:t>MAKULA</a:t>
            </a:r>
            <a:r>
              <a:rPr lang="sl-SI"/>
              <a:t> je manjša rdečina na nivoju kože, značilna za ošpice, rdečke in okužbe z  Epstain Barr virusom.</a:t>
            </a:r>
          </a:p>
          <a:p>
            <a:pPr eaLnBrk="1" hangingPunct="1">
              <a:lnSpc>
                <a:spcPct val="90000"/>
              </a:lnSpc>
              <a:defRPr/>
            </a:pPr>
            <a:r>
              <a:rPr lang="sl-SI"/>
              <a:t> </a:t>
            </a:r>
            <a:r>
              <a:rPr lang="sl-SI" b="1">
                <a:solidFill>
                  <a:srgbClr val="CC3399"/>
                </a:solidFill>
              </a:rPr>
              <a:t>PAPULA</a:t>
            </a:r>
            <a:r>
              <a:rPr lang="sl-SI"/>
              <a:t> je rdeč izpuščaj dvignjen nad nivo kože, lahko so posamezni- </a:t>
            </a:r>
            <a:r>
              <a:rPr lang="sl-SI">
                <a:solidFill>
                  <a:srgbClr val="CC3399"/>
                </a:solidFill>
              </a:rPr>
              <a:t>rdečke</a:t>
            </a:r>
            <a:r>
              <a:rPr lang="sl-SI"/>
              <a:t> ali pa se zlivajo med seboj –</a:t>
            </a:r>
            <a:r>
              <a:rPr lang="sl-SI">
                <a:solidFill>
                  <a:srgbClr val="CC3399"/>
                </a:solidFill>
              </a:rPr>
              <a:t>ošpice.</a:t>
            </a:r>
          </a:p>
          <a:p>
            <a:pPr eaLnBrk="1" hangingPunct="1">
              <a:lnSpc>
                <a:spcPct val="90000"/>
              </a:lnSpc>
              <a:defRPr/>
            </a:pPr>
            <a:r>
              <a:rPr lang="sl-SI" b="1">
                <a:solidFill>
                  <a:srgbClr val="CC3399"/>
                </a:solidFill>
              </a:rPr>
              <a:t>VEZIKULA</a:t>
            </a:r>
            <a:r>
              <a:rPr lang="sl-SI"/>
              <a:t> je mehurček napolnjen je z bistro tekočino –</a:t>
            </a:r>
            <a:r>
              <a:rPr lang="sl-SI">
                <a:solidFill>
                  <a:srgbClr val="CC3399"/>
                </a:solidFill>
              </a:rPr>
              <a:t>norice</a:t>
            </a:r>
            <a:r>
              <a:rPr lang="sl-SI"/>
              <a:t>,lahko so hemoragični ali pa se tudi zagnojijo</a:t>
            </a:r>
          </a:p>
          <a:p>
            <a:pPr eaLnBrk="1" hangingPunct="1">
              <a:lnSpc>
                <a:spcPct val="90000"/>
              </a:lnSpc>
              <a:defRPr/>
            </a:pPr>
            <a:r>
              <a:rPr lang="sl-SI"/>
              <a:t> </a:t>
            </a:r>
            <a:r>
              <a:rPr lang="sl-SI" b="1">
                <a:solidFill>
                  <a:srgbClr val="CC3399"/>
                </a:solidFill>
              </a:rPr>
              <a:t>PUSTULA</a:t>
            </a:r>
            <a:r>
              <a:rPr lang="sl-SI"/>
              <a:t>- gnojni mehurček ki ga dobimo tudi pri kozah.</a:t>
            </a:r>
          </a:p>
          <a:p>
            <a:pPr eaLnBrk="1" hangingPunct="1">
              <a:lnSpc>
                <a:spcPct val="90000"/>
              </a:lnSpc>
              <a:buFont typeface="Wingdings" panose="05000000000000000000" pitchFamily="2" charset="2"/>
              <a:buNone/>
              <a:defRPr/>
            </a:pPr>
            <a:endParaRPr lang="sl-SI"/>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a:extLst>
              <a:ext uri="{FF2B5EF4-FFF2-40B4-BE49-F238E27FC236}">
                <a16:creationId xmlns:a16="http://schemas.microsoft.com/office/drawing/2014/main" id="{4B3FC0BF-5E7C-40E4-B95E-F934F6937822}"/>
              </a:ext>
            </a:extLst>
          </p:cNvPr>
          <p:cNvSpPr>
            <a:spLocks noGrp="1" noRot="1" noChangeArrowheads="1"/>
          </p:cNvSpPr>
          <p:nvPr>
            <p:ph type="body" idx="1"/>
          </p:nvPr>
        </p:nvSpPr>
        <p:spPr>
          <a:xfrm>
            <a:off x="468313" y="333375"/>
            <a:ext cx="8007350" cy="4191000"/>
          </a:xfrm>
        </p:spPr>
        <p:txBody>
          <a:bodyPr/>
          <a:lstStyle/>
          <a:p>
            <a:pPr eaLnBrk="1" hangingPunct="1">
              <a:defRPr/>
            </a:pPr>
            <a:endParaRPr lang="sl-SI"/>
          </a:p>
          <a:p>
            <a:pPr eaLnBrk="1" hangingPunct="1">
              <a:defRPr/>
            </a:pPr>
            <a:endParaRPr lang="sl-SI"/>
          </a:p>
          <a:p>
            <a:pPr eaLnBrk="1" hangingPunct="1">
              <a:defRPr/>
            </a:pPr>
            <a:r>
              <a:rPr lang="sl-SI" b="1">
                <a:solidFill>
                  <a:srgbClr val="CC3399"/>
                </a:solidFill>
              </a:rPr>
              <a:t>KRUSTA – krasta</a:t>
            </a:r>
            <a:r>
              <a:rPr lang="sl-SI">
                <a:solidFill>
                  <a:srgbClr val="CC3399"/>
                </a:solidFill>
              </a:rPr>
              <a:t>,</a:t>
            </a:r>
            <a:r>
              <a:rPr lang="sl-SI"/>
              <a:t> ki je sestavljena iz posamezne tkivne tekočine in posušenih epidermelnih odpadkov</a:t>
            </a:r>
          </a:p>
        </p:txBody>
      </p:sp>
      <p:sp>
        <p:nvSpPr>
          <p:cNvPr id="99332" name="Rectangle 4">
            <a:extLst>
              <a:ext uri="{FF2B5EF4-FFF2-40B4-BE49-F238E27FC236}">
                <a16:creationId xmlns:a16="http://schemas.microsoft.com/office/drawing/2014/main" id="{EB599046-2753-4A6F-AEE8-988A812B28D0}"/>
              </a:ext>
            </a:extLst>
          </p:cNvPr>
          <p:cNvSpPr>
            <a:spLocks noChangeArrowheads="1"/>
          </p:cNvSpPr>
          <p:nvPr/>
        </p:nvSpPr>
        <p:spPr bwMode="auto">
          <a:xfrm>
            <a:off x="900113" y="3644900"/>
            <a:ext cx="6985000" cy="2511425"/>
          </a:xfrm>
          <a:prstGeom prst="rect">
            <a:avLst/>
          </a:prstGeom>
          <a:noFill/>
          <a:ln>
            <a:noFill/>
          </a:ln>
          <a:effectLst/>
          <a:extLst/>
        </p:spPr>
        <p:txBody>
          <a:bodyPr>
            <a:spAutoFit/>
          </a:bodyPr>
          <a:lstStyle/>
          <a:p>
            <a:pPr>
              <a:defRPr/>
            </a:pPr>
            <a:endParaRPr lang="sl-SI">
              <a:effectLst>
                <a:outerShdw blurRad="38100" dist="38100" dir="2700000" algn="tl">
                  <a:srgbClr val="000000"/>
                </a:outerShdw>
              </a:effectLst>
              <a:latin typeface="Arial" charset="0"/>
              <a:cs typeface="Arial" charset="0"/>
            </a:endParaRPr>
          </a:p>
          <a:p>
            <a:pPr>
              <a:defRPr/>
            </a:pPr>
            <a:r>
              <a:rPr lang="sl-SI">
                <a:effectLst>
                  <a:outerShdw blurRad="38100" dist="38100" dir="2700000" algn="tl">
                    <a:srgbClr val="000000"/>
                  </a:outerShdw>
                </a:effectLst>
                <a:latin typeface="Arial" charset="0"/>
                <a:cs typeface="Arial" charset="0"/>
              </a:rPr>
              <a:t> </a:t>
            </a:r>
            <a:r>
              <a:rPr lang="sl-SI" sz="3200" b="1">
                <a:solidFill>
                  <a:srgbClr val="CC3399"/>
                </a:solidFill>
                <a:effectLst>
                  <a:outerShdw blurRad="38100" dist="38100" dir="2700000" algn="tl">
                    <a:srgbClr val="000000"/>
                  </a:outerShdw>
                </a:effectLst>
                <a:latin typeface="Arial" charset="0"/>
                <a:cs typeface="Arial" charset="0"/>
              </a:rPr>
              <a:t>FILIFORMEN ali KONIČAST</a:t>
            </a:r>
            <a:r>
              <a:rPr lang="sl-SI" sz="3200">
                <a:effectLst>
                  <a:outerShdw blurRad="38100" dist="38100" dir="2700000" algn="tl">
                    <a:srgbClr val="000000"/>
                  </a:outerShdw>
                </a:effectLst>
                <a:latin typeface="Arial" charset="0"/>
                <a:cs typeface="Arial" charset="0"/>
              </a:rPr>
              <a:t> izpuščaj je značilen za škrlatinko in zgleda kot naježena koža.</a:t>
            </a:r>
          </a:p>
          <a:p>
            <a:pPr>
              <a:lnSpc>
                <a:spcPct val="90000"/>
              </a:lnSpc>
              <a:spcBef>
                <a:spcPct val="50000"/>
              </a:spcBef>
              <a:buClr>
                <a:schemeClr val="hlink"/>
              </a:buClr>
              <a:buFont typeface="Wingdings" pitchFamily="2" charset="2"/>
              <a:buNone/>
              <a:defRPr/>
            </a:pPr>
            <a:endParaRPr lang="sl-SI" sz="3200">
              <a:effectLst>
                <a:outerShdw blurRad="38100" dist="38100" dir="2700000" algn="tl">
                  <a:srgbClr val="000000"/>
                </a:outerShdw>
              </a:effectLst>
              <a:latin typeface="Arial"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a:extLst>
              <a:ext uri="{FF2B5EF4-FFF2-40B4-BE49-F238E27FC236}">
                <a16:creationId xmlns:a16="http://schemas.microsoft.com/office/drawing/2014/main" id="{DECF3FFD-BF45-4DAB-B82B-7C4A6A48DBD7}"/>
              </a:ext>
            </a:extLst>
          </p:cNvPr>
          <p:cNvSpPr>
            <a:spLocks noGrp="1" noRot="1" noChangeArrowheads="1"/>
          </p:cNvSpPr>
          <p:nvPr>
            <p:ph type="body" idx="1"/>
          </p:nvPr>
        </p:nvSpPr>
        <p:spPr>
          <a:xfrm>
            <a:off x="468313" y="333375"/>
            <a:ext cx="8151812" cy="5832475"/>
          </a:xfrm>
        </p:spPr>
        <p:txBody>
          <a:bodyPr/>
          <a:lstStyle/>
          <a:p>
            <a:pPr eaLnBrk="1" hangingPunct="1">
              <a:lnSpc>
                <a:spcPct val="90000"/>
              </a:lnSpc>
              <a:defRPr/>
            </a:pPr>
            <a:r>
              <a:rPr lang="sl-SI"/>
              <a:t>Bolj pogoste so v </a:t>
            </a:r>
            <a:r>
              <a:rPr lang="sl-SI" b="1">
                <a:solidFill>
                  <a:schemeClr val="tx2"/>
                </a:solidFill>
              </a:rPr>
              <a:t>NERAZVITIH </a:t>
            </a:r>
            <a:r>
              <a:rPr lang="sl-SI"/>
              <a:t>deželah --~ kjer imamo veliko bolezni t.i. umazanih rok -črevesne bolezni. </a:t>
            </a:r>
          </a:p>
          <a:p>
            <a:pPr eaLnBrk="1" hangingPunct="1">
              <a:lnSpc>
                <a:spcPct val="90000"/>
              </a:lnSpc>
              <a:buFont typeface="Wingdings" panose="05000000000000000000" pitchFamily="2" charset="2"/>
              <a:buNone/>
              <a:defRPr/>
            </a:pPr>
            <a:endParaRPr lang="sl-SI"/>
          </a:p>
          <a:p>
            <a:pPr eaLnBrk="1" hangingPunct="1">
              <a:lnSpc>
                <a:spcPct val="90000"/>
              </a:lnSpc>
              <a:defRPr/>
            </a:pPr>
            <a:r>
              <a:rPr lang="sl-SI"/>
              <a:t>V </a:t>
            </a:r>
            <a:r>
              <a:rPr lang="sl-SI" b="1">
                <a:solidFill>
                  <a:schemeClr val="tx2"/>
                </a:solidFill>
              </a:rPr>
              <a:t>RAZVITIH </a:t>
            </a:r>
            <a:r>
              <a:rPr lang="sl-SI"/>
              <a:t>deželah pa prevladujejo bolezni kontaktov~ sem štejemo streptokokne okužbe in vse ostale okužbe ki se prenašajo intimno (v.HIV, Herpes v. ...). </a:t>
            </a:r>
          </a:p>
          <a:p>
            <a:pPr eaLnBrk="1" hangingPunct="1">
              <a:lnSpc>
                <a:spcPct val="90000"/>
              </a:lnSpc>
              <a:defRPr/>
            </a:pPr>
            <a:r>
              <a:rPr lang="sl-SI"/>
              <a:t>Bolezni so vezane tudi na higieno in bivanje ljudi (urejena kanalizacija, pitna voda, življenjsko okolje ...).</a:t>
            </a:r>
          </a:p>
          <a:p>
            <a:pPr eaLnBrk="1" hangingPunct="1">
              <a:lnSpc>
                <a:spcPct val="90000"/>
              </a:lnSpc>
              <a:defRPr/>
            </a:pPr>
            <a:endParaRPr lang="sl-SI"/>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4D21E838-9517-4CF3-8F50-DAC5EEC205EC}"/>
              </a:ext>
            </a:extLst>
          </p:cNvPr>
          <p:cNvSpPr>
            <a:spLocks noGrp="1" noRot="1" noChangeArrowheads="1"/>
          </p:cNvSpPr>
          <p:nvPr>
            <p:ph type="body" idx="1"/>
          </p:nvPr>
        </p:nvSpPr>
        <p:spPr>
          <a:xfrm>
            <a:off x="250825" y="188913"/>
            <a:ext cx="8424863" cy="6119812"/>
          </a:xfrm>
        </p:spPr>
        <p:txBody>
          <a:bodyPr/>
          <a:lstStyle/>
          <a:p>
            <a:pPr eaLnBrk="1" hangingPunct="1">
              <a:lnSpc>
                <a:spcPct val="80000"/>
              </a:lnSpc>
              <a:defRPr/>
            </a:pPr>
            <a:r>
              <a:rPr lang="sl-SI" sz="2800" b="1">
                <a:solidFill>
                  <a:srgbClr val="CC3399"/>
                </a:solidFill>
              </a:rPr>
              <a:t>URTIKARIELEN</a:t>
            </a:r>
            <a:r>
              <a:rPr lang="sl-SI" sz="2800"/>
              <a:t> izpuščaj na površini kože in daje zgled kot da je koža uleknjena</a:t>
            </a:r>
          </a:p>
          <a:p>
            <a:pPr eaLnBrk="1" hangingPunct="1">
              <a:lnSpc>
                <a:spcPct val="80000"/>
              </a:lnSpc>
              <a:buFont typeface="Wingdings" panose="05000000000000000000" pitchFamily="2" charset="2"/>
              <a:buNone/>
              <a:defRPr/>
            </a:pPr>
            <a:endParaRPr lang="sl-SI" sz="2800"/>
          </a:p>
          <a:p>
            <a:pPr eaLnBrk="1" hangingPunct="1">
              <a:lnSpc>
                <a:spcPct val="80000"/>
              </a:lnSpc>
              <a:defRPr/>
            </a:pPr>
            <a:r>
              <a:rPr lang="sl-SI" sz="2800"/>
              <a:t> </a:t>
            </a:r>
            <a:r>
              <a:rPr lang="sl-SI" sz="2800" b="1">
                <a:solidFill>
                  <a:srgbClr val="CC3399"/>
                </a:solidFill>
              </a:rPr>
              <a:t>ROZEOLE</a:t>
            </a:r>
            <a:r>
              <a:rPr lang="sl-SI" sz="2800"/>
              <a:t> so drobne bele makule običajno se pojavijo po trebuhu pri tifusu</a:t>
            </a:r>
          </a:p>
          <a:p>
            <a:pPr eaLnBrk="1" hangingPunct="1">
              <a:lnSpc>
                <a:spcPct val="80000"/>
              </a:lnSpc>
              <a:buFont typeface="Wingdings" panose="05000000000000000000" pitchFamily="2" charset="2"/>
              <a:buNone/>
              <a:defRPr/>
            </a:pPr>
            <a:endParaRPr lang="sl-SI" sz="2800"/>
          </a:p>
          <a:p>
            <a:pPr eaLnBrk="1" hangingPunct="1">
              <a:lnSpc>
                <a:spcPct val="80000"/>
              </a:lnSpc>
              <a:defRPr/>
            </a:pPr>
            <a:r>
              <a:rPr lang="sl-SI" sz="2800"/>
              <a:t> </a:t>
            </a:r>
            <a:r>
              <a:rPr lang="sl-SI" sz="2800" b="1">
                <a:solidFill>
                  <a:srgbClr val="CC3399"/>
                </a:solidFill>
              </a:rPr>
              <a:t>PETEHIE </a:t>
            </a:r>
            <a:r>
              <a:rPr lang="sl-SI" sz="2800"/>
              <a:t>ali pikčaste krvavitve po koži,če ima otrok petehije in poleg še zelo visoko TT takoj na urgenco saj gre lahko za meningokokno obolenje</a:t>
            </a:r>
          </a:p>
          <a:p>
            <a:pPr eaLnBrk="1" hangingPunct="1">
              <a:lnSpc>
                <a:spcPct val="80000"/>
              </a:lnSpc>
              <a:buFont typeface="Wingdings" panose="05000000000000000000" pitchFamily="2" charset="2"/>
              <a:buNone/>
              <a:defRPr/>
            </a:pPr>
            <a:endParaRPr lang="sl-SI" sz="2800"/>
          </a:p>
          <a:p>
            <a:pPr eaLnBrk="1" hangingPunct="1">
              <a:lnSpc>
                <a:spcPct val="80000"/>
              </a:lnSpc>
              <a:defRPr/>
            </a:pPr>
            <a:r>
              <a:rPr lang="sl-SI" sz="2800"/>
              <a:t> </a:t>
            </a:r>
            <a:r>
              <a:rPr lang="sl-SI" sz="2800" b="1">
                <a:solidFill>
                  <a:srgbClr val="CC3399"/>
                </a:solidFill>
              </a:rPr>
              <a:t>PASTIJEV</a:t>
            </a:r>
            <a:r>
              <a:rPr lang="sl-SI" sz="2800"/>
              <a:t> znak to so drobne pikčaste krvavitve v pregibih ki se pojavijo pri škrlatinki</a:t>
            </a:r>
          </a:p>
          <a:p>
            <a:pPr eaLnBrk="1" hangingPunct="1">
              <a:lnSpc>
                <a:spcPct val="80000"/>
              </a:lnSpc>
              <a:buFont typeface="Wingdings" panose="05000000000000000000" pitchFamily="2" charset="2"/>
              <a:buNone/>
              <a:defRPr/>
            </a:pPr>
            <a:endParaRPr lang="sl-SI" sz="2800"/>
          </a:p>
          <a:p>
            <a:pPr eaLnBrk="1" hangingPunct="1">
              <a:lnSpc>
                <a:spcPct val="80000"/>
              </a:lnSpc>
              <a:defRPr/>
            </a:pPr>
            <a:r>
              <a:rPr lang="sl-SI" sz="2800"/>
              <a:t> BORELIJSKI izpuščaj ali </a:t>
            </a:r>
            <a:r>
              <a:rPr lang="sl-SI" sz="2800" b="1">
                <a:solidFill>
                  <a:srgbClr val="CC3399"/>
                </a:solidFill>
              </a:rPr>
              <a:t>ERITEMA MIGRANS</a:t>
            </a:r>
            <a:r>
              <a:rPr lang="sl-SI" sz="2800"/>
              <a:t> je rdeč izpuščaj ki se širi v koncentričnih krogih</a:t>
            </a:r>
          </a:p>
          <a:p>
            <a:pPr eaLnBrk="1" hangingPunct="1">
              <a:lnSpc>
                <a:spcPct val="80000"/>
              </a:lnSpc>
              <a:buFont typeface="Wingdings" panose="05000000000000000000" pitchFamily="2" charset="2"/>
              <a:buNone/>
              <a:defRPr/>
            </a:pPr>
            <a:endParaRPr lang="sl-SI" sz="2800"/>
          </a:p>
          <a:p>
            <a:pPr eaLnBrk="1" hangingPunct="1">
              <a:lnSpc>
                <a:spcPct val="80000"/>
              </a:lnSpc>
              <a:buFont typeface="Wingdings" panose="05000000000000000000" pitchFamily="2" charset="2"/>
              <a:buNone/>
              <a:defRPr/>
            </a:pPr>
            <a:endParaRPr lang="sl-SI"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CF2D809-742D-4D95-A9BC-F4419B2BCE5C}"/>
              </a:ext>
            </a:extLst>
          </p:cNvPr>
          <p:cNvSpPr>
            <a:spLocks noGrp="1" noRot="1" noChangeArrowheads="1"/>
          </p:cNvSpPr>
          <p:nvPr>
            <p:ph type="title"/>
          </p:nvPr>
        </p:nvSpPr>
        <p:spPr>
          <a:xfrm>
            <a:off x="900113" y="244475"/>
            <a:ext cx="7942262" cy="881063"/>
          </a:xfrm>
        </p:spPr>
        <p:txBody>
          <a:bodyPr/>
          <a:lstStyle/>
          <a:p>
            <a:pPr eaLnBrk="1" hangingPunct="1">
              <a:defRPr/>
            </a:pPr>
            <a:r>
              <a:rPr lang="sl-SI"/>
              <a:t>Opazovanje izpuščaja</a:t>
            </a:r>
          </a:p>
        </p:txBody>
      </p:sp>
      <p:sp>
        <p:nvSpPr>
          <p:cNvPr id="81923" name="Rectangle 3">
            <a:extLst>
              <a:ext uri="{FF2B5EF4-FFF2-40B4-BE49-F238E27FC236}">
                <a16:creationId xmlns:a16="http://schemas.microsoft.com/office/drawing/2014/main" id="{24C5C651-7D28-417B-BDA3-0708528AFFFB}"/>
              </a:ext>
            </a:extLst>
          </p:cNvPr>
          <p:cNvSpPr>
            <a:spLocks noGrp="1" noRot="1" noChangeArrowheads="1"/>
          </p:cNvSpPr>
          <p:nvPr>
            <p:ph type="body" idx="1"/>
          </p:nvPr>
        </p:nvSpPr>
        <p:spPr>
          <a:xfrm>
            <a:off x="684213" y="1125538"/>
            <a:ext cx="8161337" cy="4970462"/>
          </a:xfrm>
        </p:spPr>
        <p:txBody>
          <a:bodyPr/>
          <a:lstStyle/>
          <a:p>
            <a:pPr eaLnBrk="1" hangingPunct="1">
              <a:defRPr/>
            </a:pPr>
            <a:r>
              <a:rPr lang="sl-SI"/>
              <a:t>Opazujemo:</a:t>
            </a:r>
          </a:p>
          <a:p>
            <a:pPr eaLnBrk="1" hangingPunct="1">
              <a:defRPr/>
            </a:pPr>
            <a:r>
              <a:rPr lang="sl-SI"/>
              <a:t>Mesto nastanka</a:t>
            </a:r>
          </a:p>
          <a:p>
            <a:pPr eaLnBrk="1" hangingPunct="1">
              <a:defRPr/>
            </a:pPr>
            <a:r>
              <a:rPr lang="sl-SI"/>
              <a:t>Širjenje</a:t>
            </a:r>
          </a:p>
          <a:p>
            <a:pPr eaLnBrk="1" hangingPunct="1">
              <a:defRPr/>
            </a:pPr>
            <a:r>
              <a:rPr lang="sl-SI"/>
              <a:t>videz</a:t>
            </a:r>
          </a:p>
        </p:txBody>
      </p:sp>
      <p:pic>
        <p:nvPicPr>
          <p:cNvPr id="33796" name="Picture 4">
            <a:extLst>
              <a:ext uri="{FF2B5EF4-FFF2-40B4-BE49-F238E27FC236}">
                <a16:creationId xmlns:a16="http://schemas.microsoft.com/office/drawing/2014/main" id="{E070CE8C-A5E2-452A-A640-48C789F90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781300"/>
            <a:ext cx="63500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EA4BE72-DFC3-4A03-B852-B86B01FB9C7C}"/>
              </a:ext>
            </a:extLst>
          </p:cNvPr>
          <p:cNvSpPr>
            <a:spLocks noGrp="1" noRot="1" noChangeArrowheads="1"/>
          </p:cNvSpPr>
          <p:nvPr>
            <p:ph type="title"/>
          </p:nvPr>
        </p:nvSpPr>
        <p:spPr>
          <a:xfrm>
            <a:off x="684213" y="244475"/>
            <a:ext cx="8158162" cy="1096963"/>
          </a:xfrm>
        </p:spPr>
        <p:txBody>
          <a:bodyPr/>
          <a:lstStyle/>
          <a:p>
            <a:pPr eaLnBrk="1" hangingPunct="1">
              <a:defRPr/>
            </a:pPr>
            <a:r>
              <a:rPr lang="sl-SI" sz="3200"/>
              <a:t>DIAGNOSTIKA NALEZLJIVIH BOLEZENI</a:t>
            </a:r>
          </a:p>
        </p:txBody>
      </p:sp>
      <p:sp>
        <p:nvSpPr>
          <p:cNvPr id="13315" name="Rectangle 3">
            <a:extLst>
              <a:ext uri="{FF2B5EF4-FFF2-40B4-BE49-F238E27FC236}">
                <a16:creationId xmlns:a16="http://schemas.microsoft.com/office/drawing/2014/main" id="{CC2D6BBC-C529-4B74-B05B-6AEA048B9C73}"/>
              </a:ext>
            </a:extLst>
          </p:cNvPr>
          <p:cNvSpPr>
            <a:spLocks noGrp="1" noRot="1" noChangeArrowheads="1"/>
          </p:cNvSpPr>
          <p:nvPr>
            <p:ph type="body" idx="1"/>
          </p:nvPr>
        </p:nvSpPr>
        <p:spPr>
          <a:xfrm>
            <a:off x="395288" y="1557338"/>
            <a:ext cx="8439150" cy="4478337"/>
          </a:xfrm>
        </p:spPr>
        <p:txBody>
          <a:bodyPr/>
          <a:lstStyle/>
          <a:p>
            <a:pPr eaLnBrk="1" hangingPunct="1">
              <a:lnSpc>
                <a:spcPct val="90000"/>
              </a:lnSpc>
              <a:defRPr/>
            </a:pPr>
            <a:r>
              <a:rPr lang="sl-SI" sz="2800"/>
              <a:t>Postavi jo zdravnik s pomočjo: </a:t>
            </a:r>
          </a:p>
          <a:p>
            <a:pPr eaLnBrk="1" hangingPunct="1">
              <a:lnSpc>
                <a:spcPct val="90000"/>
              </a:lnSpc>
              <a:defRPr/>
            </a:pPr>
            <a:r>
              <a:rPr lang="sl-SI" sz="2400" b="1">
                <a:solidFill>
                  <a:srgbClr val="CC3399"/>
                </a:solidFill>
              </a:rPr>
              <a:t>ANAMNEZE</a:t>
            </a:r>
          </a:p>
          <a:p>
            <a:pPr eaLnBrk="1" hangingPunct="1">
              <a:lnSpc>
                <a:spcPct val="90000"/>
              </a:lnSpc>
              <a:defRPr/>
            </a:pPr>
            <a:r>
              <a:rPr lang="sl-SI" sz="2400" b="1">
                <a:solidFill>
                  <a:srgbClr val="CC3399"/>
                </a:solidFill>
              </a:rPr>
              <a:t>EPIDEMIOLOŠKIH PODATKOV</a:t>
            </a:r>
          </a:p>
          <a:p>
            <a:pPr eaLnBrk="1" hangingPunct="1">
              <a:lnSpc>
                <a:spcPct val="90000"/>
              </a:lnSpc>
              <a:defRPr/>
            </a:pPr>
            <a:r>
              <a:rPr lang="sl-SI" sz="2400" b="1">
                <a:solidFill>
                  <a:srgbClr val="CC3399"/>
                </a:solidFill>
              </a:rPr>
              <a:t>LABORATORIJSKIH PREISKAV: </a:t>
            </a:r>
          </a:p>
          <a:p>
            <a:pPr eaLnBrk="1" hangingPunct="1">
              <a:lnSpc>
                <a:spcPct val="90000"/>
              </a:lnSpc>
              <a:buFont typeface="Wingdings" panose="05000000000000000000" pitchFamily="2" charset="2"/>
              <a:buNone/>
              <a:defRPr/>
            </a:pPr>
            <a:r>
              <a:rPr lang="sl-SI" sz="2800"/>
              <a:t>- osnovne krvne preiskave</a:t>
            </a:r>
          </a:p>
          <a:p>
            <a:pPr eaLnBrk="1" hangingPunct="1">
              <a:lnSpc>
                <a:spcPct val="90000"/>
              </a:lnSpc>
              <a:buFont typeface="Wingdings" panose="05000000000000000000" pitchFamily="2" charset="2"/>
              <a:buNone/>
              <a:defRPr/>
            </a:pPr>
            <a:r>
              <a:rPr lang="sl-SI" sz="2800"/>
              <a:t>- preiskave urina</a:t>
            </a:r>
          </a:p>
          <a:p>
            <a:pPr eaLnBrk="1" hangingPunct="1">
              <a:lnSpc>
                <a:spcPct val="90000"/>
              </a:lnSpc>
              <a:buFont typeface="Wingdings" panose="05000000000000000000" pitchFamily="2" charset="2"/>
              <a:buNone/>
              <a:defRPr/>
            </a:pPr>
            <a:r>
              <a:rPr lang="sl-SI" sz="2800"/>
              <a:t>- mikrobiološke preiskave- urinokultura, hemokultura, pregled likvorja</a:t>
            </a:r>
          </a:p>
          <a:p>
            <a:pPr eaLnBrk="1" hangingPunct="1">
              <a:lnSpc>
                <a:spcPct val="90000"/>
              </a:lnSpc>
              <a:buFont typeface="Wingdings" panose="05000000000000000000" pitchFamily="2" charset="2"/>
              <a:buNone/>
              <a:defRPr/>
            </a:pPr>
            <a:r>
              <a:rPr lang="sl-SI" sz="2800"/>
              <a:t>- serološke preiskave- določamo protitelesa IgM in IgG in določamo titer protiteles</a:t>
            </a:r>
          </a:p>
          <a:p>
            <a:pPr eaLnBrk="1" hangingPunct="1">
              <a:lnSpc>
                <a:spcPct val="90000"/>
              </a:lnSpc>
              <a:defRPr/>
            </a:pPr>
            <a:endParaRPr lang="sl-SI"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779FDC4-3B3C-4FD4-8926-726DFE5A808D}"/>
              </a:ext>
            </a:extLst>
          </p:cNvPr>
          <p:cNvSpPr>
            <a:spLocks noGrp="1" noRot="1" noChangeArrowheads="1"/>
          </p:cNvSpPr>
          <p:nvPr>
            <p:ph type="title"/>
          </p:nvPr>
        </p:nvSpPr>
        <p:spPr/>
        <p:txBody>
          <a:bodyPr/>
          <a:lstStyle/>
          <a:p>
            <a:pPr eaLnBrk="1" hangingPunct="1">
              <a:defRPr/>
            </a:pPr>
            <a:r>
              <a:rPr lang="sl-SI" sz="3200"/>
              <a:t>Zdravljenje nalezljivih bolezni</a:t>
            </a:r>
          </a:p>
        </p:txBody>
      </p:sp>
      <p:sp>
        <p:nvSpPr>
          <p:cNvPr id="14339" name="Rectangle 3">
            <a:extLst>
              <a:ext uri="{FF2B5EF4-FFF2-40B4-BE49-F238E27FC236}">
                <a16:creationId xmlns:a16="http://schemas.microsoft.com/office/drawing/2014/main" id="{E79B57C0-B91B-4D11-81FF-CFAD6061C8C3}"/>
              </a:ext>
            </a:extLst>
          </p:cNvPr>
          <p:cNvSpPr>
            <a:spLocks noGrp="1" noRot="1" noChangeArrowheads="1"/>
          </p:cNvSpPr>
          <p:nvPr>
            <p:ph type="body" idx="1"/>
          </p:nvPr>
        </p:nvSpPr>
        <p:spPr>
          <a:xfrm>
            <a:off x="539750" y="1341438"/>
            <a:ext cx="8305800" cy="4754562"/>
          </a:xfrm>
        </p:spPr>
        <p:txBody>
          <a:bodyPr/>
          <a:lstStyle/>
          <a:p>
            <a:pPr marL="609600" indent="-609600" eaLnBrk="1" hangingPunct="1">
              <a:lnSpc>
                <a:spcPct val="90000"/>
              </a:lnSpc>
              <a:buFont typeface="Wingdings" panose="05000000000000000000" pitchFamily="2" charset="2"/>
              <a:buAutoNum type="arabicPeriod"/>
              <a:defRPr/>
            </a:pPr>
            <a:r>
              <a:rPr lang="sl-SI" b="1">
                <a:solidFill>
                  <a:srgbClr val="FCC3BA"/>
                </a:solidFill>
              </a:rPr>
              <a:t>Vzročno –  </a:t>
            </a:r>
            <a:r>
              <a:rPr lang="sl-SI" b="1">
                <a:solidFill>
                  <a:schemeClr val="tx2"/>
                </a:solidFill>
              </a:rPr>
              <a:t>dajemo protimikrobna zdravila ( antibiotiki</a:t>
            </a:r>
            <a:r>
              <a:rPr lang="sl-SI">
                <a:solidFill>
                  <a:schemeClr val="tx2"/>
                </a:solidFill>
              </a:rPr>
              <a:t> in virostatiki )</a:t>
            </a:r>
          </a:p>
          <a:p>
            <a:pPr marL="609600" indent="-609600" eaLnBrk="1" hangingPunct="1">
              <a:lnSpc>
                <a:spcPct val="90000"/>
              </a:lnSpc>
              <a:buFont typeface="Wingdings" panose="05000000000000000000" pitchFamily="2" charset="2"/>
              <a:buNone/>
              <a:defRPr/>
            </a:pPr>
            <a:endParaRPr lang="sl-SI">
              <a:solidFill>
                <a:schemeClr val="tx2"/>
              </a:solidFill>
            </a:endParaRPr>
          </a:p>
          <a:p>
            <a:pPr marL="609600" indent="-609600" eaLnBrk="1" hangingPunct="1">
              <a:lnSpc>
                <a:spcPct val="90000"/>
              </a:lnSpc>
              <a:buFont typeface="Wingdings" panose="05000000000000000000" pitchFamily="2" charset="2"/>
              <a:buNone/>
              <a:defRPr/>
            </a:pPr>
            <a:r>
              <a:rPr lang="sl-SI"/>
              <a:t>2. </a:t>
            </a:r>
            <a:r>
              <a:rPr lang="sl-SI" b="1">
                <a:solidFill>
                  <a:srgbClr val="FCC3BA"/>
                </a:solidFill>
              </a:rPr>
              <a:t>Simptomatsko</a:t>
            </a:r>
            <a:r>
              <a:rPr lang="sl-SI"/>
              <a:t>-  zdravila proti posameznim simptomom (analgetiki, antipiretiki...)</a:t>
            </a:r>
          </a:p>
          <a:p>
            <a:pPr marL="609600" indent="-609600" eaLnBrk="1" hangingPunct="1">
              <a:lnSpc>
                <a:spcPct val="90000"/>
              </a:lnSpc>
              <a:buFont typeface="Wingdings" panose="05000000000000000000" pitchFamily="2" charset="2"/>
              <a:buNone/>
              <a:defRPr/>
            </a:pPr>
            <a:endParaRPr lang="sl-SI"/>
          </a:p>
          <a:p>
            <a:pPr marL="609600" indent="-609600" eaLnBrk="1" hangingPunct="1">
              <a:lnSpc>
                <a:spcPct val="90000"/>
              </a:lnSpc>
              <a:buFont typeface="Wingdings" panose="05000000000000000000" pitchFamily="2" charset="2"/>
              <a:buNone/>
              <a:defRPr/>
            </a:pPr>
            <a:r>
              <a:rPr lang="sl-SI"/>
              <a:t>3. </a:t>
            </a:r>
            <a:r>
              <a:rPr lang="sl-SI" b="1">
                <a:solidFill>
                  <a:srgbClr val="FCC3BA"/>
                </a:solidFill>
              </a:rPr>
              <a:t>Zdravstvena nega</a:t>
            </a:r>
            <a:r>
              <a:rPr lang="sl-SI"/>
              <a:t> po procesni metodi dela – model po Virginiji Henderson</a:t>
            </a:r>
          </a:p>
          <a:p>
            <a:pPr marL="609600" indent="-609600" eaLnBrk="1" hangingPunct="1">
              <a:lnSpc>
                <a:spcPct val="90000"/>
              </a:lnSpc>
              <a:buFont typeface="Wingdings" panose="05000000000000000000" pitchFamily="2" charset="2"/>
              <a:buNone/>
              <a:defRPr/>
            </a:pPr>
            <a:endParaRPr lang="sl-SI"/>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7B28DE3-FD0F-4FC9-8FA5-2A82054A076F}"/>
              </a:ext>
            </a:extLst>
          </p:cNvPr>
          <p:cNvSpPr>
            <a:spLocks noGrp="1" noRot="1" noChangeArrowheads="1"/>
          </p:cNvSpPr>
          <p:nvPr>
            <p:ph type="title"/>
          </p:nvPr>
        </p:nvSpPr>
        <p:spPr>
          <a:xfrm>
            <a:off x="755650" y="244475"/>
            <a:ext cx="8086725" cy="1168400"/>
          </a:xfrm>
        </p:spPr>
        <p:txBody>
          <a:bodyPr/>
          <a:lstStyle/>
          <a:p>
            <a:pPr algn="ctr" eaLnBrk="1" hangingPunct="1">
              <a:defRPr/>
            </a:pPr>
            <a:r>
              <a:rPr lang="sl-SI" sz="3200"/>
              <a:t>PREPREČEVANJE IN OBVLADOVANJE NB</a:t>
            </a:r>
          </a:p>
        </p:txBody>
      </p:sp>
      <p:sp>
        <p:nvSpPr>
          <p:cNvPr id="11267" name="Rectangle 3">
            <a:extLst>
              <a:ext uri="{FF2B5EF4-FFF2-40B4-BE49-F238E27FC236}">
                <a16:creationId xmlns:a16="http://schemas.microsoft.com/office/drawing/2014/main" id="{3C21AC54-83A9-4CD5-972B-4B1A87BDB8E0}"/>
              </a:ext>
            </a:extLst>
          </p:cNvPr>
          <p:cNvSpPr>
            <a:spLocks noGrp="1" noRot="1" noChangeArrowheads="1"/>
          </p:cNvSpPr>
          <p:nvPr>
            <p:ph type="body" idx="1"/>
          </p:nvPr>
        </p:nvSpPr>
        <p:spPr>
          <a:xfrm>
            <a:off x="323850" y="1341438"/>
            <a:ext cx="8424863" cy="4967287"/>
          </a:xfrm>
        </p:spPr>
        <p:txBody>
          <a:bodyPr/>
          <a:lstStyle/>
          <a:p>
            <a:pPr marL="609600" indent="-609600" eaLnBrk="1" hangingPunct="1">
              <a:lnSpc>
                <a:spcPct val="90000"/>
              </a:lnSpc>
              <a:buFont typeface="Wingdings" panose="05000000000000000000" pitchFamily="2" charset="2"/>
              <a:buNone/>
              <a:defRPr/>
            </a:pPr>
            <a:endParaRPr lang="sl-SI" sz="2800" b="1">
              <a:solidFill>
                <a:schemeClr val="tx2"/>
              </a:solidFill>
            </a:endParaRPr>
          </a:p>
          <a:p>
            <a:pPr marL="609600" indent="-609600" eaLnBrk="1" hangingPunct="1">
              <a:lnSpc>
                <a:spcPct val="90000"/>
              </a:lnSpc>
              <a:buFont typeface="Wingdings" panose="05000000000000000000" pitchFamily="2" charset="2"/>
              <a:buNone/>
              <a:defRPr/>
            </a:pPr>
            <a:r>
              <a:rPr lang="sl-SI" sz="2800" b="1">
                <a:solidFill>
                  <a:schemeClr val="tx2"/>
                </a:solidFill>
              </a:rPr>
              <a:t>NB niso le problem posameznika ampak celotne družbe.</a:t>
            </a:r>
          </a:p>
          <a:p>
            <a:pPr marL="609600" indent="-609600" eaLnBrk="1" hangingPunct="1">
              <a:lnSpc>
                <a:spcPct val="90000"/>
              </a:lnSpc>
              <a:defRPr/>
            </a:pPr>
            <a:r>
              <a:rPr lang="sl-SI" sz="2800" b="1">
                <a:solidFill>
                  <a:schemeClr val="tx2"/>
                </a:solidFill>
              </a:rPr>
              <a:t>Za nadzor nad NB v svetu skrbi SZO ( Center za kontrolo in preprečevanje NB v Atlanti).</a:t>
            </a:r>
          </a:p>
          <a:p>
            <a:pPr marL="609600" indent="-609600" eaLnBrk="1" hangingPunct="1">
              <a:lnSpc>
                <a:spcPct val="90000"/>
              </a:lnSpc>
              <a:defRPr/>
            </a:pPr>
            <a:r>
              <a:rPr lang="sl-SI" sz="2800" b="1">
                <a:solidFill>
                  <a:schemeClr val="tx2"/>
                </a:solidFill>
              </a:rPr>
              <a:t>V naši državi ureja področje NB Zakon o nalezljivih boleznih</a:t>
            </a:r>
          </a:p>
          <a:p>
            <a:pPr marL="609600" indent="-609600" eaLnBrk="1" hangingPunct="1">
              <a:lnSpc>
                <a:spcPct val="90000"/>
              </a:lnSpc>
              <a:defRPr/>
            </a:pPr>
            <a:r>
              <a:rPr lang="sl-SI" sz="2800" b="1">
                <a:solidFill>
                  <a:schemeClr val="tx2"/>
                </a:solidFill>
              </a:rPr>
              <a:t>Zakon predpisuje </a:t>
            </a:r>
            <a:r>
              <a:rPr lang="sl-SI" sz="2800" b="1">
                <a:solidFill>
                  <a:srgbClr val="CC3399"/>
                </a:solidFill>
              </a:rPr>
              <a:t>splošne in posebne ukrepe ter način obvladovanja bolnišničnih okužb.</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077DBA59-CBFB-491A-9EE8-B127070ECCDA}"/>
              </a:ext>
            </a:extLst>
          </p:cNvPr>
          <p:cNvSpPr>
            <a:spLocks noGrp="1" noRot="1" noChangeArrowheads="1"/>
          </p:cNvSpPr>
          <p:nvPr>
            <p:ph type="body" idx="1"/>
          </p:nvPr>
        </p:nvSpPr>
        <p:spPr>
          <a:xfrm>
            <a:off x="323850" y="333375"/>
            <a:ext cx="8820150" cy="6264275"/>
          </a:xfrm>
        </p:spPr>
        <p:txBody>
          <a:bodyPr/>
          <a:lstStyle/>
          <a:p>
            <a:pPr marL="609600" indent="-609600" eaLnBrk="1" hangingPunct="1">
              <a:lnSpc>
                <a:spcPct val="80000"/>
              </a:lnSpc>
              <a:buFont typeface="Wingdings" panose="05000000000000000000" pitchFamily="2" charset="2"/>
              <a:buNone/>
              <a:defRPr/>
            </a:pPr>
            <a:r>
              <a:rPr lang="sl-SI" sz="2800">
                <a:solidFill>
                  <a:srgbClr val="CC3399"/>
                </a:solidFill>
              </a:rPr>
              <a:t>Poznamo:</a:t>
            </a:r>
            <a:r>
              <a:rPr lang="sl-SI" sz="2800"/>
              <a:t> </a:t>
            </a:r>
          </a:p>
          <a:p>
            <a:pPr marL="609600" indent="-609600" eaLnBrk="1" hangingPunct="1">
              <a:lnSpc>
                <a:spcPct val="80000"/>
              </a:lnSpc>
              <a:buFont typeface="Wingdings" panose="05000000000000000000" pitchFamily="2" charset="2"/>
              <a:buAutoNum type="arabicPeriod"/>
              <a:defRPr/>
            </a:pPr>
            <a:r>
              <a:rPr lang="sl-SI" sz="2800" b="1">
                <a:solidFill>
                  <a:srgbClr val="FCC3BA"/>
                </a:solidFill>
              </a:rPr>
              <a:t>Splošne preventivne ukrepe</a:t>
            </a:r>
          </a:p>
          <a:p>
            <a:pPr marL="609600" indent="-609600" eaLnBrk="1" hangingPunct="1">
              <a:lnSpc>
                <a:spcPct val="80000"/>
              </a:lnSpc>
              <a:buFont typeface="Wingdings" panose="05000000000000000000" pitchFamily="2" charset="2"/>
              <a:buAutoNum type="arabicPeriod"/>
              <a:defRPr/>
            </a:pPr>
            <a:r>
              <a:rPr lang="sl-SI" sz="2800" b="1">
                <a:solidFill>
                  <a:srgbClr val="FCC3BA"/>
                </a:solidFill>
              </a:rPr>
              <a:t>Protiepidemijske </a:t>
            </a:r>
          </a:p>
          <a:p>
            <a:pPr marL="609600" indent="-609600" eaLnBrk="1" hangingPunct="1">
              <a:lnSpc>
                <a:spcPct val="80000"/>
              </a:lnSpc>
              <a:buFont typeface="Wingdings" panose="05000000000000000000" pitchFamily="2" charset="2"/>
              <a:buAutoNum type="arabicPeriod"/>
              <a:defRPr/>
            </a:pPr>
            <a:r>
              <a:rPr lang="sl-SI" sz="2800" b="1">
                <a:solidFill>
                  <a:srgbClr val="FCC3BA"/>
                </a:solidFill>
              </a:rPr>
              <a:t>Izolacijo</a:t>
            </a:r>
          </a:p>
          <a:p>
            <a:pPr marL="609600" indent="-609600" eaLnBrk="1" hangingPunct="1">
              <a:lnSpc>
                <a:spcPct val="80000"/>
              </a:lnSpc>
              <a:buFont typeface="Wingdings" panose="05000000000000000000" pitchFamily="2" charset="2"/>
              <a:buNone/>
              <a:defRPr/>
            </a:pPr>
            <a:endParaRPr lang="sl-SI" sz="2800" b="1">
              <a:solidFill>
                <a:srgbClr val="FCC3BA"/>
              </a:solidFill>
            </a:endParaRPr>
          </a:p>
          <a:p>
            <a:pPr marL="609600" indent="-609600" eaLnBrk="1" hangingPunct="1">
              <a:lnSpc>
                <a:spcPct val="80000"/>
              </a:lnSpc>
              <a:buFont typeface="Wingdings" panose="05000000000000000000" pitchFamily="2" charset="2"/>
              <a:buNone/>
              <a:defRPr/>
            </a:pPr>
            <a:endParaRPr lang="sl-SI" sz="2400" b="1">
              <a:solidFill>
                <a:srgbClr val="FCC3BA"/>
              </a:solidFill>
            </a:endParaRPr>
          </a:p>
          <a:p>
            <a:pPr marL="609600" indent="-609600" eaLnBrk="1" hangingPunct="1">
              <a:lnSpc>
                <a:spcPct val="80000"/>
              </a:lnSpc>
              <a:buFont typeface="Wingdings" panose="05000000000000000000" pitchFamily="2" charset="2"/>
              <a:buNone/>
              <a:defRPr/>
            </a:pPr>
            <a:r>
              <a:rPr lang="sl-SI" sz="2000" b="1" u="sng"/>
              <a:t> </a:t>
            </a:r>
            <a:r>
              <a:rPr lang="sl-SI" sz="2800" b="1" u="sng"/>
              <a:t>Splošni preventivni ukrepi:</a:t>
            </a:r>
          </a:p>
          <a:p>
            <a:pPr marL="609600" indent="-609600" eaLnBrk="1" hangingPunct="1">
              <a:lnSpc>
                <a:spcPct val="80000"/>
              </a:lnSpc>
              <a:buFont typeface="Wingdings" panose="05000000000000000000" pitchFamily="2" charset="2"/>
              <a:buNone/>
              <a:defRPr/>
            </a:pPr>
            <a:endParaRPr lang="sl-SI" sz="2800" b="1" u="sng"/>
          </a:p>
          <a:p>
            <a:pPr marL="609600" indent="-609600" eaLnBrk="1" hangingPunct="1">
              <a:lnSpc>
                <a:spcPct val="80000"/>
              </a:lnSpc>
              <a:buFontTx/>
              <a:buChar char="-"/>
              <a:defRPr/>
            </a:pPr>
            <a:r>
              <a:rPr lang="sl-SI" sz="2800" b="1"/>
              <a:t>jih mora zagotoviti država za zdravje prebivalstva in obsegajo:</a:t>
            </a:r>
          </a:p>
          <a:p>
            <a:pPr marL="609600" indent="-609600" eaLnBrk="1" hangingPunct="1">
              <a:lnSpc>
                <a:spcPct val="80000"/>
              </a:lnSpc>
              <a:buFont typeface="Wingdings" panose="05000000000000000000" pitchFamily="2" charset="2"/>
              <a:buChar char="Ø"/>
              <a:defRPr/>
            </a:pPr>
            <a:r>
              <a:rPr lang="sl-SI" sz="2800" b="1"/>
              <a:t>Zagotavljanje higiensko neoporečne pitne vode in hrane</a:t>
            </a:r>
          </a:p>
          <a:p>
            <a:pPr marL="609600" indent="-609600" eaLnBrk="1" hangingPunct="1">
              <a:lnSpc>
                <a:spcPct val="80000"/>
              </a:lnSpc>
              <a:buFont typeface="Wingdings" panose="05000000000000000000" pitchFamily="2" charset="2"/>
              <a:buChar char="Ø"/>
              <a:defRPr/>
            </a:pPr>
            <a:r>
              <a:rPr lang="sl-SI" sz="2800" b="1"/>
              <a:t>Ustrezno odstranjevanje odpadkov in odplak</a:t>
            </a:r>
          </a:p>
          <a:p>
            <a:pPr marL="609600" indent="-609600" eaLnBrk="1" hangingPunct="1">
              <a:lnSpc>
                <a:spcPct val="80000"/>
              </a:lnSpc>
              <a:buFont typeface="Wingdings" panose="05000000000000000000" pitchFamily="2" charset="2"/>
              <a:buChar char="Ø"/>
              <a:defRPr/>
            </a:pPr>
            <a:r>
              <a:rPr lang="sl-SI" sz="2800" b="1"/>
              <a:t>Skrb za kakovost zraka in okolja</a:t>
            </a:r>
          </a:p>
          <a:p>
            <a:pPr marL="609600" indent="-609600" eaLnBrk="1" hangingPunct="1">
              <a:lnSpc>
                <a:spcPct val="80000"/>
              </a:lnSpc>
              <a:buFont typeface="Wingdings" panose="05000000000000000000" pitchFamily="2" charset="2"/>
              <a:buNone/>
              <a:defRPr/>
            </a:pPr>
            <a:r>
              <a:rPr lang="sl-SI" sz="2800" b="1"/>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a:extLst>
              <a:ext uri="{FF2B5EF4-FFF2-40B4-BE49-F238E27FC236}">
                <a16:creationId xmlns:a16="http://schemas.microsoft.com/office/drawing/2014/main" id="{BC3A975F-64CE-49D1-9B98-792A42BF1CC9}"/>
              </a:ext>
            </a:extLst>
          </p:cNvPr>
          <p:cNvSpPr>
            <a:spLocks noGrp="1" noRot="1" noChangeArrowheads="1"/>
          </p:cNvSpPr>
          <p:nvPr>
            <p:ph type="body" idx="1"/>
          </p:nvPr>
        </p:nvSpPr>
        <p:spPr>
          <a:xfrm>
            <a:off x="539750" y="333375"/>
            <a:ext cx="7993063" cy="6119813"/>
          </a:xfrm>
        </p:spPr>
        <p:txBody>
          <a:bodyPr/>
          <a:lstStyle/>
          <a:p>
            <a:pPr eaLnBrk="1" hangingPunct="1">
              <a:defRPr/>
            </a:pPr>
            <a:r>
              <a:rPr lang="sl-SI" b="1" u="sng">
                <a:solidFill>
                  <a:srgbClr val="CC3399"/>
                </a:solidFill>
              </a:rPr>
              <a:t>Posebni ukrepi so še: </a:t>
            </a:r>
          </a:p>
          <a:p>
            <a:pPr eaLnBrk="1" hangingPunct="1">
              <a:buFont typeface="Wingdings" panose="05000000000000000000" pitchFamily="2" charset="2"/>
              <a:buChar char="Ø"/>
              <a:defRPr/>
            </a:pPr>
            <a:r>
              <a:rPr lang="sl-SI"/>
              <a:t> zdravstvena vzgoja prebivalstva</a:t>
            </a:r>
          </a:p>
          <a:p>
            <a:pPr eaLnBrk="1" hangingPunct="1">
              <a:buFont typeface="Wingdings" panose="05000000000000000000" pitchFamily="2" charset="2"/>
              <a:buChar char="Ø"/>
              <a:defRPr/>
            </a:pPr>
            <a:r>
              <a:rPr lang="sl-SI"/>
              <a:t>Zgodnje odkrivanje virov okužbe</a:t>
            </a:r>
          </a:p>
          <a:p>
            <a:pPr eaLnBrk="1" hangingPunct="1">
              <a:buFont typeface="Wingdings" panose="05000000000000000000" pitchFamily="2" charset="2"/>
              <a:buChar char="Ø"/>
              <a:defRPr/>
            </a:pPr>
            <a:r>
              <a:rPr lang="sl-SI"/>
              <a:t>Izboljšanje socialno ekonomskih razmer</a:t>
            </a:r>
          </a:p>
          <a:p>
            <a:pPr eaLnBrk="1" hangingPunct="1">
              <a:buFont typeface="Wingdings" panose="05000000000000000000" pitchFamily="2" charset="2"/>
              <a:buChar char="Ø"/>
              <a:defRPr/>
            </a:pPr>
            <a:r>
              <a:rPr lang="sl-SI"/>
              <a:t>Redno cepljenje prebivalstva</a:t>
            </a:r>
          </a:p>
          <a:p>
            <a:pPr eaLnBrk="1" hangingPunct="1">
              <a:buFont typeface="Wingdings" panose="05000000000000000000" pitchFamily="2" charset="2"/>
              <a:buChar char="Ø"/>
              <a:defRPr/>
            </a:pPr>
            <a:r>
              <a:rPr lang="sl-SI"/>
              <a:t>Prijava NB</a:t>
            </a:r>
          </a:p>
          <a:p>
            <a:pPr eaLnBrk="1" hangingPunct="1">
              <a:buFont typeface="Wingdings" panose="05000000000000000000" pitchFamily="2" charset="2"/>
              <a:buChar char="Ø"/>
              <a:defRPr/>
            </a:pPr>
            <a:r>
              <a:rPr lang="sl-SI"/>
              <a:t>Izolacija, karantena, obvezno zdravljenje ter poseben prevoz bolnikov</a:t>
            </a:r>
          </a:p>
          <a:p>
            <a:pPr eaLnBrk="1" hangingPunct="1">
              <a:buFont typeface="Wingdings" panose="05000000000000000000" pitchFamily="2" charset="2"/>
              <a:buChar char="Ø"/>
              <a:defRPr/>
            </a:pPr>
            <a:r>
              <a:rPr lang="sl-SI"/>
              <a:t>Dezinfekcija, dezinsekcija in deratizacija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2D3DAF69-8A17-4669-8FC0-D5CB70A08F81}"/>
              </a:ext>
            </a:extLst>
          </p:cNvPr>
          <p:cNvSpPr>
            <a:spLocks noGrp="1" noRot="1" noChangeArrowheads="1"/>
          </p:cNvSpPr>
          <p:nvPr>
            <p:ph type="title"/>
          </p:nvPr>
        </p:nvSpPr>
        <p:spPr>
          <a:xfrm>
            <a:off x="755650" y="404813"/>
            <a:ext cx="7737475" cy="423862"/>
          </a:xfrm>
        </p:spPr>
        <p:txBody>
          <a:bodyPr/>
          <a:lstStyle/>
          <a:p>
            <a:pPr eaLnBrk="1" hangingPunct="1">
              <a:defRPr/>
            </a:pPr>
            <a:r>
              <a:rPr lang="sl-SI" sz="3200"/>
              <a:t>PRIJAVLJANJE NB V SLOVENIJI </a:t>
            </a:r>
            <a:r>
              <a:rPr lang="sl-SI" sz="2000"/>
              <a:t>str. 22-23</a:t>
            </a:r>
          </a:p>
        </p:txBody>
      </p:sp>
      <p:sp>
        <p:nvSpPr>
          <p:cNvPr id="102403" name="Rectangle 3">
            <a:extLst>
              <a:ext uri="{FF2B5EF4-FFF2-40B4-BE49-F238E27FC236}">
                <a16:creationId xmlns:a16="http://schemas.microsoft.com/office/drawing/2014/main" id="{A2B7471C-D8B1-4BA5-9701-0987AE86AE31}"/>
              </a:ext>
            </a:extLst>
          </p:cNvPr>
          <p:cNvSpPr>
            <a:spLocks noGrp="1" noRot="1" noChangeArrowheads="1"/>
          </p:cNvSpPr>
          <p:nvPr>
            <p:ph type="body" idx="1"/>
          </p:nvPr>
        </p:nvSpPr>
        <p:spPr>
          <a:xfrm>
            <a:off x="611188" y="1196975"/>
            <a:ext cx="8007350" cy="4191000"/>
          </a:xfrm>
        </p:spPr>
        <p:txBody>
          <a:bodyPr/>
          <a:lstStyle/>
          <a:p>
            <a:pPr eaLnBrk="1" hangingPunct="1">
              <a:lnSpc>
                <a:spcPct val="90000"/>
              </a:lnSpc>
              <a:defRPr/>
            </a:pPr>
            <a:r>
              <a:rPr lang="sl-SI"/>
              <a:t>Na podlagi česa spremljamo nalezljive bolezni?</a:t>
            </a:r>
          </a:p>
          <a:p>
            <a:pPr eaLnBrk="1" hangingPunct="1">
              <a:lnSpc>
                <a:spcPct val="90000"/>
              </a:lnSpc>
              <a:defRPr/>
            </a:pPr>
            <a:r>
              <a:rPr lang="sl-SI"/>
              <a:t>Kaj je vloga zdravnika in kako poteka prijava?</a:t>
            </a:r>
          </a:p>
          <a:p>
            <a:pPr eaLnBrk="1" hangingPunct="1">
              <a:lnSpc>
                <a:spcPct val="90000"/>
              </a:lnSpc>
              <a:defRPr/>
            </a:pPr>
            <a:r>
              <a:rPr lang="sl-SI"/>
              <a:t>Kakšna je naloga območnih zavodov?</a:t>
            </a:r>
          </a:p>
          <a:p>
            <a:pPr eaLnBrk="1" hangingPunct="1">
              <a:lnSpc>
                <a:spcPct val="90000"/>
              </a:lnSpc>
              <a:defRPr/>
            </a:pPr>
            <a:r>
              <a:rPr lang="sl-SI"/>
              <a:t>Kakšna je bila hospitalizacija zaradi NB?</a:t>
            </a:r>
          </a:p>
          <a:p>
            <a:pPr eaLnBrk="1" hangingPunct="1">
              <a:lnSpc>
                <a:spcPct val="90000"/>
              </a:lnSpc>
              <a:defRPr/>
            </a:pPr>
            <a:r>
              <a:rPr lang="sl-SI"/>
              <a:t>Katere so najpogostejše prijavljene NB v zadnjih letih v SLO?</a:t>
            </a:r>
          </a:p>
          <a:p>
            <a:pPr eaLnBrk="1" hangingPunct="1">
              <a:lnSpc>
                <a:spcPct val="90000"/>
              </a:lnSpc>
              <a:defRPr/>
            </a:pPr>
            <a:endParaRPr lang="sl-SI"/>
          </a:p>
          <a:p>
            <a:pPr eaLnBrk="1" hangingPunct="1">
              <a:lnSpc>
                <a:spcPct val="90000"/>
              </a:lnSpc>
              <a:defRPr/>
            </a:pPr>
            <a:endParaRPr lang="sl-SI"/>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353D1D2A-237B-48FB-A6FF-A26E4044EDAF}"/>
              </a:ext>
            </a:extLst>
          </p:cNvPr>
          <p:cNvSpPr>
            <a:spLocks noGrp="1" noRot="1" noChangeArrowheads="1"/>
          </p:cNvSpPr>
          <p:nvPr>
            <p:ph type="title"/>
          </p:nvPr>
        </p:nvSpPr>
        <p:spPr>
          <a:xfrm>
            <a:off x="755650" y="244475"/>
            <a:ext cx="8086725" cy="663575"/>
          </a:xfrm>
        </p:spPr>
        <p:txBody>
          <a:bodyPr/>
          <a:lstStyle/>
          <a:p>
            <a:pPr eaLnBrk="1" hangingPunct="1">
              <a:defRPr/>
            </a:pPr>
            <a:r>
              <a:rPr lang="sl-SI" sz="4000"/>
              <a:t>Osamitev -IZOLACIJA</a:t>
            </a:r>
          </a:p>
        </p:txBody>
      </p:sp>
      <p:sp>
        <p:nvSpPr>
          <p:cNvPr id="104451" name="Rectangle 3">
            <a:extLst>
              <a:ext uri="{FF2B5EF4-FFF2-40B4-BE49-F238E27FC236}">
                <a16:creationId xmlns:a16="http://schemas.microsoft.com/office/drawing/2014/main" id="{B4DD7D4B-65F6-4FA1-8C58-11C7444B0D5F}"/>
              </a:ext>
            </a:extLst>
          </p:cNvPr>
          <p:cNvSpPr>
            <a:spLocks noGrp="1" noRot="1" noChangeArrowheads="1"/>
          </p:cNvSpPr>
          <p:nvPr>
            <p:ph type="body" idx="1"/>
          </p:nvPr>
        </p:nvSpPr>
        <p:spPr>
          <a:xfrm>
            <a:off x="395288" y="981075"/>
            <a:ext cx="8367712" cy="5400675"/>
          </a:xfrm>
        </p:spPr>
        <p:txBody>
          <a:bodyPr/>
          <a:lstStyle/>
          <a:p>
            <a:pPr eaLnBrk="1" hangingPunct="1">
              <a:lnSpc>
                <a:spcPct val="90000"/>
              </a:lnSpc>
              <a:buFont typeface="Wingdings" panose="05000000000000000000" pitchFamily="2" charset="2"/>
              <a:buNone/>
              <a:defRPr/>
            </a:pPr>
            <a:r>
              <a:rPr lang="sl-SI"/>
              <a:t>Kaj je izolacija?</a:t>
            </a:r>
          </a:p>
          <a:p>
            <a:pPr eaLnBrk="1" hangingPunct="1">
              <a:lnSpc>
                <a:spcPct val="90000"/>
              </a:lnSpc>
              <a:buFont typeface="Wingdings" panose="05000000000000000000" pitchFamily="2" charset="2"/>
              <a:buNone/>
              <a:defRPr/>
            </a:pPr>
            <a:r>
              <a:rPr lang="sl-SI"/>
              <a:t>- Je ukrep, ki močno zmanjša prenos okužbe preko različnih poti</a:t>
            </a:r>
          </a:p>
          <a:p>
            <a:pPr eaLnBrk="1" hangingPunct="1">
              <a:lnSpc>
                <a:spcPct val="90000"/>
              </a:lnSpc>
              <a:buFont typeface="Wingdings" panose="05000000000000000000" pitchFamily="2" charset="2"/>
              <a:buNone/>
              <a:defRPr/>
            </a:pPr>
            <a:r>
              <a:rPr lang="sl-SI"/>
              <a:t>Center za kontrolo in preprečevanje nalezljivih bolezni v Atlanti je izdal navodila o izolaciji</a:t>
            </a:r>
          </a:p>
          <a:p>
            <a:pPr eaLnBrk="1" hangingPunct="1">
              <a:lnSpc>
                <a:spcPct val="90000"/>
              </a:lnSpc>
              <a:buFont typeface="Wingdings" panose="05000000000000000000" pitchFamily="2" charset="2"/>
              <a:buNone/>
              <a:defRPr/>
            </a:pPr>
            <a:r>
              <a:rPr lang="sl-SI"/>
              <a:t>- Poudarjajo pomen telesnih tekočin, izločkov in iztrebkov pri prenosu bolnišničnih  MO in izvajanje ukrepov za preprečevanje prenosa okužb z zrakom, kapljicami in s stikom.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a:extLst>
              <a:ext uri="{FF2B5EF4-FFF2-40B4-BE49-F238E27FC236}">
                <a16:creationId xmlns:a16="http://schemas.microsoft.com/office/drawing/2014/main" id="{DC60B348-1BAB-4761-A20F-C30C3617F20F}"/>
              </a:ext>
            </a:extLst>
          </p:cNvPr>
          <p:cNvSpPr>
            <a:spLocks noGrp="1" noRot="1" noChangeArrowheads="1"/>
          </p:cNvSpPr>
          <p:nvPr>
            <p:ph type="body" idx="1"/>
          </p:nvPr>
        </p:nvSpPr>
        <p:spPr>
          <a:xfrm>
            <a:off x="838200" y="0"/>
            <a:ext cx="8007350" cy="6597650"/>
          </a:xfrm>
        </p:spPr>
        <p:txBody>
          <a:bodyPr/>
          <a:lstStyle/>
          <a:p>
            <a:pPr eaLnBrk="1" hangingPunct="1">
              <a:buFont typeface="Wingdings" panose="05000000000000000000" pitchFamily="2" charset="2"/>
              <a:buNone/>
              <a:defRPr/>
            </a:pPr>
            <a:endParaRPr lang="sl-SI" sz="2800"/>
          </a:p>
          <a:p>
            <a:pPr eaLnBrk="1" hangingPunct="1">
              <a:buFont typeface="Wingdings" panose="05000000000000000000" pitchFamily="2" charset="2"/>
              <a:buNone/>
              <a:defRPr/>
            </a:pPr>
            <a:r>
              <a:rPr lang="sl-SI" sz="2800"/>
              <a:t>V zdravstvu izvajamo </a:t>
            </a:r>
            <a:r>
              <a:rPr lang="sl-SI" sz="2800">
                <a:solidFill>
                  <a:schemeClr val="folHlink"/>
                </a:solidFill>
              </a:rPr>
              <a:t>SPLOŠNE –STANDARDNE ukrepe in ukrepe, ki so pomembni glede na način prenosa okužbe</a:t>
            </a:r>
            <a:r>
              <a:rPr lang="sl-SI" sz="2800"/>
              <a:t>.</a:t>
            </a:r>
          </a:p>
          <a:p>
            <a:pPr eaLnBrk="1" hangingPunct="1">
              <a:defRPr/>
            </a:pPr>
            <a:r>
              <a:rPr lang="sl-SI" sz="2800"/>
              <a:t>Vsaka bolnišnica mora imeti izdelana navodila za izvajanje izolacije</a:t>
            </a:r>
          </a:p>
          <a:p>
            <a:pPr eaLnBrk="1" hangingPunct="1">
              <a:defRPr/>
            </a:pPr>
            <a:r>
              <a:rPr lang="sl-SI" sz="2800"/>
              <a:t>Izolacijo odredi zdravnik</a:t>
            </a:r>
          </a:p>
          <a:p>
            <a:pPr eaLnBrk="1" hangingPunct="1">
              <a:buFont typeface="Wingdings" panose="05000000000000000000" pitchFamily="2" charset="2"/>
              <a:buNone/>
              <a:defRPr/>
            </a:pPr>
            <a:r>
              <a:rPr lang="sl-SI" sz="2800" b="1">
                <a:solidFill>
                  <a:schemeClr val="folHlink"/>
                </a:solidFill>
              </a:rPr>
              <a:t>Standardni ukrepi:</a:t>
            </a:r>
          </a:p>
          <a:p>
            <a:pPr eaLnBrk="1" hangingPunct="1">
              <a:defRPr/>
            </a:pPr>
            <a:r>
              <a:rPr lang="sl-SI" sz="2800"/>
              <a:t>So enotni za vse bolnike, in vse zdravstveno osebje ne glede na dg bolezni</a:t>
            </a:r>
          </a:p>
          <a:p>
            <a:pPr eaLnBrk="1" hangingPunct="1">
              <a:defRPr/>
            </a:pPr>
            <a:r>
              <a:rPr lang="sl-SI" sz="2800"/>
              <a:t>Izvajajo se pri vseh postopkih diagnostike, zdravljenja in zdravstvene nege ter rehabilitacije bolnikov.</a:t>
            </a:r>
          </a:p>
          <a:p>
            <a:pPr eaLnBrk="1" hangingPunct="1">
              <a:defRPr/>
            </a:pPr>
            <a:endParaRPr lang="sl-SI" sz="2800"/>
          </a:p>
          <a:p>
            <a:pPr eaLnBrk="1" hangingPunct="1">
              <a:defRPr/>
            </a:pPr>
            <a:endParaRPr lang="sl-SI"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a:extLst>
              <a:ext uri="{FF2B5EF4-FFF2-40B4-BE49-F238E27FC236}">
                <a16:creationId xmlns:a16="http://schemas.microsoft.com/office/drawing/2014/main" id="{36B8EDD4-939D-4D87-80BA-A735E79BAA56}"/>
              </a:ext>
            </a:extLst>
          </p:cNvPr>
          <p:cNvSpPr>
            <a:spLocks noGrp="1" noRot="1" noChangeArrowheads="1"/>
          </p:cNvSpPr>
          <p:nvPr>
            <p:ph type="body" idx="1"/>
          </p:nvPr>
        </p:nvSpPr>
        <p:spPr>
          <a:xfrm>
            <a:off x="539750" y="549275"/>
            <a:ext cx="8007350" cy="4191000"/>
          </a:xfrm>
        </p:spPr>
        <p:txBody>
          <a:bodyPr/>
          <a:lstStyle/>
          <a:p>
            <a:pPr eaLnBrk="1" hangingPunct="1">
              <a:defRPr/>
            </a:pPr>
            <a:r>
              <a:rPr lang="sl-SI"/>
              <a:t>Značilno za infek.bolezni pa je tudi to da jih preprečujemo s </a:t>
            </a:r>
            <a:r>
              <a:rPr lang="sl-SI" b="1">
                <a:solidFill>
                  <a:srgbClr val="CC3399"/>
                </a:solidFill>
              </a:rPr>
              <a:t>CEPLJENJEM~</a:t>
            </a:r>
          </a:p>
          <a:p>
            <a:pPr eaLnBrk="1" hangingPunct="1">
              <a:defRPr/>
            </a:pPr>
            <a:r>
              <a:rPr lang="sl-SI"/>
              <a:t> če hočemo dovolj dobro zaščito prebivalstva potem moramo imeti 90 % precepljenost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a:extLst>
              <a:ext uri="{FF2B5EF4-FFF2-40B4-BE49-F238E27FC236}">
                <a16:creationId xmlns:a16="http://schemas.microsoft.com/office/drawing/2014/main" id="{871B4978-3057-4A3F-99A8-30F26E4883A5}"/>
              </a:ext>
            </a:extLst>
          </p:cNvPr>
          <p:cNvSpPr>
            <a:spLocks noGrp="1" noRot="1" noChangeArrowheads="1"/>
          </p:cNvSpPr>
          <p:nvPr>
            <p:ph type="body" idx="1"/>
          </p:nvPr>
        </p:nvSpPr>
        <p:spPr>
          <a:xfrm>
            <a:off x="323850" y="260350"/>
            <a:ext cx="8007350" cy="6048375"/>
          </a:xfrm>
        </p:spPr>
        <p:txBody>
          <a:bodyPr/>
          <a:lstStyle/>
          <a:p>
            <a:pPr eaLnBrk="1" hangingPunct="1">
              <a:lnSpc>
                <a:spcPct val="80000"/>
              </a:lnSpc>
              <a:buFont typeface="Wingdings" panose="05000000000000000000" pitchFamily="2" charset="2"/>
              <a:buNone/>
              <a:defRPr/>
            </a:pPr>
            <a:r>
              <a:rPr lang="sl-SI" sz="2800" b="1">
                <a:solidFill>
                  <a:schemeClr val="folHlink"/>
                </a:solidFill>
              </a:rPr>
              <a:t>Vrste standardnih ukrepov:</a:t>
            </a:r>
          </a:p>
          <a:p>
            <a:pPr eaLnBrk="1" hangingPunct="1">
              <a:lnSpc>
                <a:spcPct val="80000"/>
              </a:lnSpc>
              <a:defRPr/>
            </a:pPr>
            <a:r>
              <a:rPr lang="sl-SI" sz="2800"/>
              <a:t>Higiena rok</a:t>
            </a:r>
          </a:p>
          <a:p>
            <a:pPr eaLnBrk="1" hangingPunct="1">
              <a:lnSpc>
                <a:spcPct val="80000"/>
              </a:lnSpc>
              <a:defRPr/>
            </a:pPr>
            <a:r>
              <a:rPr lang="sl-SI" sz="2800"/>
              <a:t>Uporaba varovalne opreme</a:t>
            </a:r>
          </a:p>
          <a:p>
            <a:pPr eaLnBrk="1" hangingPunct="1">
              <a:lnSpc>
                <a:spcPct val="80000"/>
              </a:lnSpc>
              <a:defRPr/>
            </a:pPr>
            <a:r>
              <a:rPr lang="sl-SI" sz="2800"/>
              <a:t>Čiščenje in razkuževanje pripomočkov in inštrumentov</a:t>
            </a:r>
          </a:p>
          <a:p>
            <a:pPr eaLnBrk="1" hangingPunct="1">
              <a:lnSpc>
                <a:spcPct val="80000"/>
              </a:lnSpc>
              <a:defRPr/>
            </a:pPr>
            <a:r>
              <a:rPr lang="sl-SI" sz="2800"/>
              <a:t>Čiščenje in razkuževanje bolnikove okolice, površin in opreme</a:t>
            </a:r>
          </a:p>
          <a:p>
            <a:pPr eaLnBrk="1" hangingPunct="1">
              <a:lnSpc>
                <a:spcPct val="80000"/>
              </a:lnSpc>
              <a:defRPr/>
            </a:pPr>
            <a:r>
              <a:rPr lang="sl-SI" sz="2800"/>
              <a:t>Varno odstranjevanje ostrih predmetov</a:t>
            </a:r>
          </a:p>
          <a:p>
            <a:pPr eaLnBrk="1" hangingPunct="1">
              <a:lnSpc>
                <a:spcPct val="80000"/>
              </a:lnSpc>
              <a:defRPr/>
            </a:pPr>
            <a:r>
              <a:rPr lang="sl-SI" sz="2800"/>
              <a:t>Preprečevanje poškodb zdravstvenih delavcev</a:t>
            </a:r>
          </a:p>
          <a:p>
            <a:pPr eaLnBrk="1" hangingPunct="1">
              <a:lnSpc>
                <a:spcPct val="80000"/>
              </a:lnSpc>
              <a:defRPr/>
            </a:pPr>
            <a:r>
              <a:rPr lang="sl-SI" sz="2800"/>
              <a:t>Pravilno ravnanje z uporabljenim perilom</a:t>
            </a:r>
          </a:p>
          <a:p>
            <a:pPr eaLnBrk="1" hangingPunct="1">
              <a:lnSpc>
                <a:spcPct val="80000"/>
              </a:lnSpc>
              <a:defRPr/>
            </a:pPr>
            <a:r>
              <a:rPr lang="sl-SI" sz="2800"/>
              <a:t>Ustrezno ravnaje z respiratornimi pripomočki in predmeti</a:t>
            </a:r>
          </a:p>
          <a:p>
            <a:pPr eaLnBrk="1" hangingPunct="1">
              <a:lnSpc>
                <a:spcPct val="80000"/>
              </a:lnSpc>
              <a:defRPr/>
            </a:pPr>
            <a:r>
              <a:rPr lang="sl-SI" sz="2800"/>
              <a:t>Namestitev kužnega bolnika z neustreznimi higienskimi navadami v enoposteljno sobo</a:t>
            </a:r>
          </a:p>
          <a:p>
            <a:pPr eaLnBrk="1" hangingPunct="1">
              <a:lnSpc>
                <a:spcPct val="80000"/>
              </a:lnSpc>
              <a:defRPr/>
            </a:pPr>
            <a:endParaRPr lang="sl-SI" sz="2800"/>
          </a:p>
          <a:p>
            <a:pPr eaLnBrk="1" hangingPunct="1">
              <a:lnSpc>
                <a:spcPct val="80000"/>
              </a:lnSpc>
              <a:defRPr/>
            </a:pPr>
            <a:endParaRPr lang="sl-SI"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CD99E30-FBC0-4404-8118-2572C916DDC4}"/>
              </a:ext>
            </a:extLst>
          </p:cNvPr>
          <p:cNvSpPr>
            <a:spLocks noGrp="1" noRot="1" noChangeArrowheads="1"/>
          </p:cNvSpPr>
          <p:nvPr>
            <p:ph type="title"/>
          </p:nvPr>
        </p:nvSpPr>
        <p:spPr>
          <a:xfrm>
            <a:off x="457200" y="244475"/>
            <a:ext cx="8385175" cy="663575"/>
          </a:xfrm>
        </p:spPr>
        <p:txBody>
          <a:bodyPr/>
          <a:lstStyle/>
          <a:p>
            <a:pPr eaLnBrk="1" hangingPunct="1">
              <a:defRPr/>
            </a:pPr>
            <a:r>
              <a:rPr lang="sl-SI" sz="4000"/>
              <a:t>AEROGENA IZOLACIJA</a:t>
            </a:r>
          </a:p>
        </p:txBody>
      </p:sp>
      <p:sp>
        <p:nvSpPr>
          <p:cNvPr id="107523" name="Rectangle 3">
            <a:extLst>
              <a:ext uri="{FF2B5EF4-FFF2-40B4-BE49-F238E27FC236}">
                <a16:creationId xmlns:a16="http://schemas.microsoft.com/office/drawing/2014/main" id="{FFAB5FCA-3CEC-4084-8195-F39DB181AD72}"/>
              </a:ext>
            </a:extLst>
          </p:cNvPr>
          <p:cNvSpPr>
            <a:spLocks noGrp="1" noRot="1" noChangeArrowheads="1"/>
          </p:cNvSpPr>
          <p:nvPr>
            <p:ph type="body" idx="1"/>
          </p:nvPr>
        </p:nvSpPr>
        <p:spPr>
          <a:xfrm>
            <a:off x="684213" y="981075"/>
            <a:ext cx="8007350" cy="5616575"/>
          </a:xfrm>
        </p:spPr>
        <p:txBody>
          <a:bodyPr/>
          <a:lstStyle/>
          <a:p>
            <a:pPr eaLnBrk="1" hangingPunct="1">
              <a:defRPr/>
            </a:pPr>
            <a:r>
              <a:rPr lang="sl-SI" sz="2800"/>
              <a:t>Preprečuje prenos okužb, ki se širijo z razprševanjem majhnih kapljičnih delcev- aerosolov, ki lebdijo v zraku in z gibanjem zraka potujejo na daljše razdalje</a:t>
            </a:r>
          </a:p>
          <a:p>
            <a:pPr eaLnBrk="1" hangingPunct="1">
              <a:defRPr/>
            </a:pPr>
            <a:r>
              <a:rPr lang="sl-SI" sz="2800"/>
              <a:t>Do okužbe pride pri vdihavanju takih delcev</a:t>
            </a:r>
          </a:p>
          <a:p>
            <a:pPr eaLnBrk="1" hangingPunct="1">
              <a:defRPr/>
            </a:pPr>
            <a:r>
              <a:rPr lang="sl-SI" sz="2800"/>
              <a:t>Ukrepi:</a:t>
            </a:r>
          </a:p>
          <a:p>
            <a:pPr eaLnBrk="1" hangingPunct="1">
              <a:defRPr/>
            </a:pPr>
            <a:r>
              <a:rPr lang="sl-SI" sz="2800"/>
              <a:t>Enoposteljna soba z negativnim zračnim pritiskom</a:t>
            </a:r>
          </a:p>
          <a:p>
            <a:pPr eaLnBrk="1" hangingPunct="1">
              <a:defRPr/>
            </a:pPr>
            <a:r>
              <a:rPr lang="sl-SI" sz="2800"/>
              <a:t>Potrebno je posebno prezračevanje</a:t>
            </a:r>
          </a:p>
          <a:p>
            <a:pPr eaLnBrk="1" hangingPunct="1">
              <a:defRPr/>
            </a:pPr>
            <a:r>
              <a:rPr lang="sl-SI" sz="2800"/>
              <a:t>Vrata sobe zaprta</a:t>
            </a:r>
          </a:p>
        </p:txBody>
      </p:sp>
      <p:pic>
        <p:nvPicPr>
          <p:cNvPr id="44036" name="Picture 4">
            <a:extLst>
              <a:ext uri="{FF2B5EF4-FFF2-40B4-BE49-F238E27FC236}">
                <a16:creationId xmlns:a16="http://schemas.microsoft.com/office/drawing/2014/main" id="{B409CBCC-BA8E-4961-98B5-517247DEB5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4365625"/>
            <a:ext cx="2232025"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a:extLst>
              <a:ext uri="{FF2B5EF4-FFF2-40B4-BE49-F238E27FC236}">
                <a16:creationId xmlns:a16="http://schemas.microsoft.com/office/drawing/2014/main" id="{65E72367-1469-4E6F-A243-F045FE817F94}"/>
              </a:ext>
            </a:extLst>
          </p:cNvPr>
          <p:cNvSpPr>
            <a:spLocks noGrp="1" noRot="1" noChangeArrowheads="1"/>
          </p:cNvSpPr>
          <p:nvPr>
            <p:ph type="body" idx="1"/>
          </p:nvPr>
        </p:nvSpPr>
        <p:spPr>
          <a:xfrm>
            <a:off x="539750" y="404813"/>
            <a:ext cx="8007350" cy="5688012"/>
          </a:xfrm>
        </p:spPr>
        <p:txBody>
          <a:bodyPr/>
          <a:lstStyle/>
          <a:p>
            <a:pPr eaLnBrk="1" hangingPunct="1">
              <a:defRPr/>
            </a:pPr>
            <a:r>
              <a:rPr lang="sl-SI"/>
              <a:t>Kohortna izolacija </a:t>
            </a:r>
          </a:p>
          <a:p>
            <a:pPr eaLnBrk="1" hangingPunct="1">
              <a:defRPr/>
            </a:pPr>
            <a:r>
              <a:rPr lang="sl-SI"/>
              <a:t>Ob vstopu si nadenemo zaščitni respirator FFP3</a:t>
            </a:r>
          </a:p>
          <a:p>
            <a:pPr eaLnBrk="1" hangingPunct="1">
              <a:defRPr/>
            </a:pPr>
            <a:r>
              <a:rPr lang="sl-SI"/>
              <a:t>Čim več preiskav vršimo v sobi bolnika</a:t>
            </a:r>
          </a:p>
          <a:p>
            <a:pPr eaLnBrk="1" hangingPunct="1">
              <a:defRPr/>
            </a:pPr>
            <a:r>
              <a:rPr lang="sl-SI"/>
              <a:t>Bolniku nadenemo kirurško masko pri zapuščanju sobe ali FFP3</a:t>
            </a:r>
          </a:p>
          <a:p>
            <a:pPr eaLnBrk="1" hangingPunct="1">
              <a:defRPr/>
            </a:pPr>
            <a:r>
              <a:rPr lang="sl-SI"/>
              <a:t>Omejimo obiske, zaščitni respirator</a:t>
            </a:r>
          </a:p>
          <a:p>
            <a:pPr eaLnBrk="1" hangingPunct="1">
              <a:buFont typeface="Wingdings" panose="05000000000000000000" pitchFamily="2" charset="2"/>
              <a:buNone/>
              <a:defRPr/>
            </a:pPr>
            <a:r>
              <a:rPr lang="sl-SI"/>
              <a:t>Izvajamo jo pri okužbi z noricami,pasavcem, </a:t>
            </a:r>
          </a:p>
          <a:p>
            <a:pPr eaLnBrk="1" hangingPunct="1">
              <a:buFont typeface="Wingdings" panose="05000000000000000000" pitchFamily="2" charset="2"/>
              <a:buNone/>
              <a:defRPr/>
            </a:pPr>
            <a:r>
              <a:rPr lang="sl-SI"/>
              <a:t>ošpicah, TBC in SARS-u</a:t>
            </a:r>
          </a:p>
          <a:p>
            <a:pPr eaLnBrk="1" hangingPunct="1">
              <a:defRPr/>
            </a:pPr>
            <a:endParaRPr lang="sl-SI"/>
          </a:p>
        </p:txBody>
      </p:sp>
      <p:pic>
        <p:nvPicPr>
          <p:cNvPr id="45059" name="Picture 4">
            <a:extLst>
              <a:ext uri="{FF2B5EF4-FFF2-40B4-BE49-F238E27FC236}">
                <a16:creationId xmlns:a16="http://schemas.microsoft.com/office/drawing/2014/main" id="{B9E9409C-0495-4A6F-B7FE-6DE61C1F5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4365625"/>
            <a:ext cx="24479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7B17ED76-8481-4975-BCEC-B3050E4EEE15}"/>
              </a:ext>
            </a:extLst>
          </p:cNvPr>
          <p:cNvSpPr>
            <a:spLocks noGrp="1" noRot="1" noChangeArrowheads="1"/>
          </p:cNvSpPr>
          <p:nvPr>
            <p:ph type="title"/>
          </p:nvPr>
        </p:nvSpPr>
        <p:spPr>
          <a:xfrm>
            <a:off x="900113" y="244475"/>
            <a:ext cx="7942262" cy="736600"/>
          </a:xfrm>
        </p:spPr>
        <p:txBody>
          <a:bodyPr/>
          <a:lstStyle/>
          <a:p>
            <a:pPr eaLnBrk="1" hangingPunct="1">
              <a:defRPr/>
            </a:pPr>
            <a:r>
              <a:rPr lang="sl-SI" sz="4000"/>
              <a:t>Kapljična izolacija</a:t>
            </a:r>
          </a:p>
        </p:txBody>
      </p:sp>
      <p:sp>
        <p:nvSpPr>
          <p:cNvPr id="103427" name="Rectangle 3">
            <a:extLst>
              <a:ext uri="{FF2B5EF4-FFF2-40B4-BE49-F238E27FC236}">
                <a16:creationId xmlns:a16="http://schemas.microsoft.com/office/drawing/2014/main" id="{5E6D8C03-2B4C-4012-8FBB-1F3DB9399CC4}"/>
              </a:ext>
            </a:extLst>
          </p:cNvPr>
          <p:cNvSpPr>
            <a:spLocks noGrp="1" noRot="1" noChangeArrowheads="1"/>
          </p:cNvSpPr>
          <p:nvPr>
            <p:ph type="body" idx="1"/>
          </p:nvPr>
        </p:nvSpPr>
        <p:spPr>
          <a:xfrm>
            <a:off x="468313" y="908050"/>
            <a:ext cx="8377237" cy="5187950"/>
          </a:xfrm>
        </p:spPr>
        <p:txBody>
          <a:bodyPr/>
          <a:lstStyle/>
          <a:p>
            <a:pPr eaLnBrk="1" hangingPunct="1">
              <a:defRPr/>
            </a:pPr>
            <a:endParaRPr lang="sl-SI"/>
          </a:p>
          <a:p>
            <a:pPr eaLnBrk="1" hangingPunct="1">
              <a:defRPr/>
            </a:pPr>
            <a:r>
              <a:rPr lang="sl-SI"/>
              <a:t>Preprečujemo prenos bolezni, ki se prenašajo s kapljicami, ki nastajajo pri kašljanju, kihanju in govorjenju</a:t>
            </a:r>
          </a:p>
          <a:p>
            <a:pPr eaLnBrk="1" hangingPunct="1">
              <a:defRPr/>
            </a:pPr>
            <a:r>
              <a:rPr lang="sl-SI"/>
              <a:t>Razdalja manjša od 30 cm je največja možnost nastanka okužbe</a:t>
            </a:r>
          </a:p>
          <a:p>
            <a:pPr eaLnBrk="1" hangingPunct="1">
              <a:defRPr/>
            </a:pPr>
            <a:r>
              <a:rPr lang="sl-SI"/>
              <a:t>Z izolacijo preprečujemo stik kapljic , ki vsebujejo MO s sluznico oči, nosu ali ust dovzetne osebe</a:t>
            </a:r>
          </a:p>
          <a:p>
            <a:pPr eaLnBrk="1" hangingPunct="1">
              <a:defRPr/>
            </a:pPr>
            <a:endParaRPr lang="sl-SI"/>
          </a:p>
          <a:p>
            <a:pPr eaLnBrk="1" hangingPunct="1">
              <a:defRPr/>
            </a:pPr>
            <a:endParaRPr lang="sl-SI"/>
          </a:p>
          <a:p>
            <a:pPr eaLnBrk="1" hangingPunct="1">
              <a:defRPr/>
            </a:pPr>
            <a:endParaRPr lang="sl-SI"/>
          </a:p>
          <a:p>
            <a:pPr eaLnBrk="1" hangingPunct="1">
              <a:defRPr/>
            </a:pPr>
            <a:endParaRPr lang="sl-SI"/>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a:extLst>
              <a:ext uri="{FF2B5EF4-FFF2-40B4-BE49-F238E27FC236}">
                <a16:creationId xmlns:a16="http://schemas.microsoft.com/office/drawing/2014/main" id="{673EA2D6-9401-4DBD-8F65-AA857D63FEBA}"/>
              </a:ext>
            </a:extLst>
          </p:cNvPr>
          <p:cNvSpPr>
            <a:spLocks noGrp="1" noRot="1" noChangeArrowheads="1"/>
          </p:cNvSpPr>
          <p:nvPr>
            <p:ph type="body" idx="1"/>
          </p:nvPr>
        </p:nvSpPr>
        <p:spPr>
          <a:xfrm>
            <a:off x="539750" y="260350"/>
            <a:ext cx="8305800" cy="5835650"/>
          </a:xfrm>
        </p:spPr>
        <p:txBody>
          <a:bodyPr/>
          <a:lstStyle/>
          <a:p>
            <a:pPr eaLnBrk="1" hangingPunct="1">
              <a:defRPr/>
            </a:pPr>
            <a:r>
              <a:rPr lang="sl-SI" sz="2800"/>
              <a:t>Ukrepi:</a:t>
            </a:r>
          </a:p>
          <a:p>
            <a:pPr eaLnBrk="1" hangingPunct="1">
              <a:defRPr/>
            </a:pPr>
            <a:r>
              <a:rPr lang="sl-SI" sz="2800"/>
              <a:t>Bolniške postelje z več kot 1m razdalje</a:t>
            </a:r>
          </a:p>
          <a:p>
            <a:pPr eaLnBrk="1" hangingPunct="1">
              <a:defRPr/>
            </a:pPr>
            <a:r>
              <a:rPr lang="sl-SI" sz="2800"/>
              <a:t>Zaščitni respirator FFp2 pri razdalji manjši od 1 m</a:t>
            </a:r>
          </a:p>
          <a:p>
            <a:pPr eaLnBrk="1" hangingPunct="1">
              <a:defRPr/>
            </a:pPr>
            <a:r>
              <a:rPr lang="sl-SI" sz="2800"/>
              <a:t>Očala ali vezir</a:t>
            </a:r>
          </a:p>
          <a:p>
            <a:pPr eaLnBrk="1" hangingPunct="1">
              <a:defRPr/>
            </a:pPr>
            <a:r>
              <a:rPr lang="sl-SI" sz="2800"/>
              <a:t>Pri močnem kašlju bolnik nosi zaščitno masko</a:t>
            </a:r>
          </a:p>
          <a:p>
            <a:pPr eaLnBrk="1" hangingPunct="1">
              <a:defRPr/>
            </a:pPr>
            <a:r>
              <a:rPr lang="sl-SI" sz="2800"/>
              <a:t>Obiske omejimo, priporočamo zaščitne maske</a:t>
            </a:r>
          </a:p>
          <a:p>
            <a:pPr eaLnBrk="1" hangingPunct="1">
              <a:buFont typeface="Wingdings" panose="05000000000000000000" pitchFamily="2" charset="2"/>
              <a:buNone/>
              <a:defRPr/>
            </a:pPr>
            <a:r>
              <a:rPr lang="sl-SI" sz="2800"/>
              <a:t>Izvajamo jo pri bolnikih z okužbami respiratornega trakta, ob epidemijah gripe, oslovski kašelj, gnojni meningitis</a:t>
            </a:r>
          </a:p>
          <a:p>
            <a:pPr eaLnBrk="1" hangingPunct="1">
              <a:buFont typeface="Wingdings" panose="05000000000000000000" pitchFamily="2" charset="2"/>
              <a:buNone/>
              <a:defRPr/>
            </a:pPr>
            <a:endParaRPr lang="sl-SI"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1EE0D60A-ED7C-4E0C-AA9A-BA1D1B12CD10}"/>
              </a:ext>
            </a:extLst>
          </p:cNvPr>
          <p:cNvSpPr>
            <a:spLocks noGrp="1" noRot="1" noChangeArrowheads="1"/>
          </p:cNvSpPr>
          <p:nvPr>
            <p:ph type="title"/>
          </p:nvPr>
        </p:nvSpPr>
        <p:spPr>
          <a:xfrm>
            <a:off x="1042988" y="260350"/>
            <a:ext cx="7810500" cy="647700"/>
          </a:xfrm>
        </p:spPr>
        <p:txBody>
          <a:bodyPr/>
          <a:lstStyle/>
          <a:p>
            <a:pPr eaLnBrk="1" hangingPunct="1">
              <a:defRPr/>
            </a:pPr>
            <a:r>
              <a:rPr lang="sl-SI" sz="4000"/>
              <a:t>Kontaktna izolacija</a:t>
            </a:r>
          </a:p>
        </p:txBody>
      </p:sp>
      <p:sp>
        <p:nvSpPr>
          <p:cNvPr id="110595" name="Rectangle 3">
            <a:extLst>
              <a:ext uri="{FF2B5EF4-FFF2-40B4-BE49-F238E27FC236}">
                <a16:creationId xmlns:a16="http://schemas.microsoft.com/office/drawing/2014/main" id="{7AB3A221-3E0E-4A3F-A68C-C28A848D8C8D}"/>
              </a:ext>
            </a:extLst>
          </p:cNvPr>
          <p:cNvSpPr>
            <a:spLocks noGrp="1" noRot="1" noChangeArrowheads="1"/>
          </p:cNvSpPr>
          <p:nvPr>
            <p:ph type="body" idx="1"/>
          </p:nvPr>
        </p:nvSpPr>
        <p:spPr>
          <a:xfrm>
            <a:off x="539750" y="981075"/>
            <a:ext cx="8305800" cy="5114925"/>
          </a:xfrm>
        </p:spPr>
        <p:txBody>
          <a:bodyPr/>
          <a:lstStyle/>
          <a:p>
            <a:pPr eaLnBrk="1" hangingPunct="1">
              <a:lnSpc>
                <a:spcPct val="80000"/>
              </a:lnSpc>
              <a:defRPr/>
            </a:pPr>
            <a:r>
              <a:rPr lang="sl-SI" sz="2800"/>
              <a:t>Preprečujemo prenos s stikom</a:t>
            </a:r>
          </a:p>
          <a:p>
            <a:pPr eaLnBrk="1" hangingPunct="1">
              <a:lnSpc>
                <a:spcPct val="80000"/>
              </a:lnSpc>
              <a:defRPr/>
            </a:pPr>
            <a:r>
              <a:rPr lang="sl-SI" sz="2800"/>
              <a:t>Najpomembnejši ukrep je higiena rok</a:t>
            </a:r>
          </a:p>
          <a:p>
            <a:pPr eaLnBrk="1" hangingPunct="1">
              <a:lnSpc>
                <a:spcPct val="80000"/>
              </a:lnSpc>
              <a:defRPr/>
            </a:pPr>
            <a:r>
              <a:rPr lang="sl-SI" sz="2800"/>
              <a:t>Ukrepi:</a:t>
            </a:r>
          </a:p>
          <a:p>
            <a:pPr eaLnBrk="1" hangingPunct="1">
              <a:lnSpc>
                <a:spcPct val="80000"/>
              </a:lnSpc>
              <a:defRPr/>
            </a:pPr>
            <a:r>
              <a:rPr lang="sl-SI" sz="2800"/>
              <a:t>Enoposteljna soba s sanitarijami</a:t>
            </a:r>
          </a:p>
          <a:p>
            <a:pPr eaLnBrk="1" hangingPunct="1">
              <a:lnSpc>
                <a:spcPct val="80000"/>
              </a:lnSpc>
              <a:defRPr/>
            </a:pPr>
            <a:r>
              <a:rPr lang="sl-SI" sz="2800"/>
              <a:t>Kohortna izolacija</a:t>
            </a:r>
          </a:p>
          <a:p>
            <a:pPr eaLnBrk="1" hangingPunct="1">
              <a:lnSpc>
                <a:spcPct val="80000"/>
              </a:lnSpc>
              <a:defRPr/>
            </a:pPr>
            <a:r>
              <a:rPr lang="sl-SI" sz="2800"/>
              <a:t>Uporaba ROKAVIC pri vsakem stiku z bolnikom, neposredno bolnikovo okolico in pripomočki, ki so prišli z nim v stik</a:t>
            </a:r>
          </a:p>
          <a:p>
            <a:pPr eaLnBrk="1" hangingPunct="1">
              <a:lnSpc>
                <a:spcPct val="80000"/>
              </a:lnSpc>
              <a:defRPr/>
            </a:pPr>
            <a:r>
              <a:rPr lang="sl-SI" sz="2800"/>
              <a:t>Zaščitna halja</a:t>
            </a:r>
          </a:p>
          <a:p>
            <a:pPr eaLnBrk="1" hangingPunct="1">
              <a:lnSpc>
                <a:spcPct val="80000"/>
              </a:lnSpc>
              <a:defRPr/>
            </a:pPr>
            <a:r>
              <a:rPr lang="sl-SI" sz="2800"/>
              <a:t>Uporaba predmetov za enkratno uporabo</a:t>
            </a:r>
          </a:p>
          <a:p>
            <a:pPr eaLnBrk="1" hangingPunct="1">
              <a:lnSpc>
                <a:spcPct val="80000"/>
              </a:lnSpc>
              <a:defRPr/>
            </a:pPr>
            <a:r>
              <a:rPr lang="sl-SI" sz="2800"/>
              <a:t>Uporaba zaščitne maske: preveza ran, pri okužbi ali kolonizaciji dihal pri posegih </a:t>
            </a:r>
          </a:p>
          <a:p>
            <a:pPr eaLnBrk="1" hangingPunct="1">
              <a:lnSpc>
                <a:spcPct val="80000"/>
              </a:lnSpc>
              <a:defRPr/>
            </a:pPr>
            <a:endParaRPr lang="sl-SI"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a:extLst>
              <a:ext uri="{FF2B5EF4-FFF2-40B4-BE49-F238E27FC236}">
                <a16:creationId xmlns:a16="http://schemas.microsoft.com/office/drawing/2014/main" id="{94C5C08D-2847-4D23-9096-0F2DB15D2F30}"/>
              </a:ext>
            </a:extLst>
          </p:cNvPr>
          <p:cNvSpPr>
            <a:spLocks noGrp="1" noRot="1" noChangeArrowheads="1"/>
          </p:cNvSpPr>
          <p:nvPr>
            <p:ph type="body" idx="1"/>
          </p:nvPr>
        </p:nvSpPr>
        <p:spPr>
          <a:xfrm>
            <a:off x="611188" y="260350"/>
            <a:ext cx="8007350" cy="5616575"/>
          </a:xfrm>
        </p:spPr>
        <p:txBody>
          <a:bodyPr/>
          <a:lstStyle/>
          <a:p>
            <a:pPr eaLnBrk="1" hangingPunct="1">
              <a:lnSpc>
                <a:spcPct val="90000"/>
              </a:lnSpc>
              <a:buFont typeface="Wingdings" panose="05000000000000000000" pitchFamily="2" charset="2"/>
              <a:buNone/>
              <a:defRPr/>
            </a:pPr>
            <a:r>
              <a:rPr lang="sl-SI">
                <a:solidFill>
                  <a:schemeClr val="folHlink"/>
                </a:solidFill>
              </a:rPr>
              <a:t>Izvajamo jo: </a:t>
            </a:r>
          </a:p>
          <a:p>
            <a:pPr eaLnBrk="1" hangingPunct="1">
              <a:lnSpc>
                <a:spcPct val="90000"/>
              </a:lnSpc>
              <a:buFont typeface="Wingdings" panose="05000000000000000000" pitchFamily="2" charset="2"/>
              <a:buNone/>
              <a:defRPr/>
            </a:pPr>
            <a:endParaRPr lang="sl-SI">
              <a:solidFill>
                <a:schemeClr val="folHlink"/>
              </a:solidFill>
            </a:endParaRPr>
          </a:p>
          <a:p>
            <a:pPr eaLnBrk="1" hangingPunct="1">
              <a:lnSpc>
                <a:spcPct val="90000"/>
              </a:lnSpc>
              <a:defRPr/>
            </a:pPr>
            <a:r>
              <a:rPr lang="sl-SI"/>
              <a:t>Pri kolonizaciji ali okužbi z MRSA, VRE in ESBL</a:t>
            </a:r>
          </a:p>
          <a:p>
            <a:pPr eaLnBrk="1" hangingPunct="1">
              <a:lnSpc>
                <a:spcPct val="90000"/>
              </a:lnSpc>
              <a:defRPr/>
            </a:pPr>
            <a:r>
              <a:rPr lang="sl-SI"/>
              <a:t>Pri otroških okužbah z drisko:</a:t>
            </a:r>
          </a:p>
          <a:p>
            <a:pPr eaLnBrk="1" hangingPunct="1">
              <a:lnSpc>
                <a:spcPct val="90000"/>
              </a:lnSpc>
              <a:defRPr/>
            </a:pPr>
            <a:r>
              <a:rPr lang="sl-SI"/>
              <a:t> rotavirusi,</a:t>
            </a:r>
          </a:p>
          <a:p>
            <a:pPr eaLnBrk="1" hangingPunct="1">
              <a:lnSpc>
                <a:spcPct val="90000"/>
              </a:lnSpc>
              <a:defRPr/>
            </a:pPr>
            <a:r>
              <a:rPr lang="sl-SI"/>
              <a:t> salmonele, </a:t>
            </a:r>
          </a:p>
          <a:p>
            <a:pPr eaLnBrk="1" hangingPunct="1">
              <a:lnSpc>
                <a:spcPct val="90000"/>
              </a:lnSpc>
              <a:defRPr/>
            </a:pPr>
            <a:r>
              <a:rPr lang="sl-SI"/>
              <a:t>hepatitisu E in A, </a:t>
            </a:r>
          </a:p>
          <a:p>
            <a:pPr eaLnBrk="1" hangingPunct="1">
              <a:lnSpc>
                <a:spcPct val="90000"/>
              </a:lnSpc>
              <a:defRPr/>
            </a:pPr>
            <a:r>
              <a:rPr lang="sl-SI"/>
              <a:t>šigelami, </a:t>
            </a:r>
          </a:p>
          <a:p>
            <a:pPr eaLnBrk="1" hangingPunct="1">
              <a:lnSpc>
                <a:spcPct val="90000"/>
              </a:lnSpc>
              <a:defRPr/>
            </a:pPr>
            <a:r>
              <a:rPr lang="sl-SI"/>
              <a:t>Clostridium dificile</a:t>
            </a:r>
          </a:p>
          <a:p>
            <a:pPr eaLnBrk="1" hangingPunct="1">
              <a:lnSpc>
                <a:spcPct val="90000"/>
              </a:lnSpc>
              <a:defRPr/>
            </a:pPr>
            <a:endParaRPr lang="sl-SI"/>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C681CBC6-B6A9-4214-BBB8-6802F5121780}"/>
              </a:ext>
            </a:extLst>
          </p:cNvPr>
          <p:cNvSpPr>
            <a:spLocks noGrp="1" noRot="1" noChangeArrowheads="1"/>
          </p:cNvSpPr>
          <p:nvPr>
            <p:ph type="title"/>
          </p:nvPr>
        </p:nvSpPr>
        <p:spPr>
          <a:xfrm>
            <a:off x="758825" y="476250"/>
            <a:ext cx="8385175" cy="576263"/>
          </a:xfrm>
        </p:spPr>
        <p:txBody>
          <a:bodyPr/>
          <a:lstStyle/>
          <a:p>
            <a:pPr eaLnBrk="1" hangingPunct="1">
              <a:defRPr/>
            </a:pPr>
            <a:r>
              <a:rPr lang="sl-SI" sz="4000"/>
              <a:t>KARANTENA</a:t>
            </a:r>
          </a:p>
        </p:txBody>
      </p:sp>
      <p:sp>
        <p:nvSpPr>
          <p:cNvPr id="112643" name="Rectangle 3">
            <a:extLst>
              <a:ext uri="{FF2B5EF4-FFF2-40B4-BE49-F238E27FC236}">
                <a16:creationId xmlns:a16="http://schemas.microsoft.com/office/drawing/2014/main" id="{51560AF8-24C7-4261-8B45-86CDF342FD7E}"/>
              </a:ext>
            </a:extLst>
          </p:cNvPr>
          <p:cNvSpPr>
            <a:spLocks noGrp="1" noRot="1" noChangeArrowheads="1"/>
          </p:cNvSpPr>
          <p:nvPr>
            <p:ph type="body" idx="1"/>
          </p:nvPr>
        </p:nvSpPr>
        <p:spPr>
          <a:xfrm>
            <a:off x="611188" y="1125538"/>
            <a:ext cx="8234362" cy="4970462"/>
          </a:xfrm>
        </p:spPr>
        <p:txBody>
          <a:bodyPr/>
          <a:lstStyle/>
          <a:p>
            <a:pPr eaLnBrk="1" hangingPunct="1">
              <a:lnSpc>
                <a:spcPct val="90000"/>
              </a:lnSpc>
              <a:defRPr/>
            </a:pPr>
            <a:r>
              <a:rPr lang="sl-SI"/>
              <a:t>Je ukrep s katerim omejimo svobodno gibanje in določimo obvezne zdravstvene preglede zdravim osebam, ki so bile ali za katere sumimo, da so bile v stiku z nekom ki je zbolel za KUGO, VIRUSNO HEMORAGIČNO MRZLICO- EBOLA, LASSA, MARBURG v času bolnikove kužnosti.</a:t>
            </a:r>
          </a:p>
          <a:p>
            <a:pPr eaLnBrk="1" hangingPunct="1">
              <a:lnSpc>
                <a:spcPct val="90000"/>
              </a:lnSpc>
              <a:defRPr/>
            </a:pPr>
            <a:r>
              <a:rPr lang="sl-SI"/>
              <a:t>Oderedi jo minister za zdravje na predlog Inštituta za varovanje zdravja RS.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D0DC0AF-83EE-4266-961F-DC8CAE2AE206}"/>
              </a:ext>
            </a:extLst>
          </p:cNvPr>
          <p:cNvSpPr>
            <a:spLocks noGrp="1" noRot="1" noChangeArrowheads="1"/>
          </p:cNvSpPr>
          <p:nvPr>
            <p:ph type="title"/>
          </p:nvPr>
        </p:nvSpPr>
        <p:spPr/>
        <p:txBody>
          <a:bodyPr/>
          <a:lstStyle/>
          <a:p>
            <a:pPr eaLnBrk="1" hangingPunct="1">
              <a:defRPr/>
            </a:pPr>
            <a:endParaRPr lang="sl-SI"/>
          </a:p>
        </p:txBody>
      </p:sp>
      <p:sp>
        <p:nvSpPr>
          <p:cNvPr id="10243" name="Rectangle 3">
            <a:extLst>
              <a:ext uri="{FF2B5EF4-FFF2-40B4-BE49-F238E27FC236}">
                <a16:creationId xmlns:a16="http://schemas.microsoft.com/office/drawing/2014/main" id="{7371510B-CAC0-4CBC-9F4B-FD958609D057}"/>
              </a:ext>
            </a:extLst>
          </p:cNvPr>
          <p:cNvSpPr>
            <a:spLocks noGrp="1" noRot="1" noChangeArrowheads="1"/>
          </p:cNvSpPr>
          <p:nvPr>
            <p:ph type="body" idx="1"/>
          </p:nvPr>
        </p:nvSpPr>
        <p:spPr/>
        <p:txBody>
          <a:bodyPr/>
          <a:lstStyle/>
          <a:p>
            <a:pPr eaLnBrk="1" hangingPunct="1">
              <a:lnSpc>
                <a:spcPct val="80000"/>
              </a:lnSpc>
              <a:defRPr/>
            </a:pPr>
            <a:r>
              <a:rPr lang="sl-SI" sz="1200" b="1"/>
              <a:t>POTA ŠIRJENJA NALEZLJIVIH BOLEZNI</a:t>
            </a:r>
            <a:endParaRPr lang="sl-SI" sz="1200"/>
          </a:p>
          <a:p>
            <a:pPr eaLnBrk="1" hangingPunct="1">
              <a:lnSpc>
                <a:spcPct val="80000"/>
              </a:lnSpc>
              <a:defRPr/>
            </a:pPr>
            <a:r>
              <a:rPr lang="sl-SI" sz="1200"/>
              <a:t>1.AEROGENA ali kapljična; MO se prenaša s kašljanjem, kihanjem, po zraku ... . Kapljično se prenašajo vsi respiratorni infekti, meningokokni meningitis</a:t>
            </a:r>
          </a:p>
          <a:p>
            <a:pPr eaLnBrk="1" hangingPunct="1">
              <a:lnSpc>
                <a:spcPct val="80000"/>
              </a:lnSpc>
              <a:defRPr/>
            </a:pPr>
            <a:r>
              <a:rPr lang="sl-SI" sz="1200"/>
              <a:t>2.z IZTREBKI; preko blata, urina; preko blata se prenašajo predvsem črevesne bolezni→ Hepatitis A,B; Salmoneloze ... .</a:t>
            </a:r>
          </a:p>
          <a:p>
            <a:pPr eaLnBrk="1" hangingPunct="1">
              <a:lnSpc>
                <a:spcPct val="80000"/>
              </a:lnSpc>
              <a:defRPr/>
            </a:pPr>
            <a:r>
              <a:rPr lang="sl-SI" sz="1200"/>
              <a:t>3.preko GNOJNIH IZCEDKOV; ~gnojne rane ...</a:t>
            </a:r>
          </a:p>
          <a:p>
            <a:pPr eaLnBrk="1" hangingPunct="1">
              <a:lnSpc>
                <a:spcPct val="80000"/>
              </a:lnSpc>
              <a:defRPr/>
            </a:pPr>
            <a:r>
              <a:rPr lang="sl-SI" sz="1200"/>
              <a:t>4.preko KRVI→ hematogeno; v.HIV, Hepatitis B,C in G</a:t>
            </a:r>
          </a:p>
          <a:p>
            <a:pPr eaLnBrk="1" hangingPunct="1">
              <a:lnSpc>
                <a:spcPct val="80000"/>
              </a:lnSpc>
              <a:defRPr/>
            </a:pPr>
            <a:r>
              <a:rPr lang="sl-SI" sz="1200"/>
              <a:t>5.ZNOJ, SLINA</a:t>
            </a:r>
          </a:p>
          <a:p>
            <a:pPr eaLnBrk="1" hangingPunct="1">
              <a:lnSpc>
                <a:spcPct val="80000"/>
              </a:lnSpc>
              <a:defRPr/>
            </a:pPr>
            <a:r>
              <a:rPr lang="sl-SI" sz="1200"/>
              <a:t>6.PLEVRALNA TEKOČINA ki je lahko tudi kužna</a:t>
            </a:r>
          </a:p>
          <a:p>
            <a:pPr eaLnBrk="1" hangingPunct="1">
              <a:lnSpc>
                <a:spcPct val="80000"/>
              </a:lnSpc>
              <a:defRPr/>
            </a:pPr>
            <a:br>
              <a:rPr lang="sl-SI" sz="1200"/>
            </a:br>
            <a:endParaRPr lang="sl-SI" sz="1200"/>
          </a:p>
          <a:p>
            <a:pPr eaLnBrk="1" hangingPunct="1">
              <a:lnSpc>
                <a:spcPct val="80000"/>
              </a:lnSpc>
              <a:defRPr/>
            </a:pPr>
            <a:r>
              <a:rPr lang="sl-SI" sz="1200"/>
              <a:t>Ko se bolezen pojavi lahko poteka TIPICNO ali ATIPICNO. Infekcijska mononukleoza lahko poteka čisto atipično. Včasih prebolimo bolezen brez specifičnih znakov = MITIGIRANA ali prikrita bolezen. Včasih pa smo v stiku z MO pa bolezni</a:t>
            </a:r>
          </a:p>
          <a:p>
            <a:pPr eaLnBrk="1" hangingPunct="1">
              <a:lnSpc>
                <a:spcPct val="80000"/>
              </a:lnSpc>
              <a:defRPr/>
            </a:pPr>
            <a:r>
              <a:rPr lang="sl-SI" sz="1200"/>
              <a:t>ne razvijemo.</a:t>
            </a:r>
          </a:p>
          <a:p>
            <a:pPr eaLnBrk="1" hangingPunct="1">
              <a:lnSpc>
                <a:spcPct val="80000"/>
              </a:lnSpc>
              <a:defRPr/>
            </a:pPr>
            <a:r>
              <a:rPr lang="sl-SI" sz="1200"/>
              <a:t>Viri okužbe so:</a:t>
            </a:r>
          </a:p>
          <a:p>
            <a:pPr eaLnBrk="1" hangingPunct="1">
              <a:lnSpc>
                <a:spcPct val="80000"/>
              </a:lnSpc>
              <a:defRPr/>
            </a:pPr>
            <a:r>
              <a:rPr lang="sl-SI" sz="1200"/>
              <a:t>1.BOLNIKI nekateri že v fazi inkubacije,</a:t>
            </a:r>
          </a:p>
          <a:p>
            <a:pPr eaLnBrk="1" hangingPunct="1">
              <a:lnSpc>
                <a:spcPct val="80000"/>
              </a:lnSpc>
              <a:defRPr/>
            </a:pPr>
            <a:r>
              <a:rPr lang="sl-SI" sz="1200"/>
              <a:t>2.REKONVALESCENTI ki izločajo MO, </a:t>
            </a:r>
          </a:p>
          <a:p>
            <a:pPr eaLnBrk="1" hangingPunct="1">
              <a:lnSpc>
                <a:spcPct val="80000"/>
              </a:lnSpc>
              <a:defRPr/>
            </a:pPr>
            <a:r>
              <a:rPr lang="sl-SI" sz="1200"/>
              <a:t>3.KRONIČNI NOSILCI npr. Hepatitis B, Salmonele, nosilci meningokoka v grlu…</a:t>
            </a:r>
          </a:p>
          <a:p>
            <a:pPr eaLnBrk="1" hangingPunct="1">
              <a:lnSpc>
                <a:spcPct val="80000"/>
              </a:lnSpc>
              <a:defRPr/>
            </a:pPr>
            <a:br>
              <a:rPr lang="sl-SI" sz="1200"/>
            </a:br>
            <a:endParaRPr lang="sl-SI" sz="1200"/>
          </a:p>
          <a:p>
            <a:pPr eaLnBrk="1" hangingPunct="1">
              <a:lnSpc>
                <a:spcPct val="80000"/>
              </a:lnSpc>
              <a:defRPr/>
            </a:pPr>
            <a:br>
              <a:rPr lang="sl-SI" sz="1200"/>
            </a:br>
            <a:endParaRPr lang="sl-SI" sz="12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7FE6686-6DCD-482B-9416-64899B12DF50}"/>
              </a:ext>
            </a:extLst>
          </p:cNvPr>
          <p:cNvSpPr>
            <a:spLocks noGrp="1" noRot="1" noChangeArrowheads="1"/>
          </p:cNvSpPr>
          <p:nvPr>
            <p:ph type="title"/>
          </p:nvPr>
        </p:nvSpPr>
        <p:spPr>
          <a:xfrm>
            <a:off x="0" y="-315913"/>
            <a:ext cx="8385175" cy="1431926"/>
          </a:xfrm>
        </p:spPr>
        <p:txBody>
          <a:bodyPr/>
          <a:lstStyle/>
          <a:p>
            <a:pPr eaLnBrk="1" hangingPunct="1">
              <a:defRPr/>
            </a:pPr>
            <a:endParaRPr lang="sl-SI"/>
          </a:p>
        </p:txBody>
      </p:sp>
      <p:sp>
        <p:nvSpPr>
          <p:cNvPr id="21507" name="Rectangle 3">
            <a:extLst>
              <a:ext uri="{FF2B5EF4-FFF2-40B4-BE49-F238E27FC236}">
                <a16:creationId xmlns:a16="http://schemas.microsoft.com/office/drawing/2014/main" id="{D10E5742-F214-4D39-A5A2-26B23FA79758}"/>
              </a:ext>
            </a:extLst>
          </p:cNvPr>
          <p:cNvSpPr>
            <a:spLocks noGrp="1" noRot="1" noChangeArrowheads="1"/>
          </p:cNvSpPr>
          <p:nvPr>
            <p:ph type="body" idx="1"/>
          </p:nvPr>
        </p:nvSpPr>
        <p:spPr>
          <a:xfrm>
            <a:off x="755650" y="1125538"/>
            <a:ext cx="8007350" cy="4191000"/>
          </a:xfrm>
        </p:spPr>
        <p:txBody>
          <a:bodyPr/>
          <a:lstStyle/>
          <a:p>
            <a:pPr eaLnBrk="1" hangingPunct="1">
              <a:lnSpc>
                <a:spcPct val="80000"/>
              </a:lnSpc>
              <a:defRPr/>
            </a:pPr>
            <a:r>
              <a:rPr lang="sl-SI" sz="1200" b="1" u="sng"/>
              <a:t>IZPUŠČAJI</a:t>
            </a:r>
            <a:r>
              <a:rPr lang="sl-SI" sz="1200"/>
              <a:t> so tipični znak za infekcijsko bolezen in določeni izpuščaji so TIPIČNI za določeno bolezen.</a:t>
            </a:r>
          </a:p>
          <a:p>
            <a:pPr eaLnBrk="1" hangingPunct="1">
              <a:lnSpc>
                <a:spcPct val="80000"/>
              </a:lnSpc>
              <a:defRPr/>
            </a:pPr>
            <a:r>
              <a:rPr lang="sl-SI" sz="1200"/>
              <a:t>Poznamo: </a:t>
            </a:r>
          </a:p>
          <a:p>
            <a:pPr eaLnBrk="1" hangingPunct="1">
              <a:lnSpc>
                <a:spcPct val="80000"/>
              </a:lnSpc>
              <a:defRPr/>
            </a:pPr>
            <a:r>
              <a:rPr lang="sl-SI" sz="1200"/>
              <a:t>~ MAKULA je manjša rdečina na nivoju kože, značilna za ošpice, rdečke in okužbe z v. Epstain Barr.</a:t>
            </a:r>
          </a:p>
          <a:p>
            <a:pPr eaLnBrk="1" hangingPunct="1">
              <a:lnSpc>
                <a:spcPct val="80000"/>
              </a:lnSpc>
              <a:defRPr/>
            </a:pPr>
            <a:r>
              <a:rPr lang="sl-SI" sz="1200"/>
              <a:t>~ PAPULA je rdeč izpuščaj dvignjen nad nivo kože, so lahko posamezni--&gt; rdečke izpuščaji ali pa se zlivajo med seboj –ošpice.</a:t>
            </a:r>
          </a:p>
          <a:p>
            <a:pPr eaLnBrk="1" hangingPunct="1">
              <a:lnSpc>
                <a:spcPct val="80000"/>
              </a:lnSpc>
              <a:defRPr/>
            </a:pPr>
            <a:r>
              <a:rPr lang="sl-SI" sz="1200"/>
              <a:t>~ VEZIKULA je mehurček značilen za norice, napolnjen je z bistro tekočino, lahko pa se tudi zagnoji predvsem če ga praskamo in vanj vnesemo bakterije in tedaj govorimo o PUSTULI--&gt; gnojni mehurček ki ga dobimo tudi pri kozah.Včasih so lahko mehurčki tudi hemoragični (norice).</a:t>
            </a:r>
          </a:p>
          <a:p>
            <a:pPr eaLnBrk="1" hangingPunct="1">
              <a:lnSpc>
                <a:spcPct val="80000"/>
              </a:lnSpc>
              <a:defRPr/>
            </a:pPr>
            <a:r>
              <a:rPr lang="sl-SI" sz="1200"/>
              <a:t>~ FILIFORMEN ali KONIČAST izpuščaj je značilen za škrlatinko in izgleda kot naježena koža.</a:t>
            </a:r>
          </a:p>
          <a:p>
            <a:pPr eaLnBrk="1" hangingPunct="1">
              <a:lnSpc>
                <a:spcPct val="80000"/>
              </a:lnSpc>
              <a:defRPr/>
            </a:pPr>
            <a:r>
              <a:rPr lang="sl-SI" sz="1200"/>
              <a:t>~ URTIKARIELEN izpuščaj na površini kože in daje izgled kot da je koža uleknjena.</a:t>
            </a:r>
          </a:p>
          <a:p>
            <a:pPr eaLnBrk="1" hangingPunct="1">
              <a:lnSpc>
                <a:spcPct val="80000"/>
              </a:lnSpc>
              <a:defRPr/>
            </a:pPr>
            <a:r>
              <a:rPr lang="sl-SI" sz="1200"/>
              <a:t>~ Y ROZEOLE so drobne bele makule običajno se pojavijo po trebuhu pri tifusu. </a:t>
            </a:r>
          </a:p>
          <a:p>
            <a:pPr eaLnBrk="1" hangingPunct="1">
              <a:lnSpc>
                <a:spcPct val="80000"/>
              </a:lnSpc>
              <a:defRPr/>
            </a:pPr>
            <a:r>
              <a:rPr lang="sl-SI" sz="1200"/>
              <a:t>~ PETEHIE ali pikčaste krvavitve po koži,če ima otrok petehije in poleg še zelo visoko TT takoj na urgenco saj gre lahko za meningokokno obolenje. </a:t>
            </a:r>
          </a:p>
          <a:p>
            <a:pPr eaLnBrk="1" hangingPunct="1">
              <a:lnSpc>
                <a:spcPct val="80000"/>
              </a:lnSpc>
              <a:defRPr/>
            </a:pPr>
            <a:r>
              <a:rPr lang="sl-SI" sz="1200"/>
              <a:t>~ PASTIJEV znak to so drobne pikčaste krvavitve v pregibih ki se pojavijo pri škrlatinki.</a:t>
            </a:r>
          </a:p>
          <a:p>
            <a:pPr eaLnBrk="1" hangingPunct="1">
              <a:lnSpc>
                <a:spcPct val="80000"/>
              </a:lnSpc>
              <a:defRPr/>
            </a:pPr>
            <a:r>
              <a:rPr lang="sl-SI" sz="1200"/>
              <a:t>~ BORELIJSKI izpuščaj ali ERITEMA COLOBARiA MIGRANS je rdeč izpuščaj ki se širi v koncentričnih krogih.</a:t>
            </a:r>
          </a:p>
          <a:p>
            <a:pPr eaLnBrk="1" hangingPunct="1">
              <a:lnSpc>
                <a:spcPct val="80000"/>
              </a:lnSpc>
              <a:defRPr/>
            </a:pPr>
            <a:r>
              <a:rPr lang="sl-SI" sz="1200"/>
              <a:t>~ AKRODERMATITIS CRONICA ATROPICANS koža izgleda kot bi bila starikava, pergamanentna.</a:t>
            </a:r>
          </a:p>
          <a:p>
            <a:pPr eaLnBrk="1" hangingPunct="1">
              <a:lnSpc>
                <a:spcPct val="80000"/>
              </a:lnSpc>
              <a:defRPr/>
            </a:pPr>
            <a:br>
              <a:rPr lang="sl-SI" sz="1200"/>
            </a:br>
            <a:endParaRPr lang="sl-SI" sz="1200"/>
          </a:p>
        </p:txBody>
      </p:sp>
      <p:pic>
        <p:nvPicPr>
          <p:cNvPr id="52228" name="Picture 4">
            <a:extLst>
              <a:ext uri="{FF2B5EF4-FFF2-40B4-BE49-F238E27FC236}">
                <a16:creationId xmlns:a16="http://schemas.microsoft.com/office/drawing/2014/main" id="{AC280B92-7B9F-43D4-A01C-C7D8E59C7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933825"/>
            <a:ext cx="17335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a:extLst>
              <a:ext uri="{FF2B5EF4-FFF2-40B4-BE49-F238E27FC236}">
                <a16:creationId xmlns:a16="http://schemas.microsoft.com/office/drawing/2014/main" id="{C3AF495D-79C8-4F6D-A2A3-00D6DA144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933825"/>
            <a:ext cx="17335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a:extLst>
              <a:ext uri="{FF2B5EF4-FFF2-40B4-BE49-F238E27FC236}">
                <a16:creationId xmlns:a16="http://schemas.microsoft.com/office/drawing/2014/main" id="{C054AF2F-822C-4767-BD4E-6C9973D3E26D}"/>
              </a:ext>
            </a:extLst>
          </p:cNvPr>
          <p:cNvSpPr>
            <a:spLocks noGrp="1" noRot="1" noChangeArrowheads="1"/>
          </p:cNvSpPr>
          <p:nvPr>
            <p:ph type="body" idx="1"/>
          </p:nvPr>
        </p:nvSpPr>
        <p:spPr>
          <a:xfrm>
            <a:off x="323850" y="188913"/>
            <a:ext cx="8223250" cy="5976937"/>
          </a:xfrm>
        </p:spPr>
        <p:txBody>
          <a:bodyPr/>
          <a:lstStyle/>
          <a:p>
            <a:pPr eaLnBrk="1" hangingPunct="1">
              <a:lnSpc>
                <a:spcPct val="80000"/>
              </a:lnSpc>
              <a:buFont typeface="Wingdings" panose="05000000000000000000" pitchFamily="2" charset="2"/>
              <a:buNone/>
              <a:defRPr/>
            </a:pPr>
            <a:r>
              <a:rPr lang="sl-SI" sz="2400" b="1">
                <a:solidFill>
                  <a:srgbClr val="CC3399"/>
                </a:solidFill>
              </a:rPr>
              <a:t>           </a:t>
            </a:r>
            <a:r>
              <a:rPr lang="sl-SI" sz="2800" b="1">
                <a:solidFill>
                  <a:srgbClr val="CC3399"/>
                </a:solidFill>
              </a:rPr>
              <a:t>NALEZLJIVOST bolezni je različna:</a:t>
            </a:r>
          </a:p>
          <a:p>
            <a:pPr eaLnBrk="1" hangingPunct="1">
              <a:lnSpc>
                <a:spcPct val="80000"/>
              </a:lnSpc>
              <a:buFont typeface="Wingdings" panose="05000000000000000000" pitchFamily="2" charset="2"/>
              <a:buNone/>
              <a:defRPr/>
            </a:pPr>
            <a:endParaRPr lang="sl-SI" sz="2800" b="1">
              <a:solidFill>
                <a:srgbClr val="CC3399"/>
              </a:solidFill>
            </a:endParaRPr>
          </a:p>
          <a:p>
            <a:pPr eaLnBrk="1" hangingPunct="1">
              <a:lnSpc>
                <a:spcPct val="80000"/>
              </a:lnSpc>
              <a:defRPr/>
            </a:pPr>
            <a:r>
              <a:rPr lang="sl-SI" sz="2400" b="1">
                <a:solidFill>
                  <a:schemeClr val="tx2"/>
                </a:solidFill>
              </a:rPr>
              <a:t> </a:t>
            </a:r>
            <a:r>
              <a:rPr lang="sl-SI" sz="2800" b="1">
                <a:solidFill>
                  <a:schemeClr val="tx2"/>
                </a:solidFill>
              </a:rPr>
              <a:t>tako se npr. tetanus ne prenaša, </a:t>
            </a:r>
          </a:p>
          <a:p>
            <a:pPr eaLnBrk="1" hangingPunct="1">
              <a:lnSpc>
                <a:spcPct val="80000"/>
              </a:lnSpc>
              <a:defRPr/>
            </a:pPr>
            <a:r>
              <a:rPr lang="sl-SI" sz="2800" b="1">
                <a:solidFill>
                  <a:schemeClr val="tx2"/>
                </a:solidFill>
              </a:rPr>
              <a:t>norice pa so izredno nalezljive in se okužimo če nismo odporni že samo če vstopimo v prostor v katerem je bolnik, ki ima norice.</a:t>
            </a:r>
          </a:p>
          <a:p>
            <a:pPr eaLnBrk="1" hangingPunct="1">
              <a:lnSpc>
                <a:spcPct val="80000"/>
              </a:lnSpc>
              <a:buFont typeface="Wingdings" panose="05000000000000000000" pitchFamily="2" charset="2"/>
              <a:buNone/>
              <a:defRPr/>
            </a:pPr>
            <a:endParaRPr lang="sl-SI" sz="2800" b="1">
              <a:solidFill>
                <a:schemeClr val="tx2"/>
              </a:solidFill>
            </a:endParaRPr>
          </a:p>
          <a:p>
            <a:pPr eaLnBrk="1" hangingPunct="1">
              <a:lnSpc>
                <a:spcPct val="80000"/>
              </a:lnSpc>
              <a:defRPr/>
            </a:pPr>
            <a:r>
              <a:rPr lang="sl-SI" sz="2800" b="1">
                <a:solidFill>
                  <a:schemeClr val="tx2"/>
                </a:solidFill>
              </a:rPr>
              <a:t>MO se nahajajo povsod okrog nas in nenehno smo v stiku z njimi. Imamo jih na koži na sluznicah in predstavljajo našo obrambo telesa ki je ves čas aktivna. </a:t>
            </a:r>
          </a:p>
          <a:p>
            <a:pPr eaLnBrk="1" hangingPunct="1">
              <a:lnSpc>
                <a:spcPct val="80000"/>
              </a:lnSpc>
              <a:buFont typeface="Wingdings" panose="05000000000000000000" pitchFamily="2" charset="2"/>
              <a:buNone/>
              <a:defRPr/>
            </a:pPr>
            <a:endParaRPr lang="sl-SI" sz="2800" b="1">
              <a:solidFill>
                <a:schemeClr val="tx2"/>
              </a:solidFill>
            </a:endParaRPr>
          </a:p>
          <a:p>
            <a:pPr eaLnBrk="1" hangingPunct="1">
              <a:lnSpc>
                <a:spcPct val="80000"/>
              </a:lnSpc>
              <a:buFont typeface="Wingdings" panose="05000000000000000000" pitchFamily="2" charset="2"/>
              <a:buNone/>
              <a:defRPr/>
            </a:pPr>
            <a:endParaRPr lang="sl-SI" sz="2800" b="1">
              <a:solidFill>
                <a:schemeClr val="tx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B9CF072-3D39-4B41-AE30-C1C9816F6BA1}"/>
              </a:ext>
            </a:extLst>
          </p:cNvPr>
          <p:cNvSpPr>
            <a:spLocks noGrp="1" noRot="1" noChangeArrowheads="1"/>
          </p:cNvSpPr>
          <p:nvPr>
            <p:ph type="title"/>
          </p:nvPr>
        </p:nvSpPr>
        <p:spPr/>
        <p:txBody>
          <a:bodyPr/>
          <a:lstStyle/>
          <a:p>
            <a:pPr eaLnBrk="1" hangingPunct="1">
              <a:defRPr/>
            </a:pPr>
            <a:endParaRPr lang="sl-SI"/>
          </a:p>
        </p:txBody>
      </p:sp>
      <p:pic>
        <p:nvPicPr>
          <p:cNvPr id="53251" name="Picture 5">
            <a:extLst>
              <a:ext uri="{FF2B5EF4-FFF2-40B4-BE49-F238E27FC236}">
                <a16:creationId xmlns:a16="http://schemas.microsoft.com/office/drawing/2014/main" id="{A6739CAA-98D0-45F9-A73A-D8BDC06DAAD3}"/>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916238" y="692150"/>
            <a:ext cx="4079875" cy="616585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356BDD0-0641-4A63-8BA7-3979C87ED1A3}"/>
              </a:ext>
            </a:extLst>
          </p:cNvPr>
          <p:cNvSpPr>
            <a:spLocks noGrp="1" noRot="1" noChangeArrowheads="1"/>
          </p:cNvSpPr>
          <p:nvPr>
            <p:ph type="title"/>
          </p:nvPr>
        </p:nvSpPr>
        <p:spPr/>
        <p:txBody>
          <a:bodyPr/>
          <a:lstStyle/>
          <a:p>
            <a:pPr eaLnBrk="1" hangingPunct="1">
              <a:defRPr/>
            </a:pPr>
            <a:endParaRPr lang="sl-SI"/>
          </a:p>
        </p:txBody>
      </p:sp>
      <p:sp>
        <p:nvSpPr>
          <p:cNvPr id="22531" name="Rectangle 3">
            <a:extLst>
              <a:ext uri="{FF2B5EF4-FFF2-40B4-BE49-F238E27FC236}">
                <a16:creationId xmlns:a16="http://schemas.microsoft.com/office/drawing/2014/main" id="{A0D8731F-D1F7-4281-9F9D-4D33AA865E4D}"/>
              </a:ext>
            </a:extLst>
          </p:cNvPr>
          <p:cNvSpPr>
            <a:spLocks noGrp="1" noRot="1" noChangeArrowheads="1"/>
          </p:cNvSpPr>
          <p:nvPr>
            <p:ph type="body" idx="1"/>
          </p:nvPr>
        </p:nvSpPr>
        <p:spPr/>
        <p:txBody>
          <a:bodyPr/>
          <a:lstStyle/>
          <a:p>
            <a:pPr eaLnBrk="1" hangingPunct="1">
              <a:lnSpc>
                <a:spcPct val="80000"/>
              </a:lnSpc>
              <a:defRPr/>
            </a:pPr>
            <a:r>
              <a:rPr lang="sl-SI" sz="1000" b="1" u="sng"/>
              <a:t>puščajne bolezni</a:t>
            </a:r>
            <a:r>
              <a:rPr lang="sl-SI" sz="1000" b="1"/>
              <a:t> </a:t>
            </a:r>
          </a:p>
          <a:p>
            <a:pPr eaLnBrk="1" hangingPunct="1">
              <a:lnSpc>
                <a:spcPct val="80000"/>
              </a:lnSpc>
              <a:defRPr/>
            </a:pPr>
            <a:r>
              <a:rPr lang="sl-SI" sz="1000" b="1"/>
              <a:t>Ošpice (morbilli, measles)</a:t>
            </a:r>
            <a:endParaRPr lang="sl-SI" sz="1000"/>
          </a:p>
          <a:p>
            <a:pPr eaLnBrk="1" hangingPunct="1">
              <a:lnSpc>
                <a:spcPct val="80000"/>
              </a:lnSpc>
              <a:defRPr/>
            </a:pPr>
            <a:r>
              <a:rPr lang="sl-SI" sz="1000"/>
              <a:t>-Morbilivirus (</a:t>
            </a:r>
            <a:r>
              <a:rPr lang="sl-SI" sz="1000" i="1"/>
              <a:t>Paramyxoviridae</a:t>
            </a:r>
            <a:r>
              <a:rPr lang="sl-SI" sz="1000"/>
              <a:t>)</a:t>
            </a:r>
          </a:p>
          <a:p>
            <a:pPr eaLnBrk="1" hangingPunct="1">
              <a:lnSpc>
                <a:spcPct val="80000"/>
              </a:lnSpc>
              <a:defRPr/>
            </a:pPr>
            <a:r>
              <a:rPr lang="sl-SI" sz="1000"/>
              <a:t>-Pred cepljenjem epidemije na 2 do 4 leta</a:t>
            </a:r>
          </a:p>
          <a:p>
            <a:pPr eaLnBrk="1" hangingPunct="1">
              <a:lnSpc>
                <a:spcPct val="80000"/>
              </a:lnSpc>
              <a:defRPr/>
            </a:pPr>
            <a:r>
              <a:rPr lang="sl-SI" sz="1000"/>
              <a:t>-Epidemije so trajale 3 do 4 mesece, ponavadi pozimi in spomladi</a:t>
            </a:r>
          </a:p>
          <a:p>
            <a:pPr eaLnBrk="1" hangingPunct="1">
              <a:lnSpc>
                <a:spcPct val="80000"/>
              </a:lnSpc>
              <a:defRPr/>
            </a:pPr>
            <a:r>
              <a:rPr lang="sl-SI" sz="1000"/>
              <a:t>-Bolezen je zelo kužna, prenaša se z aerosolom, kapljicami in s posrednim in neposrednim stikom</a:t>
            </a:r>
          </a:p>
          <a:p>
            <a:pPr eaLnBrk="1" hangingPunct="1">
              <a:lnSpc>
                <a:spcPct val="80000"/>
              </a:lnSpc>
              <a:defRPr/>
            </a:pPr>
            <a:r>
              <a:rPr lang="sl-SI" sz="1000"/>
              <a:t>-Danes v razvitem svetu pojav epidemij pri slabi preceljenosti v nekaterih okoljih (Švica)</a:t>
            </a:r>
          </a:p>
          <a:p>
            <a:pPr eaLnBrk="1" hangingPunct="1">
              <a:lnSpc>
                <a:spcPct val="80000"/>
              </a:lnSpc>
              <a:defRPr/>
            </a:pPr>
            <a:r>
              <a:rPr lang="sl-SI" sz="1000"/>
              <a:t>-Skozi sluznice</a:t>
            </a:r>
            <a:endParaRPr lang="sl-SI" sz="1000" b="1" i="1" u="sng"/>
          </a:p>
          <a:p>
            <a:pPr eaLnBrk="1" hangingPunct="1">
              <a:lnSpc>
                <a:spcPct val="80000"/>
              </a:lnSpc>
              <a:defRPr/>
            </a:pPr>
            <a:r>
              <a:rPr lang="sl-SI" sz="1000" b="1" i="1" u="sng"/>
              <a:t>Sekundarna viremija</a:t>
            </a:r>
            <a:r>
              <a:rPr lang="sl-SI" sz="1000" b="1"/>
              <a:t>: </a:t>
            </a:r>
            <a:r>
              <a:rPr lang="sl-SI" sz="1000"/>
              <a:t>jetra, vranica, pljuča, dihala, oči, osrednje živčevje</a:t>
            </a:r>
          </a:p>
          <a:p>
            <a:pPr eaLnBrk="1" hangingPunct="1">
              <a:lnSpc>
                <a:spcPct val="80000"/>
              </a:lnSpc>
              <a:defRPr/>
            </a:pPr>
            <a:r>
              <a:rPr lang="sl-SI" sz="1000"/>
              <a:t>Izpuščaj nastane zaradi odlaganja imunskih kompleksov v kožo</a:t>
            </a:r>
          </a:p>
          <a:p>
            <a:pPr eaLnBrk="1" hangingPunct="1">
              <a:lnSpc>
                <a:spcPct val="80000"/>
              </a:lnSpc>
              <a:defRPr/>
            </a:pPr>
            <a:r>
              <a:rPr lang="sl-SI" sz="1000"/>
              <a:t>-Inkubacija 10 dni</a:t>
            </a:r>
          </a:p>
          <a:p>
            <a:pPr eaLnBrk="1" hangingPunct="1">
              <a:lnSpc>
                <a:spcPct val="80000"/>
              </a:lnSpc>
              <a:defRPr/>
            </a:pPr>
            <a:r>
              <a:rPr lang="sl-SI" sz="1000"/>
              <a:t>-Prodromalna bolezen: 3 dni (vročina, glavobol, utrujenost, nahod, konjunkitivitis, driska, lahko –nežene prehoden izpuščaj)</a:t>
            </a:r>
          </a:p>
          <a:p>
            <a:pPr eaLnBrk="1" hangingPunct="1">
              <a:lnSpc>
                <a:spcPct val="80000"/>
              </a:lnSpc>
              <a:defRPr/>
            </a:pPr>
            <a:r>
              <a:rPr lang="sl-SI" sz="1000"/>
              <a:t>-Koplikove pege</a:t>
            </a:r>
          </a:p>
          <a:p>
            <a:pPr eaLnBrk="1" hangingPunct="1">
              <a:lnSpc>
                <a:spcPct val="80000"/>
              </a:lnSpc>
              <a:defRPr/>
            </a:pPr>
            <a:r>
              <a:rPr lang="sl-SI" sz="1000"/>
              <a:t>-Vročina izzveni po 2 do 3 dneh</a:t>
            </a:r>
          </a:p>
          <a:p>
            <a:pPr eaLnBrk="1" hangingPunct="1">
              <a:lnSpc>
                <a:spcPct val="80000"/>
              </a:lnSpc>
              <a:defRPr/>
            </a:pPr>
            <a:r>
              <a:rPr lang="sl-SI" sz="1000"/>
              <a:t>-14 dni po okužbi: izpuščaj začne za ušesi: makulopapulozen zlivajoč se</a:t>
            </a:r>
          </a:p>
          <a:p>
            <a:pPr eaLnBrk="1" hangingPunct="1">
              <a:lnSpc>
                <a:spcPct val="80000"/>
              </a:lnSpc>
              <a:defRPr/>
            </a:pPr>
            <a:r>
              <a:rPr lang="sl-SI" sz="1000"/>
              <a:t>-Ponovno visoka vročina nekaj dni</a:t>
            </a:r>
            <a:endParaRPr lang="sl-SI" sz="1000" b="1" i="1" u="sng"/>
          </a:p>
          <a:p>
            <a:pPr eaLnBrk="1" hangingPunct="1">
              <a:lnSpc>
                <a:spcPct val="80000"/>
              </a:lnSpc>
              <a:defRPr/>
            </a:pPr>
            <a:r>
              <a:rPr lang="sl-SI" sz="1000" b="1" i="1" u="sng"/>
              <a:t>Ošpice – zapleti</a:t>
            </a:r>
            <a:r>
              <a:rPr lang="sl-SI" sz="1000" b="1" i="1"/>
              <a:t> </a:t>
            </a:r>
            <a:endParaRPr lang="sl-SI" sz="1000"/>
          </a:p>
          <a:p>
            <a:pPr eaLnBrk="1" hangingPunct="1">
              <a:lnSpc>
                <a:spcPct val="80000"/>
              </a:lnSpc>
              <a:defRPr/>
            </a:pPr>
            <a:r>
              <a:rPr lang="sl-SI" sz="1000"/>
              <a:t>-Bakterijska pljučnica</a:t>
            </a:r>
          </a:p>
          <a:p>
            <a:pPr eaLnBrk="1" hangingPunct="1">
              <a:lnSpc>
                <a:spcPct val="80000"/>
              </a:lnSpc>
              <a:defRPr/>
            </a:pPr>
            <a:r>
              <a:rPr lang="sl-SI" sz="1000"/>
              <a:t>-Vnetje srednjega ušesa</a:t>
            </a:r>
          </a:p>
          <a:p>
            <a:pPr eaLnBrk="1" hangingPunct="1">
              <a:lnSpc>
                <a:spcPct val="80000"/>
              </a:lnSpc>
              <a:defRPr/>
            </a:pPr>
            <a:r>
              <a:rPr lang="sl-SI" sz="1000"/>
              <a:t>-Akutni postinfekcijski encefalitis</a:t>
            </a:r>
          </a:p>
          <a:p>
            <a:pPr eaLnBrk="1" hangingPunct="1">
              <a:lnSpc>
                <a:spcPct val="80000"/>
              </a:lnSpc>
              <a:defRPr/>
            </a:pPr>
            <a:r>
              <a:rPr lang="sl-SI" sz="1000"/>
              <a:t>-SSPE (1/1,000.000, huda okvara, navadno po 7 letih)</a:t>
            </a:r>
            <a:endParaRPr lang="sl-SI" sz="1000" b="1" i="1" u="sng"/>
          </a:p>
          <a:p>
            <a:pPr eaLnBrk="1" hangingPunct="1">
              <a:lnSpc>
                <a:spcPct val="80000"/>
              </a:lnSpc>
              <a:defRPr/>
            </a:pPr>
            <a:r>
              <a:rPr lang="sl-SI" sz="1000" b="1" i="1" u="sng"/>
              <a:t>Preprečevanje ošpic</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D8E16E0-70DD-4A79-9710-21F9D20C7904}"/>
              </a:ext>
            </a:extLst>
          </p:cNvPr>
          <p:cNvSpPr>
            <a:spLocks noGrp="1" noRot="1" noChangeArrowheads="1"/>
          </p:cNvSpPr>
          <p:nvPr>
            <p:ph type="title"/>
          </p:nvPr>
        </p:nvSpPr>
        <p:spPr/>
        <p:txBody>
          <a:bodyPr/>
          <a:lstStyle/>
          <a:p>
            <a:pPr eaLnBrk="1" hangingPunct="1">
              <a:defRPr/>
            </a:pPr>
            <a:endParaRPr lang="sl-SI"/>
          </a:p>
        </p:txBody>
      </p:sp>
      <p:sp>
        <p:nvSpPr>
          <p:cNvPr id="24579" name="Rectangle 3">
            <a:extLst>
              <a:ext uri="{FF2B5EF4-FFF2-40B4-BE49-F238E27FC236}">
                <a16:creationId xmlns:a16="http://schemas.microsoft.com/office/drawing/2014/main" id="{7C4F3C4D-B741-4A2D-B3FA-373D6A51041A}"/>
              </a:ext>
            </a:extLst>
          </p:cNvPr>
          <p:cNvSpPr>
            <a:spLocks noGrp="1" noRot="1" noChangeArrowheads="1"/>
          </p:cNvSpPr>
          <p:nvPr>
            <p:ph type="body" idx="1"/>
          </p:nvPr>
        </p:nvSpPr>
        <p:spPr/>
        <p:txBody>
          <a:bodyPr/>
          <a:lstStyle/>
          <a:p>
            <a:pPr eaLnBrk="1" hangingPunct="1">
              <a:defRPr/>
            </a:pPr>
            <a:r>
              <a:rPr lang="sl-SI" b="1" i="1" u="sng"/>
              <a:t>Preprečevanje ošpic</a:t>
            </a:r>
            <a:r>
              <a:rPr lang="sl-SI" b="1" i="1"/>
              <a:t> </a:t>
            </a:r>
            <a:endParaRPr lang="sl-SI"/>
          </a:p>
          <a:p>
            <a:pPr eaLnBrk="1" hangingPunct="1">
              <a:defRPr/>
            </a:pPr>
            <a:r>
              <a:rPr lang="sl-SI"/>
              <a:t>-Aktivno cepljenje z oslabljenim virusom (kontraindikacije pri imunsko oslabelih in nosečnicah)</a:t>
            </a:r>
          </a:p>
          <a:p>
            <a:pPr eaLnBrk="1" hangingPunct="1">
              <a:defRPr/>
            </a:pPr>
            <a:r>
              <a:rPr lang="sl-SI"/>
              <a:t>15 mesecev, ob vstopu v šolo</a:t>
            </a:r>
          </a:p>
          <a:p>
            <a:pPr eaLnBrk="1" hangingPunct="1">
              <a:defRPr/>
            </a:pPr>
            <a:r>
              <a:rPr lang="sl-SI"/>
              <a:t>-Pasivna imunizacija: nespecifični imunoglobulini</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358816C-F383-4668-8636-66ACCDA9333D}"/>
              </a:ext>
            </a:extLst>
          </p:cNvPr>
          <p:cNvSpPr>
            <a:spLocks noGrp="1" noRot="1" noChangeArrowheads="1"/>
          </p:cNvSpPr>
          <p:nvPr>
            <p:ph type="title"/>
          </p:nvPr>
        </p:nvSpPr>
        <p:spPr/>
        <p:txBody>
          <a:bodyPr/>
          <a:lstStyle/>
          <a:p>
            <a:pPr eaLnBrk="1" hangingPunct="1">
              <a:defRPr/>
            </a:pPr>
            <a:endParaRPr lang="sl-SI"/>
          </a:p>
        </p:txBody>
      </p:sp>
      <p:sp>
        <p:nvSpPr>
          <p:cNvPr id="25603" name="Rectangle 3">
            <a:extLst>
              <a:ext uri="{FF2B5EF4-FFF2-40B4-BE49-F238E27FC236}">
                <a16:creationId xmlns:a16="http://schemas.microsoft.com/office/drawing/2014/main" id="{4223550A-CC3C-4486-BB4F-AFB66216E5C3}"/>
              </a:ext>
            </a:extLst>
          </p:cNvPr>
          <p:cNvSpPr>
            <a:spLocks noGrp="1" noRot="1" noChangeArrowheads="1"/>
          </p:cNvSpPr>
          <p:nvPr>
            <p:ph type="body" idx="1"/>
          </p:nvPr>
        </p:nvSpPr>
        <p:spPr/>
        <p:txBody>
          <a:bodyPr/>
          <a:lstStyle/>
          <a:p>
            <a:pPr eaLnBrk="1" hangingPunct="1">
              <a:lnSpc>
                <a:spcPct val="80000"/>
              </a:lnSpc>
              <a:defRPr/>
            </a:pPr>
            <a:r>
              <a:rPr lang="sl-SI" sz="2000" b="1"/>
              <a:t>Norice (vodene koze, varicella)</a:t>
            </a:r>
          </a:p>
          <a:p>
            <a:pPr eaLnBrk="1" hangingPunct="1">
              <a:lnSpc>
                <a:spcPct val="80000"/>
              </a:lnSpc>
              <a:defRPr/>
            </a:pPr>
            <a:r>
              <a:rPr lang="sl-SI" sz="2000" b="1"/>
              <a:t> </a:t>
            </a:r>
            <a:r>
              <a:rPr lang="sl-SI" sz="2000"/>
              <a:t>Virus iz družine herpesvirusov (VZV)</a:t>
            </a:r>
          </a:p>
          <a:p>
            <a:pPr eaLnBrk="1" hangingPunct="1">
              <a:lnSpc>
                <a:spcPct val="80000"/>
              </a:lnSpc>
              <a:defRPr/>
            </a:pPr>
            <a:r>
              <a:rPr lang="sl-SI" sz="2000"/>
              <a:t>-Epidemije pozimi in spomladi</a:t>
            </a:r>
          </a:p>
          <a:p>
            <a:pPr eaLnBrk="1" hangingPunct="1">
              <a:lnSpc>
                <a:spcPct val="80000"/>
              </a:lnSpc>
              <a:defRPr/>
            </a:pPr>
            <a:r>
              <a:rPr lang="sl-SI" sz="2000"/>
              <a:t>-Zelo kužno: do starosti 3 let 90% okuženih</a:t>
            </a:r>
          </a:p>
          <a:p>
            <a:pPr eaLnBrk="1" hangingPunct="1">
              <a:lnSpc>
                <a:spcPct val="80000"/>
              </a:lnSpc>
              <a:defRPr/>
            </a:pPr>
            <a:r>
              <a:rPr lang="sl-SI" sz="2000"/>
              <a:t>-Prenos s kapljicami in aerosolom (roke)</a:t>
            </a:r>
          </a:p>
          <a:p>
            <a:pPr eaLnBrk="1" hangingPunct="1">
              <a:lnSpc>
                <a:spcPct val="80000"/>
              </a:lnSpc>
              <a:defRPr/>
            </a:pPr>
            <a:r>
              <a:rPr lang="sl-SI" sz="2000"/>
              <a:t>-Bolniki so kužni že 2 dni pred začetkom izpuščaja</a:t>
            </a:r>
          </a:p>
          <a:p>
            <a:pPr eaLnBrk="1" hangingPunct="1">
              <a:lnSpc>
                <a:spcPct val="80000"/>
              </a:lnSpc>
              <a:defRPr/>
            </a:pPr>
            <a:r>
              <a:rPr lang="sl-SI" sz="2000"/>
              <a:t>-Vstopno mesto so dihala in druge sluznice</a:t>
            </a:r>
          </a:p>
          <a:p>
            <a:pPr eaLnBrk="1" hangingPunct="1">
              <a:lnSpc>
                <a:spcPct val="80000"/>
              </a:lnSpc>
              <a:defRPr/>
            </a:pPr>
            <a:r>
              <a:rPr lang="sl-SI" sz="2000"/>
              <a:t>-Inkubacijska doba je 10 do 20 dni (do 30)</a:t>
            </a:r>
          </a:p>
          <a:p>
            <a:pPr eaLnBrk="1" hangingPunct="1">
              <a:lnSpc>
                <a:spcPct val="80000"/>
              </a:lnSpc>
              <a:defRPr/>
            </a:pPr>
            <a:r>
              <a:rPr lang="sl-SI" sz="2000"/>
              <a:t>-Prodrom dan ali dva: slabo počutje, vročina, difuzen eritem</a:t>
            </a:r>
          </a:p>
          <a:p>
            <a:pPr eaLnBrk="1" hangingPunct="1">
              <a:lnSpc>
                <a:spcPct val="80000"/>
              </a:lnSpc>
              <a:defRPr/>
            </a:pPr>
            <a:r>
              <a:rPr lang="sl-SI" sz="2000"/>
              <a:t>-Izpuščaj: makula-papula-vezikula-pustula-krusta v zagonih v teku 1 tedna</a:t>
            </a:r>
          </a:p>
          <a:p>
            <a:pPr eaLnBrk="1" hangingPunct="1">
              <a:lnSpc>
                <a:spcPct val="80000"/>
              </a:lnSpc>
              <a:defRPr/>
            </a:pPr>
            <a:r>
              <a:rPr lang="sl-SI" sz="2000"/>
              <a:t>-Izpuščaj po lasišču in sluznicah</a:t>
            </a:r>
          </a:p>
          <a:p>
            <a:pPr eaLnBrk="1" hangingPunct="1">
              <a:lnSpc>
                <a:spcPct val="80000"/>
              </a:lnSpc>
              <a:defRPr/>
            </a:pPr>
            <a:r>
              <a:rPr lang="sl-SI" sz="2000"/>
              <a:t>-Izpuščaj srbi</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78D4BC7-DBB8-40EE-93E4-B6A9BE8F809F}"/>
              </a:ext>
            </a:extLst>
          </p:cNvPr>
          <p:cNvSpPr>
            <a:spLocks noGrp="1" noRot="1" noChangeArrowheads="1"/>
          </p:cNvSpPr>
          <p:nvPr>
            <p:ph type="title"/>
          </p:nvPr>
        </p:nvSpPr>
        <p:spPr/>
        <p:txBody>
          <a:bodyPr/>
          <a:lstStyle/>
          <a:p>
            <a:pPr eaLnBrk="1" hangingPunct="1">
              <a:defRPr/>
            </a:pPr>
            <a:endParaRPr lang="sl-SI"/>
          </a:p>
        </p:txBody>
      </p:sp>
      <p:pic>
        <p:nvPicPr>
          <p:cNvPr id="57347" name="Picture 3">
            <a:extLst>
              <a:ext uri="{FF2B5EF4-FFF2-40B4-BE49-F238E27FC236}">
                <a16:creationId xmlns:a16="http://schemas.microsoft.com/office/drawing/2014/main" id="{027AE7AC-67A2-4E66-B4D3-2B8D7D01FA8C}"/>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924300" y="3213100"/>
            <a:ext cx="2663825" cy="2678113"/>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4535114-02ED-4808-8616-2440E958614C}"/>
              </a:ext>
            </a:extLst>
          </p:cNvPr>
          <p:cNvSpPr>
            <a:spLocks noGrp="1" noRot="1" noChangeArrowheads="1"/>
          </p:cNvSpPr>
          <p:nvPr>
            <p:ph type="title"/>
          </p:nvPr>
        </p:nvSpPr>
        <p:spPr/>
        <p:txBody>
          <a:bodyPr/>
          <a:lstStyle/>
          <a:p>
            <a:pPr eaLnBrk="1" hangingPunct="1">
              <a:defRPr/>
            </a:pPr>
            <a:endParaRPr lang="sl-SI"/>
          </a:p>
        </p:txBody>
      </p:sp>
      <p:sp>
        <p:nvSpPr>
          <p:cNvPr id="27651" name="Rectangle 3">
            <a:extLst>
              <a:ext uri="{FF2B5EF4-FFF2-40B4-BE49-F238E27FC236}">
                <a16:creationId xmlns:a16="http://schemas.microsoft.com/office/drawing/2014/main" id="{1CA19CBB-F0DA-4B79-8451-410B8B4BCE30}"/>
              </a:ext>
            </a:extLst>
          </p:cNvPr>
          <p:cNvSpPr>
            <a:spLocks noGrp="1" noRot="1" noChangeArrowheads="1"/>
          </p:cNvSpPr>
          <p:nvPr>
            <p:ph type="body" idx="1"/>
          </p:nvPr>
        </p:nvSpPr>
        <p:spPr/>
        <p:txBody>
          <a:bodyPr/>
          <a:lstStyle/>
          <a:p>
            <a:pPr eaLnBrk="1" hangingPunct="1">
              <a:lnSpc>
                <a:spcPct val="80000"/>
              </a:lnSpc>
              <a:defRPr/>
            </a:pPr>
            <a:r>
              <a:rPr lang="sl-SI" sz="2000" b="1" i="1" u="sng"/>
              <a:t>Zapleti noric</a:t>
            </a:r>
            <a:r>
              <a:rPr lang="sl-SI" sz="2000" b="1" i="1"/>
              <a:t> </a:t>
            </a:r>
            <a:endParaRPr lang="sl-SI" sz="2000"/>
          </a:p>
          <a:p>
            <a:pPr eaLnBrk="1" hangingPunct="1">
              <a:lnSpc>
                <a:spcPct val="80000"/>
              </a:lnSpc>
              <a:defRPr/>
            </a:pPr>
            <a:r>
              <a:rPr lang="sl-SI" sz="2000"/>
              <a:t>Prizadetost organov: pljuča (pogosto), centralno živčevje (cerebellum), hepatitis </a:t>
            </a:r>
          </a:p>
          <a:p>
            <a:pPr eaLnBrk="1" hangingPunct="1">
              <a:lnSpc>
                <a:spcPct val="80000"/>
              </a:lnSpc>
              <a:defRPr/>
            </a:pPr>
            <a:r>
              <a:rPr lang="sl-SI" sz="2000"/>
              <a:t>Sekundarne okužbe kožnih sprememb (</a:t>
            </a:r>
            <a:r>
              <a:rPr lang="sl-SI" sz="2000" i="1"/>
              <a:t>S. aureus</a:t>
            </a:r>
            <a:r>
              <a:rPr lang="sl-SI" sz="2000"/>
              <a:t>,</a:t>
            </a:r>
            <a:r>
              <a:rPr lang="sl-SI" sz="2000" i="1"/>
              <a:t> Streptococcus pyogenes</a:t>
            </a:r>
            <a:r>
              <a:rPr lang="sl-SI" sz="2000"/>
              <a:t>-škrlatinka) </a:t>
            </a:r>
          </a:p>
          <a:p>
            <a:pPr eaLnBrk="1" hangingPunct="1">
              <a:lnSpc>
                <a:spcPct val="80000"/>
              </a:lnSpc>
              <a:defRPr/>
            </a:pPr>
            <a:r>
              <a:rPr lang="sl-SI" sz="2000"/>
              <a:t>Hud potek, hemoragične, nekrotične norice pri imunsko oslabelih </a:t>
            </a:r>
          </a:p>
          <a:p>
            <a:pPr eaLnBrk="1" hangingPunct="1">
              <a:lnSpc>
                <a:spcPct val="80000"/>
              </a:lnSpc>
              <a:defRPr/>
            </a:pPr>
            <a:r>
              <a:rPr lang="sl-SI" sz="2000"/>
              <a:t>Hujši potek pri mladostnikih in odraslih </a:t>
            </a:r>
          </a:p>
          <a:p>
            <a:pPr eaLnBrk="1" hangingPunct="1">
              <a:lnSpc>
                <a:spcPct val="80000"/>
              </a:lnSpc>
              <a:defRPr/>
            </a:pPr>
            <a:r>
              <a:rPr lang="sl-SI" sz="2000"/>
              <a:t>Prirojena okužba </a:t>
            </a:r>
          </a:p>
          <a:p>
            <a:pPr eaLnBrk="1" hangingPunct="1">
              <a:lnSpc>
                <a:spcPct val="80000"/>
              </a:lnSpc>
              <a:defRPr/>
            </a:pPr>
            <a:r>
              <a:rPr lang="sl-SI" sz="2000" b="1" i="1" u="sng"/>
              <a:t>Zdravljenje in preprečevanje noric</a:t>
            </a:r>
            <a:r>
              <a:rPr lang="sl-SI" sz="2000" b="1" i="1"/>
              <a:t> </a:t>
            </a:r>
            <a:endParaRPr lang="sl-SI" sz="2000"/>
          </a:p>
          <a:p>
            <a:pPr eaLnBrk="1" hangingPunct="1">
              <a:lnSpc>
                <a:spcPct val="80000"/>
              </a:lnSpc>
              <a:defRPr/>
            </a:pPr>
            <a:r>
              <a:rPr lang="sl-SI" sz="2000"/>
              <a:t>Starejšim od 12 let predpišemo aciklovir ali valaciklovir) v 24 urah po začetku </a:t>
            </a:r>
          </a:p>
          <a:p>
            <a:pPr eaLnBrk="1" hangingPunct="1">
              <a:lnSpc>
                <a:spcPct val="80000"/>
              </a:lnSpc>
              <a:defRPr/>
            </a:pPr>
            <a:r>
              <a:rPr lang="sl-SI" sz="2000"/>
              <a:t>Cepivo: živ atenuiran virus (v programu v razvitem svetu) </a:t>
            </a:r>
          </a:p>
          <a:p>
            <a:pPr eaLnBrk="1" hangingPunct="1">
              <a:lnSpc>
                <a:spcPct val="80000"/>
              </a:lnSpc>
              <a:defRPr/>
            </a:pPr>
            <a:r>
              <a:rPr lang="sl-SI" sz="2000"/>
              <a:t>VZIG: nosečnice, imunokompromitirani </a:t>
            </a:r>
          </a:p>
          <a:p>
            <a:pPr eaLnBrk="1" hangingPunct="1">
              <a:lnSpc>
                <a:spcPct val="80000"/>
              </a:lnSpc>
              <a:defRPr/>
            </a:pPr>
            <a:endParaRPr lang="sl-SI" sz="20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12BEE94-D07B-47CC-961E-24C94A409C3A}"/>
              </a:ext>
            </a:extLst>
          </p:cNvPr>
          <p:cNvSpPr>
            <a:spLocks noGrp="1" noRot="1" noChangeArrowheads="1"/>
          </p:cNvSpPr>
          <p:nvPr>
            <p:ph type="title"/>
          </p:nvPr>
        </p:nvSpPr>
        <p:spPr/>
        <p:txBody>
          <a:bodyPr/>
          <a:lstStyle/>
          <a:p>
            <a:pPr eaLnBrk="1" hangingPunct="1">
              <a:defRPr/>
            </a:pPr>
            <a:endParaRPr lang="sl-SI"/>
          </a:p>
        </p:txBody>
      </p:sp>
      <p:sp>
        <p:nvSpPr>
          <p:cNvPr id="28675" name="Rectangle 3">
            <a:extLst>
              <a:ext uri="{FF2B5EF4-FFF2-40B4-BE49-F238E27FC236}">
                <a16:creationId xmlns:a16="http://schemas.microsoft.com/office/drawing/2014/main" id="{5EB4C26E-5749-4BBA-9A78-19B16E1555E4}"/>
              </a:ext>
            </a:extLst>
          </p:cNvPr>
          <p:cNvSpPr>
            <a:spLocks noGrp="1" noRot="1" noChangeArrowheads="1"/>
          </p:cNvSpPr>
          <p:nvPr>
            <p:ph type="body" idx="1"/>
          </p:nvPr>
        </p:nvSpPr>
        <p:spPr/>
        <p:txBody>
          <a:bodyPr/>
          <a:lstStyle/>
          <a:p>
            <a:pPr eaLnBrk="1" hangingPunct="1">
              <a:lnSpc>
                <a:spcPct val="80000"/>
              </a:lnSpc>
              <a:defRPr/>
            </a:pPr>
            <a:r>
              <a:rPr lang="sl-SI" sz="2000" b="1"/>
              <a:t>Herpes zoster (pasovec)</a:t>
            </a:r>
          </a:p>
          <a:p>
            <a:pPr eaLnBrk="1" hangingPunct="1">
              <a:lnSpc>
                <a:spcPct val="80000"/>
              </a:lnSpc>
              <a:defRPr/>
            </a:pPr>
            <a:r>
              <a:rPr lang="sl-SI" sz="2000" b="1"/>
              <a:t>  </a:t>
            </a:r>
            <a:endParaRPr lang="sl-SI" sz="2000"/>
          </a:p>
          <a:p>
            <a:pPr eaLnBrk="1" hangingPunct="1">
              <a:lnSpc>
                <a:spcPct val="80000"/>
              </a:lnSpc>
              <a:defRPr/>
            </a:pPr>
            <a:r>
              <a:rPr lang="sl-SI" sz="2000"/>
              <a:t>-Povzročitelj: VZV</a:t>
            </a:r>
          </a:p>
          <a:p>
            <a:pPr eaLnBrk="1" hangingPunct="1">
              <a:lnSpc>
                <a:spcPct val="80000"/>
              </a:lnSpc>
              <a:defRPr/>
            </a:pPr>
            <a:r>
              <a:rPr lang="sl-SI" sz="2000"/>
              <a:t>-Navadno pri 50 do 70 letih</a:t>
            </a:r>
          </a:p>
          <a:p>
            <a:pPr eaLnBrk="1" hangingPunct="1">
              <a:lnSpc>
                <a:spcPct val="80000"/>
              </a:lnSpc>
              <a:defRPr/>
            </a:pPr>
            <a:r>
              <a:rPr lang="sl-SI" sz="2000"/>
              <a:t>-Ponovitev le pri 4%</a:t>
            </a:r>
          </a:p>
          <a:p>
            <a:pPr eaLnBrk="1" hangingPunct="1">
              <a:lnSpc>
                <a:spcPct val="80000"/>
              </a:lnSpc>
              <a:defRPr/>
            </a:pPr>
            <a:r>
              <a:rPr lang="sl-SI" sz="2000"/>
              <a:t>-VZV ostaja po prebolelih noricah v senzoričnih ganglijih</a:t>
            </a:r>
          </a:p>
          <a:p>
            <a:pPr eaLnBrk="1" hangingPunct="1">
              <a:lnSpc>
                <a:spcPct val="80000"/>
              </a:lnSpc>
              <a:defRPr/>
            </a:pPr>
            <a:r>
              <a:rPr lang="sl-SI" sz="2000"/>
              <a:t>-Sprožilni dejavnik za nastanek pasovca ni znan, morda slabša celična imunost</a:t>
            </a:r>
          </a:p>
          <a:p>
            <a:pPr eaLnBrk="1" hangingPunct="1">
              <a:lnSpc>
                <a:spcPct val="80000"/>
              </a:lnSpc>
              <a:defRPr/>
            </a:pPr>
            <a:r>
              <a:rPr lang="sl-SI" sz="2000"/>
              <a:t>-Pekoča bolečina v dermatomu</a:t>
            </a:r>
          </a:p>
          <a:p>
            <a:pPr eaLnBrk="1" hangingPunct="1">
              <a:lnSpc>
                <a:spcPct val="80000"/>
              </a:lnSpc>
              <a:defRPr/>
            </a:pPr>
            <a:r>
              <a:rPr lang="sl-SI" sz="2000"/>
              <a:t>-Po 4 do 5 dneh po koži dermatoma noricam podoben izpuščaj lahko v obliki otočkov</a:t>
            </a:r>
          </a:p>
          <a:p>
            <a:pPr eaLnBrk="1" hangingPunct="1">
              <a:lnSpc>
                <a:spcPct val="80000"/>
              </a:lnSpc>
              <a:defRPr/>
            </a:pPr>
            <a:r>
              <a:rPr lang="sl-SI" sz="2000"/>
              <a:t>-Bolnik s H. zoster je kužen: kontakti dobijo norice!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a:extLst>
              <a:ext uri="{FF2B5EF4-FFF2-40B4-BE49-F238E27FC236}">
                <a16:creationId xmlns:a16="http://schemas.microsoft.com/office/drawing/2014/main" id="{6F7527BA-C957-4336-A746-85F8A51EE1EB}"/>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0113" y="1350963"/>
            <a:ext cx="6911975" cy="3617912"/>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1EACC3D-AD4D-4F2F-991F-341DD91EE318}"/>
              </a:ext>
            </a:extLst>
          </p:cNvPr>
          <p:cNvSpPr>
            <a:spLocks noGrp="1" noRot="1" noChangeArrowheads="1"/>
          </p:cNvSpPr>
          <p:nvPr>
            <p:ph type="title"/>
          </p:nvPr>
        </p:nvSpPr>
        <p:spPr/>
        <p:txBody>
          <a:bodyPr/>
          <a:lstStyle/>
          <a:p>
            <a:pPr eaLnBrk="1" hangingPunct="1">
              <a:defRPr/>
            </a:pPr>
            <a:endParaRPr lang="sl-SI"/>
          </a:p>
        </p:txBody>
      </p:sp>
      <p:sp>
        <p:nvSpPr>
          <p:cNvPr id="30724" name="Rectangle 4">
            <a:extLst>
              <a:ext uri="{FF2B5EF4-FFF2-40B4-BE49-F238E27FC236}">
                <a16:creationId xmlns:a16="http://schemas.microsoft.com/office/drawing/2014/main" id="{DC499BFE-CF33-4C9C-97C7-D71A5F560EC5}"/>
              </a:ext>
            </a:extLst>
          </p:cNvPr>
          <p:cNvSpPr>
            <a:spLocks noGrp="1" noRot="1" noChangeArrowheads="1"/>
          </p:cNvSpPr>
          <p:nvPr>
            <p:ph type="body" idx="1"/>
          </p:nvPr>
        </p:nvSpPr>
        <p:spPr/>
        <p:txBody>
          <a:bodyPr/>
          <a:lstStyle/>
          <a:p>
            <a:pPr eaLnBrk="1" hangingPunct="1">
              <a:lnSpc>
                <a:spcPct val="80000"/>
              </a:lnSpc>
              <a:defRPr/>
            </a:pPr>
            <a:r>
              <a:rPr lang="sl-SI" sz="2000"/>
              <a:t>-Bolnik s H. zoster je kužen: kontakti dobijo norice!</a:t>
            </a:r>
            <a:endParaRPr lang="sl-SI" sz="2000" i="1" u="sng"/>
          </a:p>
          <a:p>
            <a:pPr eaLnBrk="1" hangingPunct="1">
              <a:lnSpc>
                <a:spcPct val="80000"/>
              </a:lnSpc>
              <a:defRPr/>
            </a:pPr>
            <a:r>
              <a:rPr lang="sl-SI" sz="2000" i="1" u="sng"/>
              <a:t>Zapleti:</a:t>
            </a:r>
            <a:r>
              <a:rPr lang="sl-SI" sz="2000"/>
              <a:t> encefalitis, mielitis, pareze</a:t>
            </a:r>
          </a:p>
          <a:p>
            <a:pPr eaLnBrk="1" hangingPunct="1">
              <a:lnSpc>
                <a:spcPct val="80000"/>
              </a:lnSpc>
              <a:defRPr/>
            </a:pPr>
            <a:r>
              <a:rPr lang="sl-SI" sz="2000"/>
              <a:t>Sekundarne okužbe </a:t>
            </a:r>
          </a:p>
          <a:p>
            <a:pPr eaLnBrk="1" hangingPunct="1">
              <a:lnSpc>
                <a:spcPct val="80000"/>
              </a:lnSpc>
              <a:defRPr/>
            </a:pPr>
            <a:r>
              <a:rPr lang="sl-SI" sz="2000"/>
              <a:t>Postherpetična nevralgija: pri 33 do 50% starejših: hudo, traja 1 do 12 mesecev </a:t>
            </a:r>
          </a:p>
          <a:p>
            <a:pPr eaLnBrk="1" hangingPunct="1">
              <a:lnSpc>
                <a:spcPct val="80000"/>
              </a:lnSpc>
              <a:defRPr/>
            </a:pPr>
            <a:r>
              <a:rPr lang="sl-SI" sz="2000"/>
              <a:t>Ramsay Hunt: hoster v sluhovodu, motnje sluha, ravnotežja in pareza obraznega živca </a:t>
            </a:r>
          </a:p>
          <a:p>
            <a:pPr eaLnBrk="1" hangingPunct="1">
              <a:lnSpc>
                <a:spcPct val="80000"/>
              </a:lnSpc>
              <a:defRPr/>
            </a:pPr>
            <a:r>
              <a:rPr lang="sl-SI" sz="2000" b="1" i="1" u="sng"/>
              <a:t>Zdravljenje herpesa zostra</a:t>
            </a:r>
            <a:r>
              <a:rPr lang="sl-SI" sz="2000" b="1" i="1"/>
              <a:t> </a:t>
            </a:r>
            <a:endParaRPr lang="sl-SI" sz="2000"/>
          </a:p>
          <a:p>
            <a:pPr eaLnBrk="1" hangingPunct="1">
              <a:lnSpc>
                <a:spcPct val="80000"/>
              </a:lnSpc>
              <a:defRPr/>
            </a:pPr>
            <a:r>
              <a:rPr lang="sl-SI" sz="2000"/>
              <a:t>Čimprej, vsaj do 96 ur </a:t>
            </a:r>
          </a:p>
          <a:p>
            <a:pPr eaLnBrk="1" hangingPunct="1">
              <a:lnSpc>
                <a:spcPct val="80000"/>
              </a:lnSpc>
              <a:defRPr/>
            </a:pPr>
            <a:r>
              <a:rPr lang="sl-SI" sz="2000"/>
              <a:t>Aciklovir </a:t>
            </a:r>
          </a:p>
          <a:p>
            <a:pPr eaLnBrk="1" hangingPunct="1">
              <a:lnSpc>
                <a:spcPct val="80000"/>
              </a:lnSpc>
              <a:defRPr/>
            </a:pPr>
            <a:r>
              <a:rPr lang="sl-SI" sz="2000"/>
              <a:t>Valaciklovir </a:t>
            </a:r>
          </a:p>
          <a:p>
            <a:pPr eaLnBrk="1" hangingPunct="1">
              <a:lnSpc>
                <a:spcPct val="80000"/>
              </a:lnSpc>
              <a:defRPr/>
            </a:pPr>
            <a:r>
              <a:rPr lang="sl-SI" sz="2000"/>
              <a:t>Brivudin </a:t>
            </a:r>
          </a:p>
          <a:p>
            <a:pPr eaLnBrk="1" hangingPunct="1">
              <a:lnSpc>
                <a:spcPct val="80000"/>
              </a:lnSpc>
              <a:defRPr/>
            </a:pPr>
            <a:r>
              <a:rPr lang="sl-SI" sz="2000"/>
              <a:t>Terapija bolečine! </a:t>
            </a:r>
          </a:p>
          <a:p>
            <a:pPr eaLnBrk="1" hangingPunct="1">
              <a:lnSpc>
                <a:spcPct val="80000"/>
              </a:lnSpc>
              <a:defRPr/>
            </a:pPr>
            <a:endParaRPr lang="sl-SI" sz="20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7506925-6411-42EE-AF7C-00BE37C77E49}"/>
              </a:ext>
            </a:extLst>
          </p:cNvPr>
          <p:cNvSpPr>
            <a:spLocks noGrp="1" noRot="1" noChangeArrowheads="1"/>
          </p:cNvSpPr>
          <p:nvPr>
            <p:ph type="title"/>
          </p:nvPr>
        </p:nvSpPr>
        <p:spPr>
          <a:xfrm>
            <a:off x="323850" y="0"/>
            <a:ext cx="7942263" cy="1023938"/>
          </a:xfrm>
        </p:spPr>
        <p:txBody>
          <a:bodyPr/>
          <a:lstStyle/>
          <a:p>
            <a:pPr eaLnBrk="1" hangingPunct="1">
              <a:defRPr/>
            </a:pPr>
            <a:r>
              <a:rPr lang="sl-SI" sz="4000"/>
              <a:t>Rdečke (german measles, rubella) </a:t>
            </a:r>
          </a:p>
        </p:txBody>
      </p:sp>
      <p:sp>
        <p:nvSpPr>
          <p:cNvPr id="31747" name="Rectangle 3">
            <a:extLst>
              <a:ext uri="{FF2B5EF4-FFF2-40B4-BE49-F238E27FC236}">
                <a16:creationId xmlns:a16="http://schemas.microsoft.com/office/drawing/2014/main" id="{58388C1B-D527-4E5B-B110-CD94595E491F}"/>
              </a:ext>
            </a:extLst>
          </p:cNvPr>
          <p:cNvSpPr>
            <a:spLocks noGrp="1" noRot="1" noChangeArrowheads="1"/>
          </p:cNvSpPr>
          <p:nvPr>
            <p:ph type="body" idx="1"/>
          </p:nvPr>
        </p:nvSpPr>
        <p:spPr>
          <a:xfrm>
            <a:off x="395288" y="1268413"/>
            <a:ext cx="8450262" cy="4827587"/>
          </a:xfrm>
        </p:spPr>
        <p:txBody>
          <a:bodyPr/>
          <a:lstStyle/>
          <a:p>
            <a:pPr eaLnBrk="1" hangingPunct="1">
              <a:lnSpc>
                <a:spcPct val="80000"/>
              </a:lnSpc>
              <a:defRPr/>
            </a:pPr>
            <a:r>
              <a:rPr lang="sl-SI" sz="2000"/>
              <a:t>Rubivirus iz družine Togavirid</a:t>
            </a:r>
          </a:p>
          <a:p>
            <a:pPr eaLnBrk="1" hangingPunct="1">
              <a:lnSpc>
                <a:spcPct val="80000"/>
              </a:lnSpc>
              <a:defRPr/>
            </a:pPr>
            <a:r>
              <a:rPr lang="sl-SI" sz="2000"/>
              <a:t>-zelo kužna bolezen, v zaprtem prostoru se okužijo vsi dovzetni</a:t>
            </a:r>
          </a:p>
          <a:p>
            <a:pPr eaLnBrk="1" hangingPunct="1">
              <a:lnSpc>
                <a:spcPct val="80000"/>
              </a:lnSpc>
              <a:defRPr/>
            </a:pPr>
            <a:r>
              <a:rPr lang="sl-SI" sz="2000"/>
              <a:t>-Epidemije na 6 do 9 let, manjše na krajše obdobje, tudi pandemije</a:t>
            </a:r>
          </a:p>
          <a:p>
            <a:pPr eaLnBrk="1" hangingPunct="1">
              <a:lnSpc>
                <a:spcPct val="80000"/>
              </a:lnSpc>
              <a:defRPr/>
            </a:pPr>
            <a:r>
              <a:rPr lang="sl-SI" sz="2000"/>
              <a:t>-Polovica okužb je </a:t>
            </a:r>
            <a:r>
              <a:rPr lang="sl-SI" sz="2000" u="sng"/>
              <a:t>brezsimptomnih!</a:t>
            </a:r>
            <a:endParaRPr lang="sl-SI" sz="2000"/>
          </a:p>
          <a:p>
            <a:pPr eaLnBrk="1" hangingPunct="1">
              <a:lnSpc>
                <a:spcPct val="80000"/>
              </a:lnSpc>
              <a:defRPr/>
            </a:pPr>
            <a:r>
              <a:rPr lang="sl-SI" sz="2000"/>
              <a:t>-1 klinično vidna okužba na 6,5 subkliničnih</a:t>
            </a:r>
          </a:p>
          <a:p>
            <a:pPr eaLnBrk="1" hangingPunct="1">
              <a:lnSpc>
                <a:spcPct val="80000"/>
              </a:lnSpc>
              <a:defRPr/>
            </a:pPr>
            <a:r>
              <a:rPr lang="sl-SI" sz="2000"/>
              <a:t>- Možen prodrom 1 do 5 dni: nahod, driska, bolečine v žrelu, glavobol, kašelj…</a:t>
            </a:r>
          </a:p>
          <a:p>
            <a:pPr eaLnBrk="1" hangingPunct="1">
              <a:lnSpc>
                <a:spcPct val="80000"/>
              </a:lnSpc>
              <a:defRPr/>
            </a:pPr>
            <a:r>
              <a:rPr lang="sl-SI" sz="2000"/>
              <a:t>- Izpuščaj: na obrazu- na telesu, makulopapulozen, zlivajoč se, lahko srbi. Traja do 5 dni.</a:t>
            </a:r>
          </a:p>
          <a:p>
            <a:pPr eaLnBrk="1" hangingPunct="1">
              <a:lnSpc>
                <a:spcPct val="80000"/>
              </a:lnSpc>
              <a:defRPr/>
            </a:pPr>
            <a:r>
              <a:rPr lang="sl-SI" sz="2000"/>
              <a:t>- Povečane zatilne in zaušesne bezgavke v  Artralgija, artritis</a:t>
            </a:r>
            <a:endParaRPr lang="sl-SI" sz="2000" b="1" i="1" u="sng"/>
          </a:p>
          <a:p>
            <a:pPr eaLnBrk="1" hangingPunct="1">
              <a:lnSpc>
                <a:spcPct val="80000"/>
              </a:lnSpc>
              <a:defRPr/>
            </a:pPr>
            <a:r>
              <a:rPr lang="sl-SI" sz="2000" b="1" i="1" u="sng"/>
              <a:t>Prirojene (kongenitalne) rdečke</a:t>
            </a:r>
            <a:endParaRPr lang="sl-SI" sz="2000"/>
          </a:p>
          <a:p>
            <a:pPr eaLnBrk="1" hangingPunct="1">
              <a:lnSpc>
                <a:spcPct val="80000"/>
              </a:lnSpc>
              <a:defRPr/>
            </a:pPr>
            <a:r>
              <a:rPr lang="sl-SI" sz="2000"/>
              <a:t>-Največje tveganje za okužbo je v prvih tednih nosečnosti</a:t>
            </a:r>
          </a:p>
          <a:p>
            <a:pPr eaLnBrk="1" hangingPunct="1">
              <a:lnSpc>
                <a:spcPct val="80000"/>
              </a:lnSpc>
              <a:defRPr/>
            </a:pPr>
            <a:r>
              <a:rPr lang="sl-SI" sz="2000"/>
              <a:t>-V prvih 2 mesecih okvare pri 65 do 85% plodov</a:t>
            </a:r>
          </a:p>
          <a:p>
            <a:pPr eaLnBrk="1" hangingPunct="1">
              <a:lnSpc>
                <a:spcPct val="80000"/>
              </a:lnSpc>
              <a:defRPr/>
            </a:pPr>
            <a:r>
              <a:rPr lang="sl-SI" sz="2000"/>
              <a:t>-V 3. mesecu pride do okvar v 30 do 35%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a:extLst>
              <a:ext uri="{FF2B5EF4-FFF2-40B4-BE49-F238E27FC236}">
                <a16:creationId xmlns:a16="http://schemas.microsoft.com/office/drawing/2014/main" id="{A22D75EF-FD4A-45E9-A9B9-40A2D07D8DA6}"/>
              </a:ext>
            </a:extLst>
          </p:cNvPr>
          <p:cNvSpPr>
            <a:spLocks noGrp="1" noRot="1" noChangeArrowheads="1"/>
          </p:cNvSpPr>
          <p:nvPr>
            <p:ph type="body" idx="1"/>
          </p:nvPr>
        </p:nvSpPr>
        <p:spPr>
          <a:xfrm>
            <a:off x="611188" y="549275"/>
            <a:ext cx="8007350" cy="4191000"/>
          </a:xfrm>
        </p:spPr>
        <p:txBody>
          <a:bodyPr/>
          <a:lstStyle/>
          <a:p>
            <a:pPr eaLnBrk="1" hangingPunct="1">
              <a:lnSpc>
                <a:spcPct val="80000"/>
              </a:lnSpc>
              <a:defRPr/>
            </a:pPr>
            <a:r>
              <a:rPr lang="sl-SI" sz="2800" b="1">
                <a:solidFill>
                  <a:schemeClr val="tx2"/>
                </a:solidFill>
              </a:rPr>
              <a:t> vsak dan prihaja do vstopa MO v kri (npr. pri čiščenju zob ko si poškodujemo dlesni in zakrvavimo) vendar je od naše </a:t>
            </a:r>
            <a:r>
              <a:rPr lang="sl-SI" sz="2800" b="1">
                <a:solidFill>
                  <a:schemeClr val="folHlink"/>
                </a:solidFill>
              </a:rPr>
              <a:t>splošne odpornosti odvisno ali se bo bolezen tudi razvila ali ne.</a:t>
            </a:r>
          </a:p>
          <a:p>
            <a:pPr eaLnBrk="1" hangingPunct="1">
              <a:lnSpc>
                <a:spcPct val="80000"/>
              </a:lnSpc>
              <a:buFont typeface="Wingdings" panose="05000000000000000000" pitchFamily="2" charset="2"/>
              <a:buNone/>
              <a:defRPr/>
            </a:pPr>
            <a:endParaRPr lang="sl-SI" sz="2800" b="1">
              <a:solidFill>
                <a:schemeClr val="folHlink"/>
              </a:solidFill>
            </a:endParaRPr>
          </a:p>
          <a:p>
            <a:pPr eaLnBrk="1" hangingPunct="1">
              <a:lnSpc>
                <a:spcPct val="80000"/>
              </a:lnSpc>
              <a:defRPr/>
            </a:pPr>
            <a:r>
              <a:rPr lang="sl-SI" sz="2800" b="1">
                <a:solidFill>
                  <a:schemeClr val="tx2"/>
                </a:solidFill>
              </a:rPr>
              <a:t>Nekateri MO živijo v sožitju z nami in predstavljajo našo naravno floro- bakterije v črevesju (Esherichia coli), ki preprečujejo vsem ostalim naključnim MO da bi se razmnožili</a:t>
            </a:r>
          </a:p>
          <a:p>
            <a:pPr eaLnBrk="1" hangingPunct="1">
              <a:lnSpc>
                <a:spcPct val="80000"/>
              </a:lnSpc>
              <a:defRPr/>
            </a:pPr>
            <a:r>
              <a:rPr lang="sl-SI" sz="2800" b="1">
                <a:solidFill>
                  <a:schemeClr val="tx2"/>
                </a:solidFill>
              </a:rPr>
              <a:t>normalno te bakterije ne povzročajo okužb, če pa slučajno pade odpornost pa pride do nenormalnega razmnoževanja.</a:t>
            </a:r>
          </a:p>
          <a:p>
            <a:pPr eaLnBrk="1" hangingPunct="1">
              <a:lnSpc>
                <a:spcPct val="80000"/>
              </a:lnSpc>
              <a:defRPr/>
            </a:pPr>
            <a:endParaRPr lang="sl-SI" sz="28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a:extLst>
              <a:ext uri="{FF2B5EF4-FFF2-40B4-BE49-F238E27FC236}">
                <a16:creationId xmlns:a16="http://schemas.microsoft.com/office/drawing/2014/main" id="{F0E40F57-ED5E-48B1-B45E-0F9A74F18F1F}"/>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34B6920-13A1-49A1-BAD0-055DACB28BCA}"/>
              </a:ext>
            </a:extLst>
          </p:cNvPr>
          <p:cNvSpPr>
            <a:spLocks noGrp="1" noRot="1" noChangeArrowheads="1"/>
          </p:cNvSpPr>
          <p:nvPr>
            <p:ph type="title"/>
          </p:nvPr>
        </p:nvSpPr>
        <p:spPr/>
        <p:txBody>
          <a:bodyPr/>
          <a:lstStyle/>
          <a:p>
            <a:pPr eaLnBrk="1" hangingPunct="1">
              <a:defRPr/>
            </a:pPr>
            <a:endParaRPr lang="sl-SI"/>
          </a:p>
        </p:txBody>
      </p:sp>
      <p:sp>
        <p:nvSpPr>
          <p:cNvPr id="32771" name="Rectangle 3">
            <a:extLst>
              <a:ext uri="{FF2B5EF4-FFF2-40B4-BE49-F238E27FC236}">
                <a16:creationId xmlns:a16="http://schemas.microsoft.com/office/drawing/2014/main" id="{B34A9468-1DEA-4891-AE7F-09448E5F5F7D}"/>
              </a:ext>
            </a:extLst>
          </p:cNvPr>
          <p:cNvSpPr>
            <a:spLocks noGrp="1" noRot="1" noChangeArrowheads="1"/>
          </p:cNvSpPr>
          <p:nvPr>
            <p:ph type="body" idx="1"/>
          </p:nvPr>
        </p:nvSpPr>
        <p:spPr/>
        <p:txBody>
          <a:bodyPr/>
          <a:lstStyle/>
          <a:p>
            <a:pPr eaLnBrk="1" hangingPunct="1">
              <a:lnSpc>
                <a:spcPct val="90000"/>
              </a:lnSpc>
              <a:defRPr/>
            </a:pPr>
            <a:r>
              <a:rPr lang="sl-SI" sz="2400"/>
              <a:t>-Okužbe in okvare možne tudi kasneje</a:t>
            </a:r>
          </a:p>
          <a:p>
            <a:pPr eaLnBrk="1" hangingPunct="1">
              <a:lnSpc>
                <a:spcPct val="90000"/>
              </a:lnSpc>
              <a:defRPr/>
            </a:pPr>
            <a:r>
              <a:rPr lang="sl-SI" sz="2400"/>
              <a:t>-Gluhost, katarakta, srčne napake, duševna zaostalost, zaustavitev rasti, emningoencefalitis, –možne trajne okužbe</a:t>
            </a:r>
          </a:p>
          <a:p>
            <a:pPr eaLnBrk="1" hangingPunct="1">
              <a:lnSpc>
                <a:spcPct val="90000"/>
              </a:lnSpc>
              <a:defRPr/>
            </a:pPr>
            <a:r>
              <a:rPr lang="sl-SI" sz="2400"/>
              <a:t>-Do 3. meseca gre za medicinsko indikacijo za prekinitev nosečnosti</a:t>
            </a:r>
            <a:endParaRPr lang="sl-SI" sz="2400" b="1" i="1" u="sng"/>
          </a:p>
          <a:p>
            <a:pPr eaLnBrk="1" hangingPunct="1">
              <a:lnSpc>
                <a:spcPct val="90000"/>
              </a:lnSpc>
              <a:defRPr/>
            </a:pPr>
            <a:r>
              <a:rPr lang="sl-SI" sz="2400" b="1" i="1" u="sng"/>
              <a:t>Preprečevanje rdečk </a:t>
            </a:r>
            <a:endParaRPr lang="sl-SI" sz="2400"/>
          </a:p>
          <a:p>
            <a:pPr eaLnBrk="1" hangingPunct="1">
              <a:lnSpc>
                <a:spcPct val="90000"/>
              </a:lnSpc>
              <a:defRPr/>
            </a:pPr>
            <a:r>
              <a:rPr lang="sl-SI" sz="2400"/>
              <a:t>-Živo atenuirano cepivo v starosti 15 mesecev in ob vstopu v šolo</a:t>
            </a:r>
          </a:p>
          <a:p>
            <a:pPr eaLnBrk="1" hangingPunct="1">
              <a:lnSpc>
                <a:spcPct val="90000"/>
              </a:lnSpc>
              <a:defRPr/>
            </a:pPr>
            <a:r>
              <a:rPr lang="sl-SI" sz="2400"/>
              <a:t>-Pasivna zaščita z imunoglobulini (nespecifičnimi)</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D8CF670-A3D8-42EA-82AC-CE034852CB8F}"/>
              </a:ext>
            </a:extLst>
          </p:cNvPr>
          <p:cNvSpPr>
            <a:spLocks noGrp="1" noRot="1" noChangeArrowheads="1"/>
          </p:cNvSpPr>
          <p:nvPr>
            <p:ph type="title"/>
          </p:nvPr>
        </p:nvSpPr>
        <p:spPr>
          <a:xfrm>
            <a:off x="755650" y="244475"/>
            <a:ext cx="8086725" cy="1096963"/>
          </a:xfrm>
        </p:spPr>
        <p:txBody>
          <a:bodyPr/>
          <a:lstStyle/>
          <a:p>
            <a:pPr eaLnBrk="1" hangingPunct="1">
              <a:defRPr/>
            </a:pPr>
            <a:r>
              <a:rPr lang="sl-SI" sz="4000" b="0"/>
              <a:t>Škrlatinka (scarlatina, scarlet fever) </a:t>
            </a:r>
            <a:br>
              <a:rPr lang="sl-SI" sz="4000" i="1" u="sng"/>
            </a:br>
            <a:endParaRPr lang="sl-SI" sz="4000" i="1" u="sng"/>
          </a:p>
        </p:txBody>
      </p:sp>
      <p:sp>
        <p:nvSpPr>
          <p:cNvPr id="34819" name="Rectangle 3">
            <a:extLst>
              <a:ext uri="{FF2B5EF4-FFF2-40B4-BE49-F238E27FC236}">
                <a16:creationId xmlns:a16="http://schemas.microsoft.com/office/drawing/2014/main" id="{944397BB-59A0-49A7-89B0-BCCDE7334FE1}"/>
              </a:ext>
            </a:extLst>
          </p:cNvPr>
          <p:cNvSpPr>
            <a:spLocks noGrp="1" noRot="1" noChangeArrowheads="1"/>
          </p:cNvSpPr>
          <p:nvPr>
            <p:ph type="body" idx="1"/>
          </p:nvPr>
        </p:nvSpPr>
        <p:spPr>
          <a:xfrm>
            <a:off x="539750" y="1268413"/>
            <a:ext cx="8151813" cy="5056187"/>
          </a:xfrm>
        </p:spPr>
        <p:txBody>
          <a:bodyPr/>
          <a:lstStyle/>
          <a:p>
            <a:pPr eaLnBrk="1" hangingPunct="1">
              <a:lnSpc>
                <a:spcPct val="80000"/>
              </a:lnSpc>
              <a:defRPr/>
            </a:pPr>
            <a:r>
              <a:rPr lang="sl-SI" sz="2800"/>
              <a:t>-Streptococcus pyogenes</a:t>
            </a:r>
          </a:p>
          <a:p>
            <a:pPr eaLnBrk="1" hangingPunct="1">
              <a:lnSpc>
                <a:spcPct val="80000"/>
              </a:lnSpc>
              <a:defRPr/>
            </a:pPr>
            <a:r>
              <a:rPr lang="sl-SI" sz="2800"/>
              <a:t>-Pirogeni eksotoksin</a:t>
            </a:r>
          </a:p>
          <a:p>
            <a:pPr eaLnBrk="1" hangingPunct="1">
              <a:lnSpc>
                <a:spcPct val="80000"/>
              </a:lnSpc>
              <a:defRPr/>
            </a:pPr>
            <a:r>
              <a:rPr lang="sl-SI" sz="2800" u="sng"/>
              <a:t>-vzok</a:t>
            </a:r>
            <a:r>
              <a:rPr lang="sl-SI" sz="2800"/>
              <a:t>: Angina ali drugo žarišče streptokokne okužbe</a:t>
            </a:r>
          </a:p>
          <a:p>
            <a:pPr eaLnBrk="1" hangingPunct="1">
              <a:lnSpc>
                <a:spcPct val="80000"/>
              </a:lnSpc>
              <a:defRPr/>
            </a:pPr>
            <a:r>
              <a:rPr lang="sl-SI" sz="2800" b="1" i="1" u="sng"/>
              <a:t>Izpuščaj:</a:t>
            </a:r>
            <a:r>
              <a:rPr lang="sl-SI" sz="2800"/>
              <a:t> difuzni eritem, ki na pritisk zbledi, koža suha, kot gosja (folikularni zpuščaj), na dlaneh in podplatih le redko makule</a:t>
            </a:r>
          </a:p>
          <a:p>
            <a:pPr eaLnBrk="1" hangingPunct="1">
              <a:lnSpc>
                <a:spcPct val="80000"/>
              </a:lnSpc>
              <a:defRPr/>
            </a:pPr>
            <a:r>
              <a:rPr lang="sl-SI" sz="2800"/>
              <a:t>-Bel trikotnik med ustnima kotoma in nosom (trikotnik Filatova)</a:t>
            </a:r>
          </a:p>
          <a:p>
            <a:pPr eaLnBrk="1" hangingPunct="1">
              <a:lnSpc>
                <a:spcPct val="80000"/>
              </a:lnSpc>
              <a:defRPr/>
            </a:pPr>
            <a:r>
              <a:rPr lang="sl-SI" sz="2800"/>
              <a:t>-Rdeče črte na pregibnih mestih-pikčaste krvavitve (Pastijeve črte)</a:t>
            </a:r>
          </a:p>
          <a:p>
            <a:pPr eaLnBrk="1" hangingPunct="1">
              <a:lnSpc>
                <a:spcPct val="80000"/>
              </a:lnSpc>
              <a:defRPr/>
            </a:pPr>
            <a:r>
              <a:rPr lang="sl-SI" sz="2800"/>
              <a:t>-Luščenje kože po 1 do 2 tednih v velikih zaplatah</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89B5FB4-6DE5-451D-BF32-468067CABC6D}"/>
              </a:ext>
            </a:extLst>
          </p:cNvPr>
          <p:cNvSpPr>
            <a:spLocks noGrp="1" noRot="1" noChangeArrowheads="1"/>
          </p:cNvSpPr>
          <p:nvPr>
            <p:ph type="title"/>
          </p:nvPr>
        </p:nvSpPr>
        <p:spPr/>
        <p:txBody>
          <a:bodyPr/>
          <a:lstStyle/>
          <a:p>
            <a:pPr eaLnBrk="1" hangingPunct="1">
              <a:defRPr/>
            </a:pPr>
            <a:endParaRPr lang="sl-SI"/>
          </a:p>
        </p:txBody>
      </p:sp>
      <p:pic>
        <p:nvPicPr>
          <p:cNvPr id="66563" name="Picture 3">
            <a:extLst>
              <a:ext uri="{FF2B5EF4-FFF2-40B4-BE49-F238E27FC236}">
                <a16:creationId xmlns:a16="http://schemas.microsoft.com/office/drawing/2014/main" id="{9ADC5763-BEC5-4E64-ABFD-C45B35AAE3F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0113" y="2133600"/>
            <a:ext cx="6408737" cy="3354388"/>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7E13E4D-45C7-457C-A827-022B133090DB}"/>
              </a:ext>
            </a:extLst>
          </p:cNvPr>
          <p:cNvSpPr>
            <a:spLocks noGrp="1" noRot="1" noChangeArrowheads="1"/>
          </p:cNvSpPr>
          <p:nvPr>
            <p:ph type="title"/>
          </p:nvPr>
        </p:nvSpPr>
        <p:spPr/>
        <p:txBody>
          <a:bodyPr/>
          <a:lstStyle/>
          <a:p>
            <a:pPr eaLnBrk="1" hangingPunct="1">
              <a:defRPr/>
            </a:pPr>
            <a:r>
              <a:rPr lang="sl-SI" sz="2800"/>
              <a:t>Okužbe s herpes virusi </a:t>
            </a:r>
            <a:br>
              <a:rPr lang="sl-SI" sz="2800"/>
            </a:br>
            <a:r>
              <a:rPr lang="sl-SI" sz="2800"/>
              <a:t>Herpes virusi, HSV 1 in 2, VZV, CMV, EBV, HHV-6, HHV-7, HHV-8</a:t>
            </a:r>
          </a:p>
        </p:txBody>
      </p:sp>
      <p:sp>
        <p:nvSpPr>
          <p:cNvPr id="36867" name="Rectangle 3">
            <a:extLst>
              <a:ext uri="{FF2B5EF4-FFF2-40B4-BE49-F238E27FC236}">
                <a16:creationId xmlns:a16="http://schemas.microsoft.com/office/drawing/2014/main" id="{393FE568-C7D7-4323-A2FB-18A03DCE1927}"/>
              </a:ext>
            </a:extLst>
          </p:cNvPr>
          <p:cNvSpPr>
            <a:spLocks noGrp="1" noRot="1" noChangeArrowheads="1"/>
          </p:cNvSpPr>
          <p:nvPr>
            <p:ph type="body" idx="1"/>
          </p:nvPr>
        </p:nvSpPr>
        <p:spPr/>
        <p:txBody>
          <a:bodyPr/>
          <a:lstStyle/>
          <a:p>
            <a:pPr eaLnBrk="1" hangingPunct="1">
              <a:lnSpc>
                <a:spcPct val="90000"/>
              </a:lnSpc>
              <a:defRPr/>
            </a:pPr>
            <a:r>
              <a:rPr lang="sl-SI" sz="2400" b="1">
                <a:solidFill>
                  <a:schemeClr val="folHlink"/>
                </a:solidFill>
              </a:rPr>
              <a:t>Herpes simpleks virus tip 1 </a:t>
            </a:r>
            <a:endParaRPr lang="sl-SI" sz="2400">
              <a:solidFill>
                <a:schemeClr val="folHlink"/>
              </a:solidFill>
            </a:endParaRPr>
          </a:p>
          <a:p>
            <a:pPr eaLnBrk="1" hangingPunct="1">
              <a:lnSpc>
                <a:spcPct val="90000"/>
              </a:lnSpc>
              <a:defRPr/>
            </a:pPr>
            <a:r>
              <a:rPr lang="sl-SI" sz="2400"/>
              <a:t>-Stomatitis aphtosa (prva okužba)</a:t>
            </a:r>
          </a:p>
          <a:p>
            <a:pPr eaLnBrk="1" hangingPunct="1">
              <a:lnSpc>
                <a:spcPct val="90000"/>
              </a:lnSpc>
              <a:defRPr/>
            </a:pPr>
            <a:r>
              <a:rPr lang="sl-SI" sz="2400"/>
              <a:t>-Herpes labialis</a:t>
            </a:r>
          </a:p>
          <a:p>
            <a:pPr eaLnBrk="1" hangingPunct="1">
              <a:lnSpc>
                <a:spcPct val="90000"/>
              </a:lnSpc>
              <a:defRPr/>
            </a:pPr>
            <a:r>
              <a:rPr lang="sl-SI" sz="2400"/>
              <a:t>-Herpes gladiatorum (na telesu)</a:t>
            </a:r>
          </a:p>
          <a:p>
            <a:pPr eaLnBrk="1" hangingPunct="1">
              <a:lnSpc>
                <a:spcPct val="90000"/>
              </a:lnSpc>
              <a:defRPr/>
            </a:pPr>
            <a:r>
              <a:rPr lang="sl-SI" sz="2400"/>
              <a:t>-Herpetični encefalitis(žariščni, hud)</a:t>
            </a:r>
            <a:endParaRPr lang="sl-SI" sz="2400" b="1"/>
          </a:p>
          <a:p>
            <a:pPr eaLnBrk="1" hangingPunct="1">
              <a:lnSpc>
                <a:spcPct val="90000"/>
              </a:lnSpc>
              <a:defRPr/>
            </a:pPr>
            <a:r>
              <a:rPr lang="sl-SI" sz="2400" b="1">
                <a:solidFill>
                  <a:schemeClr val="folHlink"/>
                </a:solidFill>
              </a:rPr>
              <a:t>Herpes simpleks virus tip 2 </a:t>
            </a:r>
            <a:endParaRPr lang="sl-SI" sz="2400">
              <a:solidFill>
                <a:schemeClr val="folHlink"/>
              </a:solidFill>
            </a:endParaRPr>
          </a:p>
          <a:p>
            <a:pPr eaLnBrk="1" hangingPunct="1">
              <a:lnSpc>
                <a:spcPct val="90000"/>
              </a:lnSpc>
              <a:defRPr/>
            </a:pPr>
            <a:r>
              <a:rPr lang="sl-SI" sz="2400"/>
              <a:t>-Genitalni herpes</a:t>
            </a:r>
          </a:p>
          <a:p>
            <a:pPr eaLnBrk="1" hangingPunct="1">
              <a:lnSpc>
                <a:spcPct val="90000"/>
              </a:lnSpc>
              <a:defRPr/>
            </a:pPr>
            <a:r>
              <a:rPr lang="sl-SI" sz="2400"/>
              <a:t>-Meningitis</a:t>
            </a:r>
          </a:p>
          <a:p>
            <a:pPr eaLnBrk="1" hangingPunct="1">
              <a:lnSpc>
                <a:spcPct val="90000"/>
              </a:lnSpc>
              <a:defRPr/>
            </a:pPr>
            <a:r>
              <a:rPr lang="sl-SI" sz="2400"/>
              <a:t>-Okužba novorojenčka</a:t>
            </a:r>
          </a:p>
          <a:p>
            <a:pPr eaLnBrk="1" hangingPunct="1">
              <a:lnSpc>
                <a:spcPct val="90000"/>
              </a:lnSpc>
              <a:defRPr/>
            </a:pPr>
            <a:r>
              <a:rPr lang="sl-SI" sz="2400"/>
              <a:t>-Okužba prebavil pri msm</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255742F-54D4-4C4E-900B-F42E17D17EBC}"/>
              </a:ext>
            </a:extLst>
          </p:cNvPr>
          <p:cNvSpPr>
            <a:spLocks noGrp="1" noRot="1" noChangeArrowheads="1"/>
          </p:cNvSpPr>
          <p:nvPr>
            <p:ph type="title"/>
          </p:nvPr>
        </p:nvSpPr>
        <p:spPr>
          <a:xfrm>
            <a:off x="900113" y="244475"/>
            <a:ext cx="7416800" cy="808038"/>
          </a:xfrm>
        </p:spPr>
        <p:txBody>
          <a:bodyPr/>
          <a:lstStyle/>
          <a:p>
            <a:pPr eaLnBrk="1" hangingPunct="1">
              <a:defRPr/>
            </a:pPr>
            <a:r>
              <a:rPr lang="sl-SI" sz="2400"/>
              <a:t>Infekcijska </a:t>
            </a:r>
            <a:r>
              <a:rPr lang="sl-SI" sz="2400" u="sng"/>
              <a:t>mononukleoza -</a:t>
            </a:r>
            <a:r>
              <a:rPr lang="sl-SI" sz="4000"/>
              <a:t> </a:t>
            </a:r>
            <a:r>
              <a:rPr lang="sl-SI" sz="2800"/>
              <a:t>Pfeiferjeva angina</a:t>
            </a:r>
            <a:r>
              <a:rPr lang="sl-SI" sz="4000"/>
              <a:t> </a:t>
            </a:r>
          </a:p>
        </p:txBody>
      </p:sp>
      <p:sp>
        <p:nvSpPr>
          <p:cNvPr id="37891" name="Rectangle 3">
            <a:extLst>
              <a:ext uri="{FF2B5EF4-FFF2-40B4-BE49-F238E27FC236}">
                <a16:creationId xmlns:a16="http://schemas.microsoft.com/office/drawing/2014/main" id="{4C003B82-EEF7-4131-887F-1BF9FC85ED25}"/>
              </a:ext>
            </a:extLst>
          </p:cNvPr>
          <p:cNvSpPr>
            <a:spLocks noGrp="1" noRot="1" noChangeArrowheads="1"/>
          </p:cNvSpPr>
          <p:nvPr>
            <p:ph type="body" idx="1"/>
          </p:nvPr>
        </p:nvSpPr>
        <p:spPr/>
        <p:txBody>
          <a:bodyPr/>
          <a:lstStyle/>
          <a:p>
            <a:pPr eaLnBrk="1" hangingPunct="1">
              <a:buFont typeface="Wingdings" panose="05000000000000000000" pitchFamily="2" charset="2"/>
              <a:buNone/>
              <a:defRPr/>
            </a:pPr>
            <a:r>
              <a:rPr lang="sl-SI"/>
              <a:t>Zelo kužna: 90-95% populacije prekužene</a:t>
            </a:r>
          </a:p>
          <a:p>
            <a:pPr eaLnBrk="1" hangingPunct="1">
              <a:defRPr/>
            </a:pPr>
            <a:r>
              <a:rPr lang="sl-SI"/>
              <a:t>–Okužba v otroškem obdobju poteka subklinično</a:t>
            </a:r>
          </a:p>
          <a:p>
            <a:pPr eaLnBrk="1" hangingPunct="1">
              <a:defRPr/>
            </a:pPr>
            <a:r>
              <a:rPr lang="sl-SI"/>
              <a:t>–Malo nalezljivo, ni opisanih epidemij</a:t>
            </a:r>
            <a:endParaRPr lang="sl-SI" i="1" u="sng"/>
          </a:p>
          <a:p>
            <a:pPr eaLnBrk="1" hangingPunct="1">
              <a:defRPr/>
            </a:pPr>
            <a:r>
              <a:rPr lang="sl-SI" i="1" u="sng"/>
              <a:t>-Prenos</a:t>
            </a:r>
            <a:r>
              <a:rPr lang="sl-SI"/>
              <a:t> s tesnim stikom (kissing disease)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206DE98-275A-4E44-BF87-B4EF7787424E}"/>
              </a:ext>
            </a:extLst>
          </p:cNvPr>
          <p:cNvSpPr>
            <a:spLocks noGrp="1" noRot="1" noChangeArrowheads="1"/>
          </p:cNvSpPr>
          <p:nvPr>
            <p:ph type="title"/>
          </p:nvPr>
        </p:nvSpPr>
        <p:spPr/>
        <p:txBody>
          <a:bodyPr/>
          <a:lstStyle/>
          <a:p>
            <a:pPr eaLnBrk="1" hangingPunct="1">
              <a:defRPr/>
            </a:pPr>
            <a:r>
              <a:rPr lang="sl-SI" i="1" u="sng"/>
              <a:t>Prenos</a:t>
            </a:r>
            <a:r>
              <a:rPr lang="sl-SI"/>
              <a:t> s tesnim stikom </a:t>
            </a:r>
            <a:r>
              <a:rPr lang="sl-SI">
                <a:solidFill>
                  <a:srgbClr val="FCC3BA"/>
                </a:solidFill>
              </a:rPr>
              <a:t>(kissing disease)</a:t>
            </a:r>
            <a:r>
              <a:rPr lang="sl-SI"/>
              <a:t> </a:t>
            </a:r>
          </a:p>
        </p:txBody>
      </p:sp>
      <p:pic>
        <p:nvPicPr>
          <p:cNvPr id="69635" name="Picture 3">
            <a:extLst>
              <a:ext uri="{FF2B5EF4-FFF2-40B4-BE49-F238E27FC236}">
                <a16:creationId xmlns:a16="http://schemas.microsoft.com/office/drawing/2014/main" id="{1E88A056-A4E0-4317-AB5F-C8226F322FFD}"/>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14A560F-1D8F-42A7-905E-368D5CA782B2}"/>
              </a:ext>
            </a:extLst>
          </p:cNvPr>
          <p:cNvSpPr>
            <a:spLocks noGrp="1" noRot="1" noChangeArrowheads="1"/>
          </p:cNvSpPr>
          <p:nvPr>
            <p:ph type="title"/>
          </p:nvPr>
        </p:nvSpPr>
        <p:spPr/>
        <p:txBody>
          <a:bodyPr/>
          <a:lstStyle/>
          <a:p>
            <a:pPr eaLnBrk="1" hangingPunct="1">
              <a:defRPr/>
            </a:pPr>
            <a:endParaRPr lang="sl-SI"/>
          </a:p>
        </p:txBody>
      </p:sp>
      <p:sp>
        <p:nvSpPr>
          <p:cNvPr id="38915" name="Rectangle 3">
            <a:extLst>
              <a:ext uri="{FF2B5EF4-FFF2-40B4-BE49-F238E27FC236}">
                <a16:creationId xmlns:a16="http://schemas.microsoft.com/office/drawing/2014/main" id="{FED03331-299D-4B1D-B8E3-1885A90CB8CE}"/>
              </a:ext>
            </a:extLst>
          </p:cNvPr>
          <p:cNvSpPr>
            <a:spLocks noGrp="1" noRot="1" noChangeArrowheads="1"/>
          </p:cNvSpPr>
          <p:nvPr>
            <p:ph type="body" idx="1"/>
          </p:nvPr>
        </p:nvSpPr>
        <p:spPr/>
        <p:txBody>
          <a:bodyPr/>
          <a:lstStyle/>
          <a:p>
            <a:pPr eaLnBrk="1" hangingPunct="1">
              <a:lnSpc>
                <a:spcPct val="80000"/>
              </a:lnSpc>
              <a:defRPr/>
            </a:pPr>
            <a:r>
              <a:rPr lang="sl-SI" sz="2400"/>
              <a:t>inkubacijska doba 30 do 50 dni</a:t>
            </a:r>
          </a:p>
          <a:p>
            <a:pPr eaLnBrk="1" hangingPunct="1">
              <a:lnSpc>
                <a:spcPct val="80000"/>
              </a:lnSpc>
              <a:defRPr/>
            </a:pPr>
            <a:r>
              <a:rPr lang="sl-SI" sz="2400"/>
              <a:t>–Prodrom 4 do 5 dni: slabo počutje ,inapetenca, mrazenje</a:t>
            </a:r>
          </a:p>
          <a:p>
            <a:pPr eaLnBrk="1" hangingPunct="1">
              <a:lnSpc>
                <a:spcPct val="80000"/>
              </a:lnSpc>
              <a:defRPr/>
            </a:pPr>
            <a:r>
              <a:rPr lang="sl-SI" sz="2400"/>
              <a:t>–Bolečine v žrelu, povečane bezgavke povsod po telesu</a:t>
            </a:r>
          </a:p>
          <a:p>
            <a:pPr eaLnBrk="1" hangingPunct="1">
              <a:lnSpc>
                <a:spcPct val="80000"/>
              </a:lnSpc>
              <a:defRPr/>
            </a:pPr>
            <a:r>
              <a:rPr lang="sl-SI" sz="2400"/>
              <a:t>–Visoka vročina</a:t>
            </a:r>
          </a:p>
          <a:p>
            <a:pPr eaLnBrk="1" hangingPunct="1">
              <a:lnSpc>
                <a:spcPct val="80000"/>
              </a:lnSpc>
              <a:defRPr/>
            </a:pPr>
            <a:r>
              <a:rPr lang="sl-SI" sz="2400"/>
              <a:t>-Povečana jetra in vranica</a:t>
            </a:r>
          </a:p>
          <a:p>
            <a:pPr eaLnBrk="1" hangingPunct="1">
              <a:lnSpc>
                <a:spcPct val="80000"/>
              </a:lnSpc>
              <a:defRPr/>
            </a:pPr>
            <a:r>
              <a:rPr lang="sl-SI" sz="2400"/>
              <a:t>-Posebne celice: virociti v DKS</a:t>
            </a:r>
          </a:p>
          <a:p>
            <a:pPr eaLnBrk="1" hangingPunct="1">
              <a:lnSpc>
                <a:spcPct val="80000"/>
              </a:lnSpc>
              <a:defRPr/>
            </a:pPr>
            <a:r>
              <a:rPr lang="sl-SI" sz="2400"/>
              <a:t>-Heterofilna protitelesa: Paul Bunnelova reakcija ali hitri test (Monotest)</a:t>
            </a:r>
          </a:p>
          <a:p>
            <a:pPr eaLnBrk="1" hangingPunct="1">
              <a:lnSpc>
                <a:spcPct val="80000"/>
              </a:lnSpc>
              <a:defRPr/>
            </a:pPr>
            <a:r>
              <a:rPr lang="sl-SI" sz="2400"/>
              <a:t>–Specifična protitelesa (IgM, IgG…)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C3E84C4-8FF9-4E35-BE8F-431B70D2F1A7}"/>
              </a:ext>
            </a:extLst>
          </p:cNvPr>
          <p:cNvSpPr>
            <a:spLocks noGrp="1" noRot="1" noChangeArrowheads="1"/>
          </p:cNvSpPr>
          <p:nvPr>
            <p:ph type="title"/>
          </p:nvPr>
        </p:nvSpPr>
        <p:spPr/>
        <p:txBody>
          <a:bodyPr/>
          <a:lstStyle/>
          <a:p>
            <a:pPr eaLnBrk="1" hangingPunct="1">
              <a:defRPr/>
            </a:pPr>
            <a:endParaRPr lang="sl-SI"/>
          </a:p>
        </p:txBody>
      </p:sp>
      <p:sp>
        <p:nvSpPr>
          <p:cNvPr id="15363" name="Rectangle 3">
            <a:extLst>
              <a:ext uri="{FF2B5EF4-FFF2-40B4-BE49-F238E27FC236}">
                <a16:creationId xmlns:a16="http://schemas.microsoft.com/office/drawing/2014/main" id="{1038827B-A3EC-47EC-A9AF-03427F8268A6}"/>
              </a:ext>
            </a:extLst>
          </p:cNvPr>
          <p:cNvSpPr>
            <a:spLocks noGrp="1" noRot="1" noChangeArrowheads="1"/>
          </p:cNvSpPr>
          <p:nvPr>
            <p:ph type="body" idx="1"/>
          </p:nvPr>
        </p:nvSpPr>
        <p:spPr/>
        <p:txBody>
          <a:bodyPr/>
          <a:lstStyle/>
          <a:p>
            <a:pPr eaLnBrk="1" hangingPunct="1">
              <a:lnSpc>
                <a:spcPct val="80000"/>
              </a:lnSpc>
              <a:defRPr/>
            </a:pPr>
            <a:r>
              <a:rPr lang="sl-SI" sz="1800" b="1"/>
              <a:t>Klinični znaki :</a:t>
            </a:r>
            <a:endParaRPr lang="sl-SI" sz="1800"/>
          </a:p>
          <a:p>
            <a:pPr eaLnBrk="1" hangingPunct="1">
              <a:lnSpc>
                <a:spcPct val="80000"/>
              </a:lnSpc>
              <a:defRPr/>
            </a:pPr>
            <a:r>
              <a:rPr lang="sl-SI" sz="1800"/>
              <a:t>- </a:t>
            </a:r>
            <a:r>
              <a:rPr lang="sl-SI" sz="1800" b="1"/>
              <a:t>TEMPERATURA;</a:t>
            </a:r>
            <a:r>
              <a:rPr lang="sl-SI" sz="1800"/>
              <a:t> normalno je tam okoli 37°C in ta temperatura nam zagotavlja normalne procese v telesu, ustvarja jo bazalni metabolizem. Do motenj pride ko nek faktor spremeni te pogoje in ena najpogostejših motenj je okužba. Ko vstopi MO v telo nastane EKSOGENI PIROGEN in sproži se nastanek snovi ki potuje do termoregulacijskega centra v hipotalamus → da se ukaz za dvig telesne temperature in ko se le ta dviguje se mi tresemo {mrzlica)kar sproži nastajanje toplote. Danes je znano da temperature ne znižujemo takoj saj le povišana telesna temperatura ubija nekatere bakterije. Obvezno pa znižujemo povišano telesno temperaturo kadar je človekovo življenje bolj ogroženo kot pa zaradi stanja ki je to izzvalo--&gt; možganska simptomatika, srčni bolniki ... . Poviš. telesna temperatura pa pomeni tudi poviš. metabol.to pa pomeni večjo poviš. O2.</a:t>
            </a:r>
          </a:p>
          <a:p>
            <a:pPr eaLnBrk="1" hangingPunct="1">
              <a:lnSpc>
                <a:spcPct val="80000"/>
              </a:lnSpc>
              <a:defRPr/>
            </a:pPr>
            <a:br>
              <a:rPr lang="sl-SI" sz="1800"/>
            </a:br>
            <a:endParaRPr lang="sl-SI" sz="18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F9C1738-F6A6-4093-B6DF-B57F087EE5AD}"/>
              </a:ext>
            </a:extLst>
          </p:cNvPr>
          <p:cNvSpPr>
            <a:spLocks noGrp="1" noRot="1" noChangeArrowheads="1"/>
          </p:cNvSpPr>
          <p:nvPr>
            <p:ph type="title"/>
          </p:nvPr>
        </p:nvSpPr>
        <p:spPr/>
        <p:txBody>
          <a:bodyPr/>
          <a:lstStyle/>
          <a:p>
            <a:pPr eaLnBrk="1" hangingPunct="1">
              <a:defRPr/>
            </a:pPr>
            <a:endParaRPr lang="sl-SI"/>
          </a:p>
        </p:txBody>
      </p:sp>
      <p:sp>
        <p:nvSpPr>
          <p:cNvPr id="8195" name="Rectangle 3">
            <a:extLst>
              <a:ext uri="{FF2B5EF4-FFF2-40B4-BE49-F238E27FC236}">
                <a16:creationId xmlns:a16="http://schemas.microsoft.com/office/drawing/2014/main" id="{84CBA43A-FFA9-4C60-A5F5-292DD39555AD}"/>
              </a:ext>
            </a:extLst>
          </p:cNvPr>
          <p:cNvSpPr>
            <a:spLocks noGrp="1" noRot="1" noChangeArrowheads="1"/>
          </p:cNvSpPr>
          <p:nvPr>
            <p:ph type="body" idx="1"/>
          </p:nvPr>
        </p:nvSpPr>
        <p:spPr/>
        <p:txBody>
          <a:bodyPr/>
          <a:lstStyle/>
          <a:p>
            <a:pPr eaLnBrk="1" hangingPunct="1">
              <a:lnSpc>
                <a:spcPct val="80000"/>
              </a:lnSpc>
              <a:defRPr/>
            </a:pPr>
            <a:r>
              <a:rPr lang="sl-SI" sz="1400" b="1"/>
              <a:t>Padci telesne temperature:</a:t>
            </a:r>
            <a:endParaRPr lang="sl-SI" sz="1400"/>
          </a:p>
          <a:p>
            <a:pPr eaLnBrk="1" hangingPunct="1">
              <a:lnSpc>
                <a:spcPct val="80000"/>
              </a:lnSpc>
              <a:defRPr/>
            </a:pPr>
            <a:r>
              <a:rPr lang="sl-SI" sz="1400"/>
              <a:t>1.KRITIČEN padec ko telo zelo hitro odda odvečno telesno temperaturo in le ta hitro pade z 39°C na 37°C to se zgodi pri antibiotikih in antipiretikih</a:t>
            </a:r>
          </a:p>
          <a:p>
            <a:pPr eaLnBrk="1" hangingPunct="1">
              <a:lnSpc>
                <a:spcPct val="80000"/>
              </a:lnSpc>
              <a:defRPr/>
            </a:pPr>
            <a:r>
              <a:rPr lang="sl-SI" sz="1400"/>
              <a:t>2.LITIČEN padec pa je tisto padanje povišane temperature kjer le ta pada postopoma je lahko tudi posledica antibiotičnega zdravljenja</a:t>
            </a:r>
            <a:endParaRPr lang="sl-SI" sz="1400" b="1"/>
          </a:p>
          <a:p>
            <a:pPr eaLnBrk="1" hangingPunct="1">
              <a:lnSpc>
                <a:spcPct val="80000"/>
              </a:lnSpc>
              <a:defRPr/>
            </a:pPr>
            <a:r>
              <a:rPr lang="sl-SI" sz="1400" b="1"/>
              <a:t>Tipi temperature:</a:t>
            </a:r>
          </a:p>
          <a:p>
            <a:pPr eaLnBrk="1" hangingPunct="1">
              <a:lnSpc>
                <a:spcPct val="80000"/>
              </a:lnSpc>
              <a:defRPr/>
            </a:pPr>
            <a:r>
              <a:rPr lang="sl-SI" sz="1400" b="1"/>
              <a:t>1.KONTINUA</a:t>
            </a:r>
            <a:r>
              <a:rPr lang="sl-SI" sz="1400"/>
              <a:t> stalna visoka temperatura 39°C značilna za tifus; lahko pa je znak centralne okvare--&gt; bolezni v predelu hipotalamusa</a:t>
            </a:r>
            <a:endParaRPr lang="sl-SI" sz="1400" b="1"/>
          </a:p>
          <a:p>
            <a:pPr eaLnBrk="1" hangingPunct="1">
              <a:lnSpc>
                <a:spcPct val="80000"/>
              </a:lnSpc>
              <a:defRPr/>
            </a:pPr>
            <a:r>
              <a:rPr lang="sl-SI" sz="1400" b="1"/>
              <a:t>2.INTERMITETNA</a:t>
            </a:r>
            <a:r>
              <a:rPr lang="sl-SI" sz="1400"/>
              <a:t> poraste na 38°C in potem pade; veliko inf. bolezni poteka tako</a:t>
            </a:r>
            <a:endParaRPr lang="sl-SI" sz="1400" b="1"/>
          </a:p>
          <a:p>
            <a:pPr eaLnBrk="1" hangingPunct="1">
              <a:lnSpc>
                <a:spcPct val="80000"/>
              </a:lnSpc>
              <a:defRPr/>
            </a:pPr>
            <a:r>
              <a:rPr lang="sl-SI" sz="1400" b="1"/>
              <a:t>3.REMITENTNA</a:t>
            </a:r>
            <a:r>
              <a:rPr lang="sl-SI" sz="1400"/>
              <a:t> ko nenadno poraste in pade na normalo</a:t>
            </a:r>
            <a:endParaRPr lang="sl-SI" sz="1400" b="1"/>
          </a:p>
          <a:p>
            <a:pPr eaLnBrk="1" hangingPunct="1">
              <a:lnSpc>
                <a:spcPct val="80000"/>
              </a:lnSpc>
              <a:defRPr/>
            </a:pPr>
            <a:r>
              <a:rPr lang="sl-SI" sz="1400" b="1"/>
              <a:t>4.SEPTIČNA</a:t>
            </a:r>
            <a:r>
              <a:rPr lang="sl-SI" sz="1400"/>
              <a:t> nekaj dni remitentna nato sledi nagel skok na 40°C </a:t>
            </a:r>
            <a:endParaRPr lang="sl-SI" sz="1400" b="1"/>
          </a:p>
          <a:p>
            <a:pPr eaLnBrk="1" hangingPunct="1">
              <a:lnSpc>
                <a:spcPct val="80000"/>
              </a:lnSpc>
              <a:defRPr/>
            </a:pPr>
            <a:r>
              <a:rPr lang="sl-SI" sz="1400" b="1"/>
              <a:t>5.ONDULATIVNA</a:t>
            </a:r>
            <a:r>
              <a:rPr lang="sl-SI" sz="1400"/>
              <a:t> ko temperatura skozi dneve valovi, značilna za Bruceloze</a:t>
            </a:r>
            <a:endParaRPr lang="sl-SI" sz="1400" b="1"/>
          </a:p>
          <a:p>
            <a:pPr eaLnBrk="1" hangingPunct="1">
              <a:lnSpc>
                <a:spcPct val="80000"/>
              </a:lnSpc>
              <a:defRPr/>
            </a:pPr>
            <a:r>
              <a:rPr lang="sl-SI" sz="1400" b="1"/>
              <a:t>6.INVERZNA</a:t>
            </a:r>
            <a:r>
              <a:rPr lang="sl-SI" sz="1400"/>
              <a:t> ko je zjutraj višja kot pa zvečer, značilno za Tuberkulozo</a:t>
            </a:r>
            <a:endParaRPr lang="sl-SI" sz="1400" b="1"/>
          </a:p>
          <a:p>
            <a:pPr eaLnBrk="1" hangingPunct="1">
              <a:lnSpc>
                <a:spcPct val="80000"/>
              </a:lnSpc>
              <a:defRPr/>
            </a:pPr>
            <a:r>
              <a:rPr lang="sl-SI" sz="1400" b="1"/>
              <a:t>7.PEL-EPSTAINO-ova</a:t>
            </a:r>
            <a:r>
              <a:rPr lang="sl-SI" sz="1400"/>
              <a:t> temperatura ki poraste na 39°C je nekaj dni okrog 39°C pa potem pade za nekaj dni in čez nekaj dni ponovn porast, značilna za limfome</a:t>
            </a:r>
            <a:endParaRPr lang="sl-SI" sz="1400" b="1"/>
          </a:p>
          <a:p>
            <a:pPr eaLnBrk="1" hangingPunct="1">
              <a:lnSpc>
                <a:spcPct val="80000"/>
              </a:lnSpc>
              <a:defRPr/>
            </a:pPr>
            <a:r>
              <a:rPr lang="sl-SI" sz="1400" b="1"/>
              <a:t>8.CENTRALNA</a:t>
            </a:r>
            <a:r>
              <a:rPr lang="sl-SI" sz="1400"/>
              <a:t> vzrok so razne spremembe v možganih, vnetje možgan, neoplazme, krvavitve ...</a:t>
            </a:r>
          </a:p>
          <a:p>
            <a:pPr eaLnBrk="1" hangingPunct="1">
              <a:lnSpc>
                <a:spcPct val="80000"/>
              </a:lnSpc>
              <a:defRPr/>
            </a:pPr>
            <a:br>
              <a:rPr lang="sl-SI" sz="1400"/>
            </a:br>
            <a:endParaRPr lang="sl-SI"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5C248099-6338-4DDC-BA43-01D44A4EAFB8}"/>
              </a:ext>
            </a:extLst>
          </p:cNvPr>
          <p:cNvSpPr>
            <a:spLocks noGrp="1" noRot="1" noChangeArrowheads="1"/>
          </p:cNvSpPr>
          <p:nvPr>
            <p:ph type="title"/>
          </p:nvPr>
        </p:nvSpPr>
        <p:spPr>
          <a:xfrm>
            <a:off x="395288" y="244475"/>
            <a:ext cx="8447087" cy="952500"/>
          </a:xfrm>
        </p:spPr>
        <p:txBody>
          <a:bodyPr/>
          <a:lstStyle/>
          <a:p>
            <a:pPr eaLnBrk="1" hangingPunct="1">
              <a:defRPr/>
            </a:pPr>
            <a:r>
              <a:rPr lang="sl-SI" sz="3200" b="0" u="sng">
                <a:solidFill>
                  <a:srgbClr val="CC3399"/>
                </a:solidFill>
              </a:rPr>
              <a:t>Bolezni pa lahko nastopajo:</a:t>
            </a:r>
            <a:br>
              <a:rPr lang="sl-SI" sz="3200" b="0" u="sng">
                <a:solidFill>
                  <a:srgbClr val="CC3399"/>
                </a:solidFill>
              </a:rPr>
            </a:br>
            <a:endParaRPr lang="sl-SI" sz="3200" b="0" u="sng">
              <a:solidFill>
                <a:srgbClr val="CC3399"/>
              </a:solidFill>
            </a:endParaRPr>
          </a:p>
        </p:txBody>
      </p:sp>
      <p:sp>
        <p:nvSpPr>
          <p:cNvPr id="84995" name="Rectangle 3">
            <a:extLst>
              <a:ext uri="{FF2B5EF4-FFF2-40B4-BE49-F238E27FC236}">
                <a16:creationId xmlns:a16="http://schemas.microsoft.com/office/drawing/2014/main" id="{948D776F-0152-4CF2-BC06-BF6A8D81EAF7}"/>
              </a:ext>
            </a:extLst>
          </p:cNvPr>
          <p:cNvSpPr>
            <a:spLocks noGrp="1" noRot="1" noChangeArrowheads="1"/>
          </p:cNvSpPr>
          <p:nvPr>
            <p:ph type="body" idx="1"/>
          </p:nvPr>
        </p:nvSpPr>
        <p:spPr>
          <a:xfrm>
            <a:off x="468313" y="981075"/>
            <a:ext cx="8078787" cy="4622800"/>
          </a:xfrm>
        </p:spPr>
        <p:txBody>
          <a:bodyPr/>
          <a:lstStyle/>
          <a:p>
            <a:pPr eaLnBrk="1" hangingPunct="1">
              <a:lnSpc>
                <a:spcPct val="80000"/>
              </a:lnSpc>
              <a:buFont typeface="Wingdings" panose="05000000000000000000" pitchFamily="2" charset="2"/>
              <a:buNone/>
              <a:defRPr/>
            </a:pPr>
            <a:endParaRPr lang="sl-SI" sz="1400" b="1" u="sng">
              <a:solidFill>
                <a:srgbClr val="CC3399"/>
              </a:solidFill>
            </a:endParaRPr>
          </a:p>
          <a:p>
            <a:pPr eaLnBrk="1" hangingPunct="1">
              <a:lnSpc>
                <a:spcPct val="80000"/>
              </a:lnSpc>
              <a:defRPr/>
            </a:pPr>
            <a:r>
              <a:rPr lang="sl-SI" sz="1400"/>
              <a:t>~ </a:t>
            </a:r>
            <a:r>
              <a:rPr lang="sl-SI" sz="2800"/>
              <a:t>SPORADIČNO --~ obolijo posamezniki, </a:t>
            </a:r>
          </a:p>
          <a:p>
            <a:pPr eaLnBrk="1" hangingPunct="1">
              <a:lnSpc>
                <a:spcPct val="80000"/>
              </a:lnSpc>
              <a:buFont typeface="Wingdings" panose="05000000000000000000" pitchFamily="2" charset="2"/>
              <a:buNone/>
              <a:defRPr/>
            </a:pPr>
            <a:endParaRPr lang="sl-SI" sz="2800"/>
          </a:p>
          <a:p>
            <a:pPr eaLnBrk="1" hangingPunct="1">
              <a:lnSpc>
                <a:spcPct val="80000"/>
              </a:lnSpc>
              <a:defRPr/>
            </a:pPr>
            <a:r>
              <a:rPr lang="sl-SI" sz="2800"/>
              <a:t>~ EPIDEMIČNO --~ na določenem geografskem področju za isto boleznijo zboli več ljudi kot je za ta kraj in čas običajno </a:t>
            </a:r>
          </a:p>
          <a:p>
            <a:pPr eaLnBrk="1" hangingPunct="1">
              <a:lnSpc>
                <a:spcPct val="80000"/>
              </a:lnSpc>
              <a:buFont typeface="Wingdings" panose="05000000000000000000" pitchFamily="2" charset="2"/>
              <a:buNone/>
              <a:defRPr/>
            </a:pPr>
            <a:endParaRPr lang="sl-SI" sz="2800"/>
          </a:p>
          <a:p>
            <a:pPr eaLnBrk="1" hangingPunct="1">
              <a:lnSpc>
                <a:spcPct val="80000"/>
              </a:lnSpc>
              <a:defRPr/>
            </a:pPr>
            <a:r>
              <a:rPr lang="sl-SI" sz="2800"/>
              <a:t>~ PANDEMIČNO --~ ko se obolenje razširi po vsem svetu, zajame enega ali več kontinentov </a:t>
            </a:r>
          </a:p>
          <a:p>
            <a:pPr eaLnBrk="1" hangingPunct="1">
              <a:lnSpc>
                <a:spcPct val="80000"/>
              </a:lnSpc>
              <a:buFont typeface="Wingdings" panose="05000000000000000000" pitchFamily="2" charset="2"/>
              <a:buNone/>
              <a:defRPr/>
            </a:pPr>
            <a:endParaRPr lang="sl-SI" sz="2800"/>
          </a:p>
          <a:p>
            <a:pPr eaLnBrk="1" hangingPunct="1">
              <a:lnSpc>
                <a:spcPct val="80000"/>
              </a:lnSpc>
              <a:defRPr/>
            </a:pPr>
            <a:r>
              <a:rPr lang="sl-SI" sz="2800"/>
              <a:t>~ ENDEMIČNO -~ če je bolezen STALNO prisotna na določenem geografskem območju- pri nas klopni meningoencefalitis.</a:t>
            </a:r>
          </a:p>
          <a:p>
            <a:pPr eaLnBrk="1" hangingPunct="1">
              <a:lnSpc>
                <a:spcPct val="80000"/>
              </a:lnSpc>
              <a:buFont typeface="Wingdings" panose="05000000000000000000" pitchFamily="2" charset="2"/>
              <a:buNone/>
              <a:defRPr/>
            </a:pPr>
            <a:br>
              <a:rPr lang="sl-SI" sz="2800"/>
            </a:br>
            <a:endParaRPr lang="sl-SI" sz="28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FDB94400-3118-4B96-9643-86FF915B53D8}"/>
              </a:ext>
            </a:extLst>
          </p:cNvPr>
          <p:cNvSpPr>
            <a:spLocks noGrp="1" noRot="1" noChangeArrowheads="1"/>
          </p:cNvSpPr>
          <p:nvPr>
            <p:ph type="body" idx="1"/>
          </p:nvPr>
        </p:nvSpPr>
        <p:spPr>
          <a:xfrm>
            <a:off x="539750" y="836613"/>
            <a:ext cx="8007350" cy="4191000"/>
          </a:xfrm>
        </p:spPr>
        <p:txBody>
          <a:bodyPr/>
          <a:lstStyle/>
          <a:p>
            <a:pPr eaLnBrk="1" hangingPunct="1">
              <a:lnSpc>
                <a:spcPct val="80000"/>
              </a:lnSpc>
              <a:defRPr/>
            </a:pPr>
            <a:r>
              <a:rPr lang="sl-SI" sz="2000"/>
              <a:t>Včasih pa ne vemo vzroka zakaj je temperatura povišana in govorimo 0 temperaturi NEZNANEGA IZVORA→ večina njih je posledica okužbe,sledijo kronične bolezni veziva in neoplazme.Med okužbami pa prevladuje TBC. V bolnišnici je lahko povišana temperatura tudi posledica jemanja nekaterih zdravil→ pokaže se zelo burno, prisotni so eozinofilci + izpuščaj na koži česar ne najdemo pri bakterijski okužbi. Povišana telesna temperatura se dostikrat pojavi tudi po transfuziji kar je posledica protiteles proti antigenom ki so na eritrocitih, trombocitih lahko pa se zgodi da je kri tudi okužena.</a:t>
            </a:r>
          </a:p>
          <a:p>
            <a:pPr eaLnBrk="1" hangingPunct="1">
              <a:lnSpc>
                <a:spcPct val="80000"/>
              </a:lnSpc>
              <a:defRPr/>
            </a:pPr>
            <a:br>
              <a:rPr lang="sl-SI" sz="2000"/>
            </a:br>
            <a:endParaRPr lang="sl-SI" sz="2000" b="1"/>
          </a:p>
          <a:p>
            <a:pPr eaLnBrk="1" hangingPunct="1">
              <a:lnSpc>
                <a:spcPct val="80000"/>
              </a:lnSpc>
              <a:defRPr/>
            </a:pPr>
            <a:r>
              <a:rPr lang="sl-SI" sz="2000" b="1"/>
              <a:t>LABORATORIJSKA DIAGNOSTIKA</a:t>
            </a:r>
            <a:r>
              <a:rPr lang="sl-SI" sz="2000"/>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F2587BD-16F1-49B0-9A6D-E7C40D5A2263}"/>
              </a:ext>
            </a:extLst>
          </p:cNvPr>
          <p:cNvSpPr>
            <a:spLocks noGrp="1" noRot="1" noChangeArrowheads="1"/>
          </p:cNvSpPr>
          <p:nvPr>
            <p:ph type="title"/>
          </p:nvPr>
        </p:nvSpPr>
        <p:spPr/>
        <p:txBody>
          <a:bodyPr/>
          <a:lstStyle/>
          <a:p>
            <a:pPr eaLnBrk="1" hangingPunct="1">
              <a:defRPr/>
            </a:pPr>
            <a:endParaRPr lang="sl-SI"/>
          </a:p>
        </p:txBody>
      </p:sp>
      <p:sp>
        <p:nvSpPr>
          <p:cNvPr id="16387" name="Rectangle 3">
            <a:extLst>
              <a:ext uri="{FF2B5EF4-FFF2-40B4-BE49-F238E27FC236}">
                <a16:creationId xmlns:a16="http://schemas.microsoft.com/office/drawing/2014/main" id="{72C7429B-1035-4655-A49A-63747888F9B9}"/>
              </a:ext>
            </a:extLst>
          </p:cNvPr>
          <p:cNvSpPr>
            <a:spLocks noGrp="1" noRot="1" noChangeArrowheads="1"/>
          </p:cNvSpPr>
          <p:nvPr>
            <p:ph type="body" idx="1"/>
          </p:nvPr>
        </p:nvSpPr>
        <p:spPr/>
        <p:txBody>
          <a:bodyPr/>
          <a:lstStyle/>
          <a:p>
            <a:pPr eaLnBrk="1" hangingPunct="1">
              <a:lnSpc>
                <a:spcPct val="80000"/>
              </a:lnSpc>
              <a:defRPr/>
            </a:pPr>
            <a:r>
              <a:rPr lang="sl-SI" sz="1600" b="1"/>
              <a:t>LABORATORIJSKA DIAGNOSTIKA </a:t>
            </a:r>
          </a:p>
          <a:p>
            <a:pPr eaLnBrk="1" hangingPunct="1">
              <a:lnSpc>
                <a:spcPct val="80000"/>
              </a:lnSpc>
              <a:defRPr/>
            </a:pPr>
            <a:r>
              <a:rPr lang="sl-SI" sz="1600" b="1"/>
              <a:t>1. KLINICNA SLIKA in ANAMNEZA( pomembna epidemiološka anamneza)</a:t>
            </a:r>
          </a:p>
          <a:p>
            <a:pPr eaLnBrk="1" hangingPunct="1">
              <a:lnSpc>
                <a:spcPct val="80000"/>
              </a:lnSpc>
              <a:defRPr/>
            </a:pPr>
            <a:r>
              <a:rPr lang="sl-SI" sz="1600" b="1"/>
              <a:t>2.METODE S KATERIMI D0KAŽEMO</a:t>
            </a:r>
            <a:r>
              <a:rPr lang="sl-SI" sz="1600"/>
              <a:t>;</a:t>
            </a:r>
            <a:endParaRPr lang="sl-SI" sz="1600" b="1"/>
          </a:p>
          <a:p>
            <a:pPr eaLnBrk="1" hangingPunct="1">
              <a:lnSpc>
                <a:spcPct val="80000"/>
              </a:lnSpc>
              <a:defRPr/>
            </a:pPr>
            <a:r>
              <a:rPr lang="sl-SI" sz="1600" b="1"/>
              <a:t>1.odvzem vzorca</a:t>
            </a:r>
            <a:r>
              <a:rPr lang="sl-SI" sz="1600"/>
              <a:t> ,ki ga pošljemo na kultivacijo→ je zamudno in dolgotrajno vendar dobimo zelo zanesljiv rezultat, </a:t>
            </a:r>
            <a:endParaRPr lang="sl-SI" sz="1600" b="1"/>
          </a:p>
          <a:p>
            <a:pPr eaLnBrk="1" hangingPunct="1">
              <a:lnSpc>
                <a:spcPct val="80000"/>
              </a:lnSpc>
              <a:defRPr/>
            </a:pPr>
            <a:r>
              <a:rPr lang="sl-SI" sz="1600" b="1"/>
              <a:t>2</a:t>
            </a:r>
            <a:r>
              <a:rPr lang="sl-SI" sz="1600"/>
              <a:t>.ena najhitrejših in dobrih metod je </a:t>
            </a:r>
            <a:r>
              <a:rPr lang="sl-SI" sz="1600" b="1"/>
              <a:t>barvanje po Gramu;</a:t>
            </a:r>
            <a:r>
              <a:rPr lang="sl-SI" sz="1600"/>
              <a:t> ta pregled naj bo nujen in glede na ta rezultat že lahko pričnemo z antibiotičninl zdravljenjem, </a:t>
            </a:r>
            <a:endParaRPr lang="sl-SI" sz="1600" b="1"/>
          </a:p>
          <a:p>
            <a:pPr eaLnBrk="1" hangingPunct="1">
              <a:lnSpc>
                <a:spcPct val="80000"/>
              </a:lnSpc>
              <a:defRPr/>
            </a:pPr>
            <a:r>
              <a:rPr lang="sl-SI" sz="1600" b="1"/>
              <a:t>3.protitočna elektroforeza</a:t>
            </a:r>
            <a:r>
              <a:rPr lang="sl-SI" sz="1600"/>
              <a:t> s katero določimo beljakovine in pri nas ni v uporabi</a:t>
            </a:r>
            <a:endParaRPr lang="sl-SI" sz="1600" b="1"/>
          </a:p>
          <a:p>
            <a:pPr eaLnBrk="1" hangingPunct="1">
              <a:lnSpc>
                <a:spcPct val="80000"/>
              </a:lnSpc>
              <a:defRPr/>
            </a:pPr>
            <a:r>
              <a:rPr lang="sl-SI" sz="1600" b="1"/>
              <a:t>4.določanje antigena iz LIKVOR-ja</a:t>
            </a:r>
            <a:r>
              <a:rPr lang="sl-SI" sz="1600"/>
              <a:t> je samo 5O % zanesljiva je pa izredno hitra</a:t>
            </a:r>
            <a:endParaRPr lang="sl-SI" sz="1600" b="1"/>
          </a:p>
          <a:p>
            <a:pPr eaLnBrk="1" hangingPunct="1">
              <a:lnSpc>
                <a:spcPct val="80000"/>
              </a:lnSpc>
              <a:defRPr/>
            </a:pPr>
            <a:r>
              <a:rPr lang="sl-SI" sz="1600" b="1"/>
              <a:t>5.hitri antibiogram</a:t>
            </a:r>
            <a:r>
              <a:rPr lang="sl-SI" sz="1600"/>
              <a:t>; imamo tekoča gojišča-bujone katerim so dodani antibiotiki, vzamemo kulturo ( npr.likvor) ga kapnemo v gojišče in tam kjer bo gojišče postalo motno tisti antibiotik ni učinkovit</a:t>
            </a:r>
          </a:p>
          <a:p>
            <a:pPr eaLnBrk="1" hangingPunct="1">
              <a:lnSpc>
                <a:spcPct val="80000"/>
              </a:lnSpc>
              <a:defRPr/>
            </a:pPr>
            <a:r>
              <a:rPr lang="sl-SI" sz="1600"/>
              <a:t>Še najbolj mirodajna je kultura ŽAL pa včasih dobimo rezultat prepozno.</a:t>
            </a:r>
          </a:p>
          <a:p>
            <a:pPr eaLnBrk="1" hangingPunct="1">
              <a:lnSpc>
                <a:spcPct val="80000"/>
              </a:lnSpc>
              <a:defRPr/>
            </a:pPr>
            <a:br>
              <a:rPr lang="sl-SI" sz="1600"/>
            </a:br>
            <a:endParaRPr lang="sl-SI" sz="16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26B9611-119C-4F42-812F-AFFC7D49E096}"/>
              </a:ext>
            </a:extLst>
          </p:cNvPr>
          <p:cNvSpPr>
            <a:spLocks noGrp="1" noRot="1" noChangeArrowheads="1"/>
          </p:cNvSpPr>
          <p:nvPr>
            <p:ph type="title"/>
          </p:nvPr>
        </p:nvSpPr>
        <p:spPr/>
        <p:txBody>
          <a:bodyPr/>
          <a:lstStyle/>
          <a:p>
            <a:pPr eaLnBrk="1" hangingPunct="1">
              <a:defRPr/>
            </a:pPr>
            <a:endParaRPr lang="sl-SI"/>
          </a:p>
        </p:txBody>
      </p:sp>
      <p:sp>
        <p:nvSpPr>
          <p:cNvPr id="17411" name="Rectangle 3">
            <a:extLst>
              <a:ext uri="{FF2B5EF4-FFF2-40B4-BE49-F238E27FC236}">
                <a16:creationId xmlns:a16="http://schemas.microsoft.com/office/drawing/2014/main" id="{ADCC98CD-F8DD-4EAE-8462-2C0C3F3B7063}"/>
              </a:ext>
            </a:extLst>
          </p:cNvPr>
          <p:cNvSpPr>
            <a:spLocks noGrp="1" noRot="1" noChangeArrowheads="1"/>
          </p:cNvSpPr>
          <p:nvPr>
            <p:ph type="body" idx="1"/>
          </p:nvPr>
        </p:nvSpPr>
        <p:spPr/>
        <p:txBody>
          <a:bodyPr/>
          <a:lstStyle/>
          <a:p>
            <a:pPr eaLnBrk="1" hangingPunct="1">
              <a:lnSpc>
                <a:spcPct val="80000"/>
              </a:lnSpc>
              <a:defRPr/>
            </a:pPr>
            <a:r>
              <a:rPr lang="sl-SI" sz="2000" b="1"/>
              <a:t>HEMOKULTURA</a:t>
            </a:r>
            <a:r>
              <a:rPr lang="sl-SI" sz="2000"/>
              <a:t> ena hemokultura pomeni parno hemokulturo iz dveh različnih mest, jemljemo v presledku 1/2 ure in vzamemo za aerobne in anaerobne bakterije. Že v 48 urah lahko aparat IZOLIRA bakterije in to tudi javi tako da nam iz laboratorija že lahko sporočijo ali bo izvid pozitiven ali ne; aparat deluje na principu presvetljevanja.</a:t>
            </a:r>
          </a:p>
          <a:p>
            <a:pPr eaLnBrk="1" hangingPunct="1">
              <a:lnSpc>
                <a:spcPct val="80000"/>
              </a:lnSpc>
              <a:defRPr/>
            </a:pPr>
            <a:br>
              <a:rPr lang="sl-SI" sz="2000"/>
            </a:br>
            <a:endParaRPr lang="sl-SI" sz="2000" b="1"/>
          </a:p>
          <a:p>
            <a:pPr eaLnBrk="1" hangingPunct="1">
              <a:lnSpc>
                <a:spcPct val="80000"/>
              </a:lnSpc>
              <a:defRPr/>
            </a:pPr>
            <a:r>
              <a:rPr lang="sl-SI" sz="2000" b="1"/>
              <a:t>SEROLOŠKA DIAGNOSTIKA</a:t>
            </a:r>
            <a:r>
              <a:rPr lang="sl-SI" sz="2000"/>
              <a:t> določamo protitelesa IgM in IgG in metode določanja so</a:t>
            </a:r>
          </a:p>
          <a:p>
            <a:pPr eaLnBrk="1" hangingPunct="1">
              <a:lnSpc>
                <a:spcPct val="80000"/>
              </a:lnSpc>
              <a:defRPr/>
            </a:pPr>
            <a:r>
              <a:rPr lang="sl-SI" sz="2000"/>
              <a:t>lahko različne:</a:t>
            </a:r>
            <a:endParaRPr lang="sl-SI" sz="2000" b="1"/>
          </a:p>
          <a:p>
            <a:pPr eaLnBrk="1" hangingPunct="1">
              <a:lnSpc>
                <a:spcPct val="80000"/>
              </a:lnSpc>
              <a:defRPr/>
            </a:pPr>
            <a:r>
              <a:rPr lang="sl-SI" sz="2000" b="1"/>
              <a:t>- encimska metoda </a:t>
            </a:r>
            <a:r>
              <a:rPr lang="sl-SI" sz="2000"/>
              <a:t>→</a:t>
            </a:r>
            <a:r>
              <a:rPr lang="sl-SI" sz="2000" b="1"/>
              <a:t> ELIZA</a:t>
            </a:r>
          </a:p>
          <a:p>
            <a:pPr eaLnBrk="1" hangingPunct="1">
              <a:lnSpc>
                <a:spcPct val="80000"/>
              </a:lnSpc>
              <a:defRPr/>
            </a:pPr>
            <a:r>
              <a:rPr lang="sl-SI" sz="2000" b="1"/>
              <a:t>- IMUNOFLORESCENCA</a:t>
            </a:r>
          </a:p>
          <a:p>
            <a:pPr eaLnBrk="1" hangingPunct="1">
              <a:lnSpc>
                <a:spcPct val="80000"/>
              </a:lnSpc>
              <a:defRPr/>
            </a:pPr>
            <a:r>
              <a:rPr lang="sl-SI" sz="2000" b="1"/>
              <a:t>- WESTRN BLOOD</a:t>
            </a:r>
            <a:r>
              <a:rPr lang="sl-SI" sz="2000"/>
              <a:t>→</a:t>
            </a:r>
            <a:r>
              <a:rPr lang="sl-SI" sz="2000" b="1"/>
              <a:t> </a:t>
            </a:r>
            <a:r>
              <a:rPr lang="sl-SI" sz="2000"/>
              <a:t>zelo specifična metod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290A145-C195-41F0-9457-35E230F5C370}"/>
              </a:ext>
            </a:extLst>
          </p:cNvPr>
          <p:cNvSpPr>
            <a:spLocks noGrp="1" noRot="1" noChangeArrowheads="1"/>
          </p:cNvSpPr>
          <p:nvPr>
            <p:ph type="title"/>
          </p:nvPr>
        </p:nvSpPr>
        <p:spPr/>
        <p:txBody>
          <a:bodyPr/>
          <a:lstStyle/>
          <a:p>
            <a:pPr eaLnBrk="1" hangingPunct="1">
              <a:defRPr/>
            </a:pPr>
            <a:endParaRPr lang="sl-SI"/>
          </a:p>
        </p:txBody>
      </p:sp>
      <p:sp>
        <p:nvSpPr>
          <p:cNvPr id="18435" name="Rectangle 3">
            <a:extLst>
              <a:ext uri="{FF2B5EF4-FFF2-40B4-BE49-F238E27FC236}">
                <a16:creationId xmlns:a16="http://schemas.microsoft.com/office/drawing/2014/main" id="{4E5D7A67-C51C-4F5B-ACDC-D99F9D6905E8}"/>
              </a:ext>
            </a:extLst>
          </p:cNvPr>
          <p:cNvSpPr>
            <a:spLocks noGrp="1" noRot="1" noChangeArrowheads="1"/>
          </p:cNvSpPr>
          <p:nvPr>
            <p:ph type="body" idx="1"/>
          </p:nvPr>
        </p:nvSpPr>
        <p:spPr/>
        <p:txBody>
          <a:bodyPr/>
          <a:lstStyle/>
          <a:p>
            <a:pPr eaLnBrk="1" hangingPunct="1">
              <a:lnSpc>
                <a:spcPct val="90000"/>
              </a:lnSpc>
              <a:defRPr/>
            </a:pPr>
            <a:r>
              <a:rPr lang="sl-SI" sz="2400"/>
              <a:t>Vedno najprej vzamemo tak test ki je zelo občutljiv npr. pri v.HIV→ ELIZA→ in če nam ta metoda da pozitiven rezultat potem naredimo še Westrn blood preiskavo ki je zelo specifična in nam to diagnozo le še dodatno potrdi. Vedno prvič vzamemo PRESEJALNI test in nato POTRDITVENI.</a:t>
            </a:r>
          </a:p>
          <a:p>
            <a:pPr eaLnBrk="1" hangingPunct="1">
              <a:lnSpc>
                <a:spcPct val="90000"/>
              </a:lnSpc>
              <a:defRPr/>
            </a:pPr>
            <a:r>
              <a:rPr lang="sl-SI" sz="2400"/>
              <a:t>Določamo pa lahko tudi posamezna protitelesa npr. pri v.Hepatitisa B največkrat določamo površinski antigen = Australia antigen ali HBSAg.</a:t>
            </a:r>
          </a:p>
          <a:p>
            <a:pPr eaLnBrk="1" hangingPunct="1">
              <a:lnSpc>
                <a:spcPct val="90000"/>
              </a:lnSpc>
              <a:defRPr/>
            </a:pPr>
            <a:br>
              <a:rPr lang="sl-SI" sz="2400"/>
            </a:br>
            <a:endParaRPr lang="sl-SI" sz="2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A21927C-471C-4A73-A885-70721379EC36}"/>
              </a:ext>
            </a:extLst>
          </p:cNvPr>
          <p:cNvSpPr>
            <a:spLocks noGrp="1" noRot="1" noChangeArrowheads="1"/>
          </p:cNvSpPr>
          <p:nvPr>
            <p:ph type="title"/>
          </p:nvPr>
        </p:nvSpPr>
        <p:spPr/>
        <p:txBody>
          <a:bodyPr/>
          <a:lstStyle/>
          <a:p>
            <a:pPr eaLnBrk="1" hangingPunct="1">
              <a:defRPr/>
            </a:pPr>
            <a:endParaRPr lang="sl-SI"/>
          </a:p>
        </p:txBody>
      </p:sp>
      <p:sp>
        <p:nvSpPr>
          <p:cNvPr id="19459" name="Rectangle 3">
            <a:extLst>
              <a:ext uri="{FF2B5EF4-FFF2-40B4-BE49-F238E27FC236}">
                <a16:creationId xmlns:a16="http://schemas.microsoft.com/office/drawing/2014/main" id="{674C13FB-794C-4214-9024-BCF1A168D8FA}"/>
              </a:ext>
            </a:extLst>
          </p:cNvPr>
          <p:cNvSpPr>
            <a:spLocks noGrp="1" noRot="1" noChangeArrowheads="1"/>
          </p:cNvSpPr>
          <p:nvPr>
            <p:ph type="body" idx="1"/>
          </p:nvPr>
        </p:nvSpPr>
        <p:spPr/>
        <p:txBody>
          <a:bodyPr/>
          <a:lstStyle/>
          <a:p>
            <a:pPr eaLnBrk="1" hangingPunct="1">
              <a:lnSpc>
                <a:spcPct val="80000"/>
              </a:lnSpc>
              <a:defRPr/>
            </a:pPr>
            <a:r>
              <a:rPr lang="sl-SI" sz="2000" b="1"/>
              <a:t>ANTIBIOTIKI</a:t>
            </a:r>
            <a:endParaRPr lang="sl-SI" sz="2000"/>
          </a:p>
          <a:p>
            <a:pPr eaLnBrk="1" hangingPunct="1">
              <a:lnSpc>
                <a:spcPct val="80000"/>
              </a:lnSpc>
              <a:defRPr/>
            </a:pPr>
            <a:r>
              <a:rPr lang="sl-SI" sz="2000"/>
              <a:t>Sem uvrščamo tudi prve kemoterapevtike med katerimi so najbolj znani SULFONAMID, BACTRIM = trimetoprim sulfametoksazol; Sulfonamid je bil prvi kemoterapevtik uporabljen v medicini za zdravljenje sifilisa. Nato je prišlo do odkritja PENICILINA ki je antibiotik sodobne dobe.</a:t>
            </a:r>
          </a:p>
          <a:p>
            <a:pPr eaLnBrk="1" hangingPunct="1">
              <a:lnSpc>
                <a:spcPct val="80000"/>
              </a:lnSpc>
              <a:defRPr/>
            </a:pPr>
            <a:r>
              <a:rPr lang="sl-SI" sz="2000"/>
              <a:t>Danes delimo antibiotike po skupinah: BETA LAKTANTSKI antibiotiki, KINOLONI, AMINOGLIKOZIDI, KARBAPENEMI, GLIKOPEPTIDI, LINKOZAMINI, MAKROLIDI, TETRACIKLINI.</a:t>
            </a:r>
          </a:p>
          <a:p>
            <a:pPr eaLnBrk="1" hangingPunct="1">
              <a:lnSpc>
                <a:spcPct val="80000"/>
              </a:lnSpc>
              <a:defRPr/>
            </a:pPr>
            <a:r>
              <a:rPr lang="sl-SI" sz="2000"/>
              <a:t>Imamo pa že čisto nove antibiotike in to so: KETOLIDI, OKSAZOLIDINONI, GLICILGLICINI.</a:t>
            </a:r>
          </a:p>
          <a:p>
            <a:pPr eaLnBrk="1" hangingPunct="1">
              <a:lnSpc>
                <a:spcPct val="80000"/>
              </a:lnSpc>
              <a:defRPr/>
            </a:pPr>
            <a:br>
              <a:rPr lang="sl-SI" sz="2000"/>
            </a:br>
            <a:endParaRPr lang="sl-SI" sz="20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4683102-53AC-403A-BE83-B5AD49ACEE63}"/>
              </a:ext>
            </a:extLst>
          </p:cNvPr>
          <p:cNvSpPr>
            <a:spLocks noGrp="1" noRot="1" noChangeArrowheads="1"/>
          </p:cNvSpPr>
          <p:nvPr>
            <p:ph type="title"/>
          </p:nvPr>
        </p:nvSpPr>
        <p:spPr/>
        <p:txBody>
          <a:bodyPr/>
          <a:lstStyle/>
          <a:p>
            <a:pPr eaLnBrk="1" hangingPunct="1">
              <a:defRPr/>
            </a:pPr>
            <a:endParaRPr lang="sl-SI"/>
          </a:p>
        </p:txBody>
      </p:sp>
      <p:sp>
        <p:nvSpPr>
          <p:cNvPr id="20483" name="Rectangle 3">
            <a:extLst>
              <a:ext uri="{FF2B5EF4-FFF2-40B4-BE49-F238E27FC236}">
                <a16:creationId xmlns:a16="http://schemas.microsoft.com/office/drawing/2014/main" id="{D24ED92A-5428-45A4-A6AB-D1B25131134F}"/>
              </a:ext>
            </a:extLst>
          </p:cNvPr>
          <p:cNvSpPr>
            <a:spLocks noGrp="1" noRot="1" noChangeArrowheads="1"/>
          </p:cNvSpPr>
          <p:nvPr>
            <p:ph type="body" idx="1"/>
          </p:nvPr>
        </p:nvSpPr>
        <p:spPr/>
        <p:txBody>
          <a:bodyPr/>
          <a:lstStyle/>
          <a:p>
            <a:pPr eaLnBrk="1" hangingPunct="1">
              <a:lnSpc>
                <a:spcPct val="80000"/>
              </a:lnSpc>
              <a:defRPr/>
            </a:pPr>
            <a:r>
              <a:rPr lang="sl-SI" sz="1800" b="1" u="sng"/>
              <a:t>Podskupina A:</a:t>
            </a:r>
            <a:endParaRPr lang="sl-SI" sz="1800" b="1"/>
          </a:p>
          <a:p>
            <a:pPr eaLnBrk="1" hangingPunct="1">
              <a:lnSpc>
                <a:spcPct val="80000"/>
              </a:lnSpc>
              <a:defRPr/>
            </a:pPr>
            <a:r>
              <a:rPr lang="sl-SI" sz="1800" b="1"/>
              <a:t>1.PENICILINI</a:t>
            </a:r>
            <a:r>
              <a:rPr lang="sl-SI" sz="1800"/>
              <a:t> –1.intravenski kristalni penicilin; deluje na G+bakterije je ozko spektralen, poznan pod imenom Penicilin G, 2. muskularni penicilin - Benzatin penicilin, 3.oralni penicilin poznan kot Penicilin V→ Ospen</a:t>
            </a:r>
          </a:p>
          <a:p>
            <a:pPr eaLnBrk="1" hangingPunct="1">
              <a:lnSpc>
                <a:spcPct val="80000"/>
              </a:lnSpc>
              <a:defRPr/>
            </a:pPr>
            <a:r>
              <a:rPr lang="sl-SI" sz="1800"/>
              <a:t>Ker so v preteklosti veliko uporabljali penicilin so nekatere bakterije razvile rezistentnost in prvi so bili Stafilokoki.</a:t>
            </a:r>
            <a:endParaRPr lang="sl-SI" sz="1800" b="1"/>
          </a:p>
          <a:p>
            <a:pPr eaLnBrk="1" hangingPunct="1">
              <a:lnSpc>
                <a:spcPct val="80000"/>
              </a:lnSpc>
              <a:defRPr/>
            </a:pPr>
            <a:r>
              <a:rPr lang="sl-SI" sz="1800" b="1"/>
              <a:t>2. ANTISTAFILOKOKNI PENICILINI</a:t>
            </a:r>
            <a:r>
              <a:rPr lang="sl-SI" sz="1800"/>
              <a:t> Imamo peroralne in intra venozne in med njimi: 1. kloksacilin→ORBENIN, 2.doksicilin→ VIBRAMYCIN (ga uporabljamo pri zdravljenju MRSA).</a:t>
            </a:r>
            <a:endParaRPr lang="sl-SI" sz="1800" b="1"/>
          </a:p>
          <a:p>
            <a:pPr eaLnBrk="1" hangingPunct="1">
              <a:lnSpc>
                <a:spcPct val="80000"/>
              </a:lnSpc>
              <a:defRPr/>
            </a:pPr>
            <a:r>
              <a:rPr lang="sl-SI" sz="1800" b="1"/>
              <a:t>3.AMINOPENICILI</a:t>
            </a:r>
            <a:r>
              <a:rPr lang="sl-SI" sz="1800"/>
              <a:t>N: So polsintetski penicilini in delujejo na G+in G- bakterije.Sem štejemo: </a:t>
            </a:r>
            <a:r>
              <a:rPr lang="sl-SI" sz="1800" b="1"/>
              <a:t>1.- ampicilin</a:t>
            </a:r>
            <a:r>
              <a:rPr lang="sl-SI" sz="1800"/>
              <a:t>→ PENBRITIN, AMPICILIN uporaba predvsem pri okužbah respiratornega trakta; če ampicilinu dodamo sulbaktam pa dobimo PENACTAM</a:t>
            </a:r>
            <a:endParaRPr lang="sl-SI" sz="1800" b="1"/>
          </a:p>
          <a:p>
            <a:pPr eaLnBrk="1" hangingPunct="1">
              <a:lnSpc>
                <a:spcPct val="80000"/>
              </a:lnSpc>
              <a:defRPr/>
            </a:pPr>
            <a:r>
              <a:rPr lang="sl-SI" sz="1800" b="1"/>
              <a:t>2.Amoksicilin</a:t>
            </a:r>
            <a:r>
              <a:rPr lang="sl-SI" sz="1800"/>
              <a:t>→HICONCIL, AMOXIL; če amoksicilinu dodamo še klavulansko kislino pa dobimo AMOKSIKLAV, KLAVOCIN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21583402-5FCC-4A1E-9632-84FE292BA7FF}"/>
              </a:ext>
            </a:extLst>
          </p:cNvPr>
          <p:cNvSpPr>
            <a:spLocks noGrp="1" noRot="1" noChangeArrowheads="1"/>
          </p:cNvSpPr>
          <p:nvPr>
            <p:ph type="title"/>
          </p:nvPr>
        </p:nvSpPr>
        <p:spPr/>
        <p:txBody>
          <a:bodyPr/>
          <a:lstStyle/>
          <a:p>
            <a:pPr eaLnBrk="1" hangingPunct="1">
              <a:defRPr/>
            </a:pPr>
            <a:r>
              <a:rPr lang="sl-SI" b="0" u="sng"/>
              <a:t>Okužbe prebavil</a:t>
            </a:r>
            <a:r>
              <a:rPr lang="sl-SI" b="0"/>
              <a:t> </a:t>
            </a:r>
            <a:br>
              <a:rPr lang="sl-SI"/>
            </a:br>
            <a:endParaRPr lang="sl-SI"/>
          </a:p>
        </p:txBody>
      </p:sp>
      <p:sp>
        <p:nvSpPr>
          <p:cNvPr id="40963" name="Rectangle 3">
            <a:extLst>
              <a:ext uri="{FF2B5EF4-FFF2-40B4-BE49-F238E27FC236}">
                <a16:creationId xmlns:a16="http://schemas.microsoft.com/office/drawing/2014/main" id="{5BCFF89E-3B6B-4C18-9E7A-0D7DE5369140}"/>
              </a:ext>
            </a:extLst>
          </p:cNvPr>
          <p:cNvSpPr>
            <a:spLocks noGrp="1" noRot="1" noChangeArrowheads="1"/>
          </p:cNvSpPr>
          <p:nvPr>
            <p:ph type="body" idx="1"/>
          </p:nvPr>
        </p:nvSpPr>
        <p:spPr/>
        <p:txBody>
          <a:bodyPr/>
          <a:lstStyle/>
          <a:p>
            <a:pPr eaLnBrk="1" hangingPunct="1">
              <a:lnSpc>
                <a:spcPct val="80000"/>
              </a:lnSpc>
              <a:defRPr/>
            </a:pPr>
            <a:r>
              <a:rPr lang="sl-SI" sz="2400" b="1" u="sng"/>
              <a:t>Okužbe prebavil</a:t>
            </a:r>
            <a:r>
              <a:rPr lang="sl-SI" sz="2400" b="1"/>
              <a:t> </a:t>
            </a:r>
            <a:endParaRPr lang="sl-SI" sz="2400"/>
          </a:p>
          <a:p>
            <a:pPr eaLnBrk="1" hangingPunct="1">
              <a:lnSpc>
                <a:spcPct val="80000"/>
              </a:lnSpc>
              <a:defRPr/>
            </a:pPr>
            <a:r>
              <a:rPr lang="sl-SI" sz="2400"/>
              <a:t>a)    </a:t>
            </a:r>
            <a:r>
              <a:rPr lang="sl-SI" sz="2400" b="1"/>
              <a:t>Driska (diareja):</a:t>
            </a:r>
            <a:r>
              <a:rPr lang="sl-SI" sz="2400"/>
              <a:t> redkejše blato 3 x ali večkrat na dan</a:t>
            </a:r>
          </a:p>
          <a:p>
            <a:pPr eaLnBrk="1" hangingPunct="1">
              <a:lnSpc>
                <a:spcPct val="80000"/>
              </a:lnSpc>
              <a:defRPr/>
            </a:pPr>
            <a:r>
              <a:rPr lang="sl-SI" sz="2400"/>
              <a:t>b)    </a:t>
            </a:r>
            <a:r>
              <a:rPr lang="sl-SI" sz="2400" b="1"/>
              <a:t>Infekcijske driska:</a:t>
            </a:r>
            <a:r>
              <a:rPr lang="sl-SI" sz="2400"/>
              <a:t> povzročitelj mikroorganizem</a:t>
            </a:r>
          </a:p>
          <a:p>
            <a:pPr eaLnBrk="1" hangingPunct="1">
              <a:lnSpc>
                <a:spcPct val="80000"/>
              </a:lnSpc>
              <a:defRPr/>
            </a:pPr>
            <a:r>
              <a:rPr lang="sl-SI" sz="2400"/>
              <a:t>c)    </a:t>
            </a:r>
            <a:r>
              <a:rPr lang="sl-SI" sz="2400" b="1"/>
              <a:t>Akutna driska</a:t>
            </a:r>
            <a:r>
              <a:rPr lang="sl-SI" sz="2400"/>
              <a:t>: do 14 dni</a:t>
            </a:r>
          </a:p>
          <a:p>
            <a:pPr eaLnBrk="1" hangingPunct="1">
              <a:lnSpc>
                <a:spcPct val="80000"/>
              </a:lnSpc>
              <a:defRPr/>
            </a:pPr>
            <a:r>
              <a:rPr lang="sl-SI" sz="2400"/>
              <a:t>d)    </a:t>
            </a:r>
            <a:r>
              <a:rPr lang="sl-SI" sz="2400" b="1"/>
              <a:t>Enteritis:</a:t>
            </a:r>
            <a:r>
              <a:rPr lang="sl-SI" sz="2400"/>
              <a:t> vnetje tankega črevesa z drisko</a:t>
            </a:r>
          </a:p>
          <a:p>
            <a:pPr eaLnBrk="1" hangingPunct="1">
              <a:lnSpc>
                <a:spcPct val="80000"/>
              </a:lnSpc>
              <a:defRPr/>
            </a:pPr>
            <a:r>
              <a:rPr lang="sl-SI" sz="2400"/>
              <a:t>e)    </a:t>
            </a:r>
            <a:r>
              <a:rPr lang="sl-SI" sz="2400" b="1"/>
              <a:t>Enterokolitis:</a:t>
            </a:r>
            <a:r>
              <a:rPr lang="sl-SI" sz="2400"/>
              <a:t> vnetje tankega in širokega črevesa (kolitis)</a:t>
            </a:r>
          </a:p>
          <a:p>
            <a:pPr eaLnBrk="1" hangingPunct="1">
              <a:lnSpc>
                <a:spcPct val="80000"/>
              </a:lnSpc>
              <a:defRPr/>
            </a:pPr>
            <a:r>
              <a:rPr lang="sl-SI" sz="2400"/>
              <a:t>f)     </a:t>
            </a:r>
            <a:r>
              <a:rPr lang="sl-SI" sz="2400" b="1"/>
              <a:t>Dizenterija:</a:t>
            </a:r>
            <a:r>
              <a:rPr lang="sl-SI" sz="2400"/>
              <a:t> bolečine v trebuhu, tenezmi, pogosto odvajanje majhnih količin blata s sluzjo in krvjo</a:t>
            </a:r>
          </a:p>
          <a:p>
            <a:pPr eaLnBrk="1" hangingPunct="1">
              <a:lnSpc>
                <a:spcPct val="80000"/>
              </a:lnSpc>
              <a:defRPr/>
            </a:pPr>
            <a:r>
              <a:rPr lang="sl-SI" sz="2400"/>
              <a:t>g)    </a:t>
            </a:r>
            <a:r>
              <a:rPr lang="sl-SI" sz="2400" b="1"/>
              <a:t>Zastrupitev s hrano</a:t>
            </a:r>
            <a:r>
              <a:rPr lang="sl-SI" sz="2400"/>
              <a:t>: pojemo toksin, ki ga je naredila bakterija</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DC4B9AD-754F-4261-8F4E-B635AF6CC91F}"/>
              </a:ext>
            </a:extLst>
          </p:cNvPr>
          <p:cNvSpPr>
            <a:spLocks noGrp="1" noRot="1" noChangeArrowheads="1"/>
          </p:cNvSpPr>
          <p:nvPr>
            <p:ph type="title"/>
          </p:nvPr>
        </p:nvSpPr>
        <p:spPr/>
        <p:txBody>
          <a:bodyPr/>
          <a:lstStyle/>
          <a:p>
            <a:pPr eaLnBrk="1" hangingPunct="1">
              <a:defRPr/>
            </a:pPr>
            <a:r>
              <a:rPr lang="sl-SI" sz="4000" b="0" i="1" u="sng"/>
              <a:t>Alimentarne toksikoinfekcije</a:t>
            </a:r>
            <a:br>
              <a:rPr lang="sl-SI" sz="4000"/>
            </a:br>
            <a:endParaRPr lang="sl-SI" sz="4000"/>
          </a:p>
        </p:txBody>
      </p:sp>
      <p:sp>
        <p:nvSpPr>
          <p:cNvPr id="41987" name="Rectangle 3">
            <a:extLst>
              <a:ext uri="{FF2B5EF4-FFF2-40B4-BE49-F238E27FC236}">
                <a16:creationId xmlns:a16="http://schemas.microsoft.com/office/drawing/2014/main" id="{90547C44-3003-4F40-895C-820F7884B2B7}"/>
              </a:ext>
            </a:extLst>
          </p:cNvPr>
          <p:cNvSpPr>
            <a:spLocks noGrp="1" noRot="1" noChangeArrowheads="1"/>
          </p:cNvSpPr>
          <p:nvPr>
            <p:ph type="body" idx="1"/>
          </p:nvPr>
        </p:nvSpPr>
        <p:spPr/>
        <p:txBody>
          <a:bodyPr/>
          <a:lstStyle/>
          <a:p>
            <a:pPr eaLnBrk="1" hangingPunct="1">
              <a:defRPr/>
            </a:pPr>
            <a:r>
              <a:rPr lang="sl-SI"/>
              <a:t>Staphylococcus aureus </a:t>
            </a:r>
          </a:p>
          <a:p>
            <a:pPr eaLnBrk="1" hangingPunct="1">
              <a:defRPr/>
            </a:pPr>
            <a:r>
              <a:rPr lang="sl-SI"/>
              <a:t>Bacillus cereus </a:t>
            </a:r>
          </a:p>
          <a:p>
            <a:pPr eaLnBrk="1" hangingPunct="1">
              <a:defRPr/>
            </a:pPr>
            <a:r>
              <a:rPr lang="sl-SI"/>
              <a:t>Clostridium perfringens </a:t>
            </a:r>
          </a:p>
          <a:p>
            <a:pPr eaLnBrk="1" hangingPunct="1">
              <a:defRPr/>
            </a:pPr>
            <a:r>
              <a:rPr lang="sl-SI"/>
              <a:t>Bolnik zaužije toksin, ne bakterije</a:t>
            </a:r>
          </a:p>
        </p:txBody>
      </p:sp>
      <p:sp>
        <p:nvSpPr>
          <p:cNvPr id="80900" name="Rectangle 4">
            <a:extLst>
              <a:ext uri="{FF2B5EF4-FFF2-40B4-BE49-F238E27FC236}">
                <a16:creationId xmlns:a16="http://schemas.microsoft.com/office/drawing/2014/main" id="{7D8EB5C1-59D7-4089-BBD5-DEBA23574704}"/>
              </a:ext>
            </a:extLst>
          </p:cNvPr>
          <p:cNvSpPr>
            <a:spLocks noChangeArrowheads="1"/>
          </p:cNvSpPr>
          <p:nvPr/>
        </p:nvSpPr>
        <p:spPr bwMode="auto">
          <a:xfrm>
            <a:off x="-835025" y="3108325"/>
            <a:ext cx="10814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sl-SI" altLang="sl-SI"/>
              <a:t>Po  nekajurni inkubaciji: nenadna slabost, bruhanje, vodena driska, bolečine v trebuhu, glavobol, slinjenje</a:t>
            </a:r>
          </a:p>
          <a:p>
            <a:pPr algn="ctr" eaLnBrk="1" hangingPunct="1"/>
            <a:r>
              <a:rPr lang="sl-SI" altLang="sl-SI"/>
              <a:t>Hitro se lahko razvije huda dehidracija!</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CA87271-3EA2-492B-980A-58608779E682}"/>
              </a:ext>
            </a:extLst>
          </p:cNvPr>
          <p:cNvSpPr>
            <a:spLocks noGrp="1" noRot="1" noChangeArrowheads="1"/>
          </p:cNvSpPr>
          <p:nvPr>
            <p:ph type="title"/>
          </p:nvPr>
        </p:nvSpPr>
        <p:spPr/>
        <p:txBody>
          <a:bodyPr/>
          <a:lstStyle/>
          <a:p>
            <a:pPr eaLnBrk="1" hangingPunct="1">
              <a:defRPr/>
            </a:pPr>
            <a:endParaRPr lang="sl-SI"/>
          </a:p>
        </p:txBody>
      </p:sp>
      <p:sp>
        <p:nvSpPr>
          <p:cNvPr id="43011" name="Rectangle 3">
            <a:extLst>
              <a:ext uri="{FF2B5EF4-FFF2-40B4-BE49-F238E27FC236}">
                <a16:creationId xmlns:a16="http://schemas.microsoft.com/office/drawing/2014/main" id="{3CC1F106-6EA6-4436-8EDD-1BCB84D5FF96}"/>
              </a:ext>
            </a:extLst>
          </p:cNvPr>
          <p:cNvSpPr>
            <a:spLocks noGrp="1" noRot="1" noChangeArrowheads="1"/>
          </p:cNvSpPr>
          <p:nvPr>
            <p:ph type="body" idx="1"/>
          </p:nvPr>
        </p:nvSpPr>
        <p:spPr/>
        <p:txBody>
          <a:bodyPr/>
          <a:lstStyle/>
          <a:p>
            <a:pPr eaLnBrk="1" hangingPunct="1">
              <a:defRPr/>
            </a:pPr>
            <a:r>
              <a:rPr lang="sl-SI"/>
              <a:t>Po  nekajurni inkubaciji: nenadna slabost, bruhanje, vodena driska, bolečine v trebuhu, glavobol, slinjenje</a:t>
            </a:r>
          </a:p>
          <a:p>
            <a:pPr eaLnBrk="1" hangingPunct="1">
              <a:defRPr/>
            </a:pPr>
            <a:r>
              <a:rPr lang="sl-SI"/>
              <a:t>Hitro se lahko razvije huda dehidracija!</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2F456D8-0EF0-4608-A7DB-1D13837A0AF6}"/>
              </a:ext>
            </a:extLst>
          </p:cNvPr>
          <p:cNvSpPr>
            <a:spLocks noGrp="1" noRot="1" noChangeArrowheads="1"/>
          </p:cNvSpPr>
          <p:nvPr>
            <p:ph type="title"/>
          </p:nvPr>
        </p:nvSpPr>
        <p:spPr/>
        <p:txBody>
          <a:bodyPr/>
          <a:lstStyle/>
          <a:p>
            <a:pPr eaLnBrk="1" hangingPunct="1">
              <a:defRPr/>
            </a:pPr>
            <a:endParaRPr lang="sl-SI"/>
          </a:p>
        </p:txBody>
      </p:sp>
      <p:pic>
        <p:nvPicPr>
          <p:cNvPr id="82947" name="Picture 3">
            <a:extLst>
              <a:ext uri="{FF2B5EF4-FFF2-40B4-BE49-F238E27FC236}">
                <a16:creationId xmlns:a16="http://schemas.microsoft.com/office/drawing/2014/main" id="{B5340F1C-14B0-47E5-A168-A63C958320E7}"/>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863BC3E0-97A2-49FA-A48F-2AE5118A86E7}"/>
              </a:ext>
            </a:extLst>
          </p:cNvPr>
          <p:cNvSpPr>
            <a:spLocks noGrp="1" noRot="1" noChangeArrowheads="1"/>
          </p:cNvSpPr>
          <p:nvPr>
            <p:ph type="title"/>
          </p:nvPr>
        </p:nvSpPr>
        <p:spPr>
          <a:xfrm>
            <a:off x="1187450" y="549275"/>
            <a:ext cx="7956550" cy="576263"/>
          </a:xfrm>
        </p:spPr>
        <p:txBody>
          <a:bodyPr/>
          <a:lstStyle/>
          <a:p>
            <a:pPr eaLnBrk="1" hangingPunct="1">
              <a:defRPr/>
            </a:pPr>
            <a:r>
              <a:rPr lang="sl-SI" sz="4000"/>
              <a:t>POTEK NB</a:t>
            </a:r>
          </a:p>
        </p:txBody>
      </p:sp>
      <p:sp>
        <p:nvSpPr>
          <p:cNvPr id="83971" name="Rectangle 3">
            <a:extLst>
              <a:ext uri="{FF2B5EF4-FFF2-40B4-BE49-F238E27FC236}">
                <a16:creationId xmlns:a16="http://schemas.microsoft.com/office/drawing/2014/main" id="{CB7D6340-07FD-4EA0-9092-0FED36A42C6B}"/>
              </a:ext>
            </a:extLst>
          </p:cNvPr>
          <p:cNvSpPr>
            <a:spLocks noGrp="1" noRot="1" noChangeArrowheads="1"/>
          </p:cNvSpPr>
          <p:nvPr>
            <p:ph type="body" idx="1"/>
          </p:nvPr>
        </p:nvSpPr>
        <p:spPr>
          <a:xfrm>
            <a:off x="827088" y="1196975"/>
            <a:ext cx="8018462" cy="4899025"/>
          </a:xfrm>
        </p:spPr>
        <p:txBody>
          <a:bodyPr/>
          <a:lstStyle/>
          <a:p>
            <a:pPr lvl="3" eaLnBrk="1" hangingPunct="1">
              <a:lnSpc>
                <a:spcPct val="90000"/>
              </a:lnSpc>
              <a:defRPr/>
            </a:pPr>
            <a:r>
              <a:rPr lang="sl-SI" sz="3200">
                <a:solidFill>
                  <a:schemeClr val="tx2"/>
                </a:solidFill>
              </a:rPr>
              <a:t>Imajo ZNAČILEN potek:</a:t>
            </a:r>
          </a:p>
          <a:p>
            <a:pPr lvl="3" eaLnBrk="1" hangingPunct="1">
              <a:lnSpc>
                <a:spcPct val="90000"/>
              </a:lnSpc>
              <a:buFont typeface="Wingdings" panose="05000000000000000000" pitchFamily="2" charset="2"/>
              <a:buNone/>
              <a:defRPr/>
            </a:pPr>
            <a:endParaRPr lang="sl-SI" sz="3200">
              <a:solidFill>
                <a:schemeClr val="tx2"/>
              </a:solidFill>
            </a:endParaRPr>
          </a:p>
          <a:p>
            <a:pPr eaLnBrk="1" hangingPunct="1">
              <a:lnSpc>
                <a:spcPct val="90000"/>
              </a:lnSpc>
              <a:defRPr/>
            </a:pPr>
            <a:r>
              <a:rPr lang="sl-SI">
                <a:solidFill>
                  <a:srgbClr val="CC3399"/>
                </a:solidFill>
              </a:rPr>
              <a:t> </a:t>
            </a:r>
            <a:r>
              <a:rPr lang="sl-SI">
                <a:solidFill>
                  <a:schemeClr val="tx2"/>
                </a:solidFill>
              </a:rPr>
              <a:t>faza</a:t>
            </a:r>
            <a:r>
              <a:rPr lang="sl-SI">
                <a:solidFill>
                  <a:srgbClr val="CC3399"/>
                </a:solidFill>
              </a:rPr>
              <a:t> INKUBACIJE,</a:t>
            </a:r>
          </a:p>
          <a:p>
            <a:pPr eaLnBrk="1" hangingPunct="1">
              <a:lnSpc>
                <a:spcPct val="90000"/>
              </a:lnSpc>
              <a:defRPr/>
            </a:pPr>
            <a:r>
              <a:rPr lang="sl-SI"/>
              <a:t>faza </a:t>
            </a:r>
            <a:r>
              <a:rPr lang="sl-SI">
                <a:solidFill>
                  <a:srgbClr val="CC3399"/>
                </a:solidFill>
              </a:rPr>
              <a:t>GENERALIZACIJE ali razvite bolezni</a:t>
            </a:r>
            <a:endParaRPr lang="sl-SI"/>
          </a:p>
          <a:p>
            <a:pPr eaLnBrk="1" hangingPunct="1">
              <a:lnSpc>
                <a:spcPct val="90000"/>
              </a:lnSpc>
              <a:defRPr/>
            </a:pPr>
            <a:r>
              <a:rPr lang="sl-SI"/>
              <a:t>faza </a:t>
            </a:r>
            <a:r>
              <a:rPr lang="sl-SI">
                <a:solidFill>
                  <a:srgbClr val="CC3399"/>
                </a:solidFill>
              </a:rPr>
              <a:t>REKONVALESCENCE </a:t>
            </a:r>
            <a:r>
              <a:rPr lang="sl-SI">
                <a:solidFill>
                  <a:schemeClr val="tx2"/>
                </a:solidFill>
              </a:rPr>
              <a:t>ali okrevanja,</a:t>
            </a:r>
            <a:r>
              <a:rPr lang="sl-SI"/>
              <a:t> </a:t>
            </a:r>
          </a:p>
          <a:p>
            <a:pPr eaLnBrk="1" hangingPunct="1">
              <a:lnSpc>
                <a:spcPct val="90000"/>
              </a:lnSpc>
              <a:defRPr/>
            </a:pPr>
            <a:r>
              <a:rPr lang="sl-SI"/>
              <a:t>faza </a:t>
            </a:r>
            <a:r>
              <a:rPr lang="sl-SI">
                <a:solidFill>
                  <a:srgbClr val="CC3399"/>
                </a:solidFill>
              </a:rPr>
              <a:t>ODPORNOSTI</a:t>
            </a:r>
          </a:p>
          <a:p>
            <a:pPr eaLnBrk="1" hangingPunct="1">
              <a:lnSpc>
                <a:spcPct val="90000"/>
              </a:lnSpc>
              <a:buFont typeface="Wingdings" panose="05000000000000000000" pitchFamily="2" charset="2"/>
              <a:buNone/>
              <a:defRPr/>
            </a:pPr>
            <a:endParaRPr lang="sl-SI">
              <a:solidFill>
                <a:srgbClr val="CC3399"/>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0D9EBBF-BB63-4902-8760-96A7F3CBEDF9}"/>
              </a:ext>
            </a:extLst>
          </p:cNvPr>
          <p:cNvSpPr>
            <a:spLocks noGrp="1" noRot="1" noChangeArrowheads="1"/>
          </p:cNvSpPr>
          <p:nvPr>
            <p:ph type="title"/>
          </p:nvPr>
        </p:nvSpPr>
        <p:spPr/>
        <p:txBody>
          <a:bodyPr/>
          <a:lstStyle/>
          <a:p>
            <a:pPr eaLnBrk="1" hangingPunct="1">
              <a:defRPr/>
            </a:pPr>
            <a:endParaRPr lang="sl-SI"/>
          </a:p>
        </p:txBody>
      </p:sp>
      <p:sp>
        <p:nvSpPr>
          <p:cNvPr id="44035" name="Rectangle 3">
            <a:extLst>
              <a:ext uri="{FF2B5EF4-FFF2-40B4-BE49-F238E27FC236}">
                <a16:creationId xmlns:a16="http://schemas.microsoft.com/office/drawing/2014/main" id="{EE349950-9233-4614-999E-EB26E86A61EC}"/>
              </a:ext>
            </a:extLst>
          </p:cNvPr>
          <p:cNvSpPr>
            <a:spLocks noGrp="1" noRot="1" noChangeArrowheads="1"/>
          </p:cNvSpPr>
          <p:nvPr>
            <p:ph type="body" idx="1"/>
          </p:nvPr>
        </p:nvSpPr>
        <p:spPr/>
        <p:txBody>
          <a:bodyPr/>
          <a:lstStyle/>
          <a:p>
            <a:pPr eaLnBrk="1" hangingPunct="1">
              <a:defRPr/>
            </a:pPr>
            <a:r>
              <a:rPr lang="sl-SI" b="1"/>
              <a:t>Bakterijski gastroenterokolitis </a:t>
            </a:r>
            <a:endParaRPr lang="sl-SI"/>
          </a:p>
          <a:p>
            <a:pPr eaLnBrk="1" hangingPunct="1">
              <a:defRPr/>
            </a:pPr>
            <a:r>
              <a:rPr lang="sl-SI"/>
              <a:t>ª  </a:t>
            </a:r>
            <a:r>
              <a:rPr lang="sl-SI" i="1"/>
              <a:t>Campylobacter jejuni, Salmonella (enteritidis, typhimurium, choleraesuis), Shigella spp., Escherichia coli, Vibrio cholerae, Jersinia enterocolitica, Clostridium difficille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ED769A9-75AF-454F-8F6C-0FD6019122A9}"/>
              </a:ext>
            </a:extLst>
          </p:cNvPr>
          <p:cNvSpPr>
            <a:spLocks noGrp="1" noRot="1" noChangeArrowheads="1"/>
          </p:cNvSpPr>
          <p:nvPr>
            <p:ph type="title"/>
          </p:nvPr>
        </p:nvSpPr>
        <p:spPr/>
        <p:txBody>
          <a:bodyPr/>
          <a:lstStyle/>
          <a:p>
            <a:pPr eaLnBrk="1" hangingPunct="1">
              <a:defRPr/>
            </a:pPr>
            <a:endParaRPr lang="sl-SI"/>
          </a:p>
        </p:txBody>
      </p:sp>
      <p:sp>
        <p:nvSpPr>
          <p:cNvPr id="45059" name="Rectangle 3">
            <a:extLst>
              <a:ext uri="{FF2B5EF4-FFF2-40B4-BE49-F238E27FC236}">
                <a16:creationId xmlns:a16="http://schemas.microsoft.com/office/drawing/2014/main" id="{81978A20-B63F-49CD-8C13-97C0C9790D7E}"/>
              </a:ext>
            </a:extLst>
          </p:cNvPr>
          <p:cNvSpPr>
            <a:spLocks noGrp="1" noRot="1" noChangeArrowheads="1"/>
          </p:cNvSpPr>
          <p:nvPr>
            <p:ph type="body" idx="1"/>
          </p:nvPr>
        </p:nvSpPr>
        <p:spPr/>
        <p:txBody>
          <a:bodyPr/>
          <a:lstStyle/>
          <a:p>
            <a:pPr eaLnBrk="1" hangingPunct="1">
              <a:lnSpc>
                <a:spcPct val="80000"/>
              </a:lnSpc>
              <a:defRPr/>
            </a:pPr>
            <a:r>
              <a:rPr lang="sl-SI" sz="2000" b="1"/>
              <a:t>Virusne driske </a:t>
            </a:r>
            <a:endParaRPr lang="sl-SI" sz="2000"/>
          </a:p>
          <a:p>
            <a:pPr eaLnBrk="1" hangingPunct="1">
              <a:lnSpc>
                <a:spcPct val="80000"/>
              </a:lnSpc>
              <a:defRPr/>
            </a:pPr>
            <a:r>
              <a:rPr lang="sl-SI" sz="2000"/>
              <a:t>Rotavirusi </a:t>
            </a:r>
          </a:p>
          <a:p>
            <a:pPr eaLnBrk="1" hangingPunct="1">
              <a:lnSpc>
                <a:spcPct val="80000"/>
              </a:lnSpc>
              <a:defRPr/>
            </a:pPr>
            <a:r>
              <a:rPr lang="sl-SI" sz="2000"/>
              <a:t>Adenovirusi </a:t>
            </a:r>
          </a:p>
          <a:p>
            <a:pPr eaLnBrk="1" hangingPunct="1">
              <a:lnSpc>
                <a:spcPct val="80000"/>
              </a:lnSpc>
              <a:defRPr/>
            </a:pPr>
            <a:r>
              <a:rPr lang="sl-SI" sz="2000"/>
              <a:t>Kalicivirusi </a:t>
            </a:r>
          </a:p>
          <a:p>
            <a:pPr eaLnBrk="1" hangingPunct="1">
              <a:lnSpc>
                <a:spcPct val="80000"/>
              </a:lnSpc>
              <a:defRPr/>
            </a:pPr>
            <a:r>
              <a:rPr lang="sl-SI" sz="2000"/>
              <a:t>Norovirusi </a:t>
            </a:r>
          </a:p>
          <a:p>
            <a:pPr eaLnBrk="1" hangingPunct="1">
              <a:lnSpc>
                <a:spcPct val="80000"/>
              </a:lnSpc>
              <a:defRPr/>
            </a:pPr>
            <a:r>
              <a:rPr lang="sl-SI" sz="2000"/>
              <a:t>astrovirusi </a:t>
            </a:r>
          </a:p>
          <a:p>
            <a:pPr eaLnBrk="1" hangingPunct="1">
              <a:lnSpc>
                <a:spcPct val="80000"/>
              </a:lnSpc>
              <a:defRPr/>
            </a:pPr>
            <a:r>
              <a:rPr lang="sl-SI" sz="2000" b="1"/>
              <a:t>Paraziti, ki povzročajo drisko </a:t>
            </a:r>
            <a:endParaRPr lang="sl-SI" sz="2000"/>
          </a:p>
          <a:p>
            <a:pPr eaLnBrk="1" hangingPunct="1">
              <a:lnSpc>
                <a:spcPct val="80000"/>
              </a:lnSpc>
              <a:defRPr/>
            </a:pPr>
            <a:r>
              <a:rPr lang="sl-SI" sz="2000" i="1"/>
              <a:t>Criptosporidium parvum</a:t>
            </a:r>
            <a:r>
              <a:rPr lang="sl-SI" sz="2000"/>
              <a:t> </a:t>
            </a:r>
          </a:p>
          <a:p>
            <a:pPr eaLnBrk="1" hangingPunct="1">
              <a:lnSpc>
                <a:spcPct val="80000"/>
              </a:lnSpc>
              <a:defRPr/>
            </a:pPr>
            <a:r>
              <a:rPr lang="sl-SI" sz="2000" i="1"/>
              <a:t>Entamoeba hystolitica</a:t>
            </a:r>
            <a:r>
              <a:rPr lang="sl-SI" sz="2000"/>
              <a:t> </a:t>
            </a:r>
          </a:p>
          <a:p>
            <a:pPr eaLnBrk="1" hangingPunct="1">
              <a:lnSpc>
                <a:spcPct val="80000"/>
              </a:lnSpc>
              <a:defRPr/>
            </a:pPr>
            <a:r>
              <a:rPr lang="sl-SI" sz="2000" i="1"/>
              <a:t>Giardia lablia</a:t>
            </a:r>
            <a:r>
              <a:rPr lang="sl-SI" sz="2000"/>
              <a:t> </a:t>
            </a:r>
          </a:p>
          <a:p>
            <a:pPr eaLnBrk="1" hangingPunct="1">
              <a:lnSpc>
                <a:spcPct val="80000"/>
              </a:lnSpc>
              <a:defRPr/>
            </a:pPr>
            <a:r>
              <a:rPr lang="sl-SI" sz="2000" i="1"/>
              <a:t>Isospora belli</a:t>
            </a:r>
            <a:r>
              <a:rPr lang="sl-SI" sz="2000"/>
              <a:t> </a:t>
            </a:r>
          </a:p>
          <a:p>
            <a:pPr eaLnBrk="1" hangingPunct="1">
              <a:lnSpc>
                <a:spcPct val="80000"/>
              </a:lnSpc>
              <a:defRPr/>
            </a:pPr>
            <a:r>
              <a:rPr lang="sl-SI" sz="2000" i="1"/>
              <a:t>Balantidium coli</a:t>
            </a:r>
            <a:r>
              <a:rPr lang="sl-SI" sz="2000"/>
              <a:t> </a:t>
            </a:r>
          </a:p>
          <a:p>
            <a:pPr eaLnBrk="1" hangingPunct="1">
              <a:lnSpc>
                <a:spcPct val="80000"/>
              </a:lnSpc>
              <a:defRPr/>
            </a:pPr>
            <a:endParaRPr lang="sl-SI" sz="20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D5D0B21-4BE5-4565-9641-8CEE36EE0CED}"/>
              </a:ext>
            </a:extLst>
          </p:cNvPr>
          <p:cNvSpPr>
            <a:spLocks noGrp="1" noRot="1" noChangeArrowheads="1"/>
          </p:cNvSpPr>
          <p:nvPr>
            <p:ph type="title"/>
          </p:nvPr>
        </p:nvSpPr>
        <p:spPr/>
        <p:txBody>
          <a:bodyPr/>
          <a:lstStyle/>
          <a:p>
            <a:pPr eaLnBrk="1" hangingPunct="1">
              <a:defRPr/>
            </a:pPr>
            <a:endParaRPr lang="sl-SI"/>
          </a:p>
        </p:txBody>
      </p:sp>
      <p:sp>
        <p:nvSpPr>
          <p:cNvPr id="47107" name="Rectangle 3">
            <a:extLst>
              <a:ext uri="{FF2B5EF4-FFF2-40B4-BE49-F238E27FC236}">
                <a16:creationId xmlns:a16="http://schemas.microsoft.com/office/drawing/2014/main" id="{383E90C8-D962-40FC-AD9D-C4C128450ED9}"/>
              </a:ext>
            </a:extLst>
          </p:cNvPr>
          <p:cNvSpPr>
            <a:spLocks noGrp="1" noRot="1" noChangeArrowheads="1"/>
          </p:cNvSpPr>
          <p:nvPr>
            <p:ph type="body" idx="1"/>
          </p:nvPr>
        </p:nvSpPr>
        <p:spPr/>
        <p:txBody>
          <a:bodyPr/>
          <a:lstStyle/>
          <a:p>
            <a:pPr eaLnBrk="1" hangingPunct="1">
              <a:lnSpc>
                <a:spcPct val="80000"/>
              </a:lnSpc>
              <a:defRPr/>
            </a:pPr>
            <a:r>
              <a:rPr lang="sl-SI" sz="2400" b="1" i="1" u="sng"/>
              <a:t>Zdravljenje akutne infekcijske driske</a:t>
            </a:r>
            <a:endParaRPr lang="sl-SI" sz="2400"/>
          </a:p>
          <a:p>
            <a:pPr eaLnBrk="1" hangingPunct="1">
              <a:lnSpc>
                <a:spcPct val="80000"/>
              </a:lnSpc>
              <a:defRPr/>
            </a:pPr>
            <a:r>
              <a:rPr lang="sl-SI" sz="2400"/>
              <a:t>Elektroliti!, ORS: glukoza in aminokisline omogočijo absorpcijo natrija in vode</a:t>
            </a:r>
          </a:p>
          <a:p>
            <a:pPr eaLnBrk="1" hangingPunct="1">
              <a:lnSpc>
                <a:spcPct val="80000"/>
              </a:lnSpc>
              <a:defRPr/>
            </a:pPr>
            <a:r>
              <a:rPr lang="sl-SI" sz="2400"/>
              <a:t>1 l čiste vode + 1 rezana čajna žlička soli + 8 rezanih čajnih žličk sladkorja + pol skodelice pomarančnega soka ali zmečkana banana (kalij!)</a:t>
            </a:r>
          </a:p>
          <a:p>
            <a:pPr eaLnBrk="1" hangingPunct="1">
              <a:lnSpc>
                <a:spcPct val="80000"/>
              </a:lnSpc>
              <a:defRPr/>
            </a:pPr>
            <a:r>
              <a:rPr lang="sl-SI" sz="2400"/>
              <a:t>Antibiotiki le izjemoma! Loperamid pri vodeni driski!</a:t>
            </a:r>
            <a:endParaRPr lang="sl-SI" sz="2400" b="1"/>
          </a:p>
          <a:p>
            <a:pPr eaLnBrk="1" hangingPunct="1">
              <a:lnSpc>
                <a:spcPct val="80000"/>
              </a:lnSpc>
              <a:defRPr/>
            </a:pPr>
            <a:r>
              <a:rPr lang="sl-SI" sz="2400" b="1"/>
              <a:t>Preprečevanje črevesnih okužb </a:t>
            </a:r>
            <a:endParaRPr lang="sl-SI" sz="2400"/>
          </a:p>
          <a:p>
            <a:pPr eaLnBrk="1" hangingPunct="1">
              <a:lnSpc>
                <a:spcPct val="80000"/>
              </a:lnSpc>
              <a:defRPr/>
            </a:pPr>
            <a:r>
              <a:rPr lang="sl-SI" sz="2400"/>
              <a:t>Primerno pripravljena hrana </a:t>
            </a:r>
          </a:p>
          <a:p>
            <a:pPr eaLnBrk="1" hangingPunct="1">
              <a:lnSpc>
                <a:spcPct val="80000"/>
              </a:lnSpc>
              <a:defRPr/>
            </a:pPr>
            <a:r>
              <a:rPr lang="sl-SI" sz="2400"/>
              <a:t>Osebna higiena </a:t>
            </a:r>
          </a:p>
          <a:p>
            <a:pPr eaLnBrk="1" hangingPunct="1">
              <a:lnSpc>
                <a:spcPct val="80000"/>
              </a:lnSpc>
              <a:defRPr/>
            </a:pPr>
            <a:r>
              <a:rPr lang="sl-SI" sz="2400"/>
              <a:t>“cook it, peel it or drop it” </a:t>
            </a:r>
          </a:p>
          <a:p>
            <a:pPr eaLnBrk="1" hangingPunct="1">
              <a:lnSpc>
                <a:spcPct val="80000"/>
              </a:lnSpc>
              <a:defRPr/>
            </a:pPr>
            <a:endParaRPr lang="sl-SI" sz="24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5502F47-875D-4BAA-BDE4-CBDCCA88FE9D}"/>
              </a:ext>
            </a:extLst>
          </p:cNvPr>
          <p:cNvSpPr>
            <a:spLocks noGrp="1" noRot="1" noChangeArrowheads="1"/>
          </p:cNvSpPr>
          <p:nvPr>
            <p:ph type="title"/>
          </p:nvPr>
        </p:nvSpPr>
        <p:spPr>
          <a:xfrm>
            <a:off x="468313" y="244475"/>
            <a:ext cx="8374062" cy="808038"/>
          </a:xfrm>
        </p:spPr>
        <p:txBody>
          <a:bodyPr/>
          <a:lstStyle/>
          <a:p>
            <a:pPr eaLnBrk="1" hangingPunct="1">
              <a:defRPr/>
            </a:pPr>
            <a:r>
              <a:rPr lang="sl-SI" sz="2400" b="0"/>
              <a:t>Bolezni, ki jih povzročajo bakterijski toksini:</a:t>
            </a:r>
            <a:br>
              <a:rPr lang="sl-SI" sz="2400"/>
            </a:br>
            <a:endParaRPr lang="sl-SI" sz="2400"/>
          </a:p>
        </p:txBody>
      </p:sp>
      <p:sp>
        <p:nvSpPr>
          <p:cNvPr id="48131" name="Rectangle 3">
            <a:extLst>
              <a:ext uri="{FF2B5EF4-FFF2-40B4-BE49-F238E27FC236}">
                <a16:creationId xmlns:a16="http://schemas.microsoft.com/office/drawing/2014/main" id="{B0D4F60B-9FF9-4A0C-8874-740E2F7AA6A1}"/>
              </a:ext>
            </a:extLst>
          </p:cNvPr>
          <p:cNvSpPr>
            <a:spLocks noGrp="1" noRot="1" noChangeArrowheads="1"/>
          </p:cNvSpPr>
          <p:nvPr>
            <p:ph type="body" idx="1"/>
          </p:nvPr>
        </p:nvSpPr>
        <p:spPr>
          <a:xfrm>
            <a:off x="468313" y="1412875"/>
            <a:ext cx="8207375" cy="4968875"/>
          </a:xfrm>
        </p:spPr>
        <p:txBody>
          <a:bodyPr/>
          <a:lstStyle/>
          <a:p>
            <a:pPr eaLnBrk="1" hangingPunct="1">
              <a:lnSpc>
                <a:spcPct val="80000"/>
              </a:lnSpc>
              <a:buFont typeface="Wingdings" panose="05000000000000000000" pitchFamily="2" charset="2"/>
              <a:buNone/>
              <a:defRPr/>
            </a:pPr>
            <a:endParaRPr lang="sl-SI" sz="2000"/>
          </a:p>
          <a:p>
            <a:pPr eaLnBrk="1" hangingPunct="1">
              <a:lnSpc>
                <a:spcPct val="80000"/>
              </a:lnSpc>
              <a:defRPr/>
            </a:pPr>
            <a:r>
              <a:rPr lang="sl-SI" sz="2000"/>
              <a:t>Alimentarne toksikoinfekcije</a:t>
            </a:r>
          </a:p>
          <a:p>
            <a:pPr eaLnBrk="1" hangingPunct="1">
              <a:lnSpc>
                <a:spcPct val="80000"/>
              </a:lnSpc>
              <a:defRPr/>
            </a:pPr>
            <a:r>
              <a:rPr lang="sl-SI" sz="2000"/>
              <a:t>Škrlatinka</a:t>
            </a:r>
          </a:p>
          <a:p>
            <a:pPr eaLnBrk="1" hangingPunct="1">
              <a:lnSpc>
                <a:spcPct val="80000"/>
              </a:lnSpc>
              <a:defRPr/>
            </a:pPr>
            <a:r>
              <a:rPr lang="sl-SI" sz="2000"/>
              <a:t>Sindrom toksičnega šoka</a:t>
            </a:r>
          </a:p>
          <a:p>
            <a:pPr eaLnBrk="1" hangingPunct="1">
              <a:lnSpc>
                <a:spcPct val="80000"/>
              </a:lnSpc>
              <a:defRPr/>
            </a:pPr>
            <a:r>
              <a:rPr lang="sl-SI" sz="2000"/>
              <a:t>Davica (del klinične slike)</a:t>
            </a:r>
          </a:p>
          <a:p>
            <a:pPr eaLnBrk="1" hangingPunct="1">
              <a:lnSpc>
                <a:spcPct val="80000"/>
              </a:lnSpc>
              <a:defRPr/>
            </a:pPr>
            <a:r>
              <a:rPr lang="sl-SI" sz="2000"/>
              <a:t>Botulizem</a:t>
            </a:r>
          </a:p>
          <a:p>
            <a:pPr eaLnBrk="1" hangingPunct="1">
              <a:lnSpc>
                <a:spcPct val="80000"/>
              </a:lnSpc>
              <a:defRPr/>
            </a:pPr>
            <a:r>
              <a:rPr lang="sl-SI" sz="2000"/>
              <a:t>Tetanus</a:t>
            </a:r>
          </a:p>
          <a:p>
            <a:pPr eaLnBrk="1" hangingPunct="1">
              <a:lnSpc>
                <a:spcPct val="80000"/>
              </a:lnSpc>
              <a:buFont typeface="Wingdings" panose="05000000000000000000" pitchFamily="2" charset="2"/>
              <a:buNone/>
              <a:defRPr/>
            </a:pPr>
            <a:endParaRPr lang="sl-SI" sz="2000" i="1" u="sng"/>
          </a:p>
          <a:p>
            <a:pPr eaLnBrk="1" hangingPunct="1">
              <a:lnSpc>
                <a:spcPct val="80000"/>
              </a:lnSpc>
              <a:defRPr/>
            </a:pPr>
            <a:r>
              <a:rPr lang="sl-SI" sz="2000" i="1" u="sng"/>
              <a:t>Sindrom toksičnega šoka:</a:t>
            </a:r>
            <a:endParaRPr lang="sl-SI" sz="2000"/>
          </a:p>
          <a:p>
            <a:pPr eaLnBrk="1" hangingPunct="1">
              <a:lnSpc>
                <a:spcPct val="80000"/>
              </a:lnSpc>
              <a:defRPr/>
            </a:pPr>
            <a:r>
              <a:rPr lang="sl-SI" sz="2000"/>
              <a:t>Staphylococcus aureus (TSST-1)</a:t>
            </a:r>
          </a:p>
          <a:p>
            <a:pPr eaLnBrk="1" hangingPunct="1">
              <a:lnSpc>
                <a:spcPct val="80000"/>
              </a:lnSpc>
              <a:defRPr/>
            </a:pPr>
            <a:r>
              <a:rPr lang="sl-SI" sz="2000"/>
              <a:t>Streptococcus pyogenes (pirogeni exotoksin A, C superantigen Ssa)</a:t>
            </a:r>
          </a:p>
          <a:p>
            <a:pPr eaLnBrk="1" hangingPunct="1">
              <a:lnSpc>
                <a:spcPct val="80000"/>
              </a:lnSpc>
              <a:defRPr/>
            </a:pPr>
            <a:r>
              <a:rPr lang="sl-SI" sz="2000"/>
              <a:t>Stafilokokni pogosto povezan z menstruacijo</a:t>
            </a:r>
          </a:p>
          <a:p>
            <a:pPr eaLnBrk="1" hangingPunct="1">
              <a:lnSpc>
                <a:spcPct val="80000"/>
              </a:lnSpc>
              <a:defRPr/>
            </a:pPr>
            <a:r>
              <a:rPr lang="sl-SI" sz="2000"/>
              <a:t>Večorganska prizadetost, difuzen izpuščaj</a:t>
            </a:r>
          </a:p>
          <a:p>
            <a:pPr eaLnBrk="1" hangingPunct="1">
              <a:lnSpc>
                <a:spcPct val="80000"/>
              </a:lnSpc>
              <a:defRPr/>
            </a:pPr>
            <a:r>
              <a:rPr lang="sl-SI" sz="2000"/>
              <a:t>Toksini delujejo kot superantigeni, zelo močno aktivirajo imunski sistem</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7D33CB9-DAD4-45E2-9AEB-31057F82233D}"/>
              </a:ext>
            </a:extLst>
          </p:cNvPr>
          <p:cNvSpPr>
            <a:spLocks noGrp="1" noRot="1" noChangeArrowheads="1"/>
          </p:cNvSpPr>
          <p:nvPr>
            <p:ph type="title"/>
          </p:nvPr>
        </p:nvSpPr>
        <p:spPr/>
        <p:txBody>
          <a:bodyPr/>
          <a:lstStyle/>
          <a:p>
            <a:pPr eaLnBrk="1" hangingPunct="1">
              <a:defRPr/>
            </a:pPr>
            <a:r>
              <a:rPr lang="sl-SI" sz="3600" i="1"/>
              <a:t>Clostridium tetani</a:t>
            </a:r>
            <a:r>
              <a:rPr lang="sl-SI" sz="3600"/>
              <a:t> -TETANUS</a:t>
            </a:r>
            <a:endParaRPr lang="sl-SI"/>
          </a:p>
        </p:txBody>
      </p:sp>
      <p:pic>
        <p:nvPicPr>
          <p:cNvPr id="88067" name="Picture 3">
            <a:extLst>
              <a:ext uri="{FF2B5EF4-FFF2-40B4-BE49-F238E27FC236}">
                <a16:creationId xmlns:a16="http://schemas.microsoft.com/office/drawing/2014/main" id="{4F853741-2C94-47D9-8D55-FCED8A6E450A}"/>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4FF26E8-7631-436B-83D9-6DF5975EF6C9}"/>
              </a:ext>
            </a:extLst>
          </p:cNvPr>
          <p:cNvSpPr>
            <a:spLocks noGrp="1" noRot="1" noChangeArrowheads="1"/>
          </p:cNvSpPr>
          <p:nvPr>
            <p:ph type="title"/>
          </p:nvPr>
        </p:nvSpPr>
        <p:spPr/>
        <p:txBody>
          <a:bodyPr/>
          <a:lstStyle/>
          <a:p>
            <a:pPr eaLnBrk="1" hangingPunct="1">
              <a:defRPr/>
            </a:pPr>
            <a:endParaRPr lang="sl-SI"/>
          </a:p>
        </p:txBody>
      </p:sp>
      <p:sp>
        <p:nvSpPr>
          <p:cNvPr id="50179" name="Rectangle 3">
            <a:extLst>
              <a:ext uri="{FF2B5EF4-FFF2-40B4-BE49-F238E27FC236}">
                <a16:creationId xmlns:a16="http://schemas.microsoft.com/office/drawing/2014/main" id="{0FB0F324-609C-41FC-94EE-B50DC1BAE1E6}"/>
              </a:ext>
            </a:extLst>
          </p:cNvPr>
          <p:cNvSpPr>
            <a:spLocks noGrp="1" noRot="1" noChangeArrowheads="1"/>
          </p:cNvSpPr>
          <p:nvPr>
            <p:ph type="body" idx="1"/>
          </p:nvPr>
        </p:nvSpPr>
        <p:spPr/>
        <p:txBody>
          <a:bodyPr/>
          <a:lstStyle/>
          <a:p>
            <a:pPr eaLnBrk="1" hangingPunct="1">
              <a:lnSpc>
                <a:spcPct val="90000"/>
              </a:lnSpc>
              <a:defRPr/>
            </a:pPr>
            <a:r>
              <a:rPr lang="sl-SI" sz="2400"/>
              <a:t>Spore ob poškodbi pridejo v rano, kjer se v anaerobnih razmerah pričnejo množiti in izločati toksin. Toksin potuje po živčnih končičih v hrbtenjačo in navzgor v osrednje živčevje. Toksin povzroči hude krče skeletnih mišic in nestabilnost vegetativnega živčnega sistema. Najpogosteje najprej prizadete mišice obraza (trizmus, risus sardonicus). Krči nato descendirajo: napet trebuh, bolečine v križu, opistotonus. Pri nas zbolevajo izjemno redko stari ljudje, ki niso bili ustrezno cepljeni.</a:t>
            </a:r>
            <a:endParaRPr lang="sl-SI" sz="2400" b="1"/>
          </a:p>
          <a:p>
            <a:pPr eaLnBrk="1" hangingPunct="1">
              <a:lnSpc>
                <a:spcPct val="90000"/>
              </a:lnSpc>
              <a:defRPr/>
            </a:pPr>
            <a:r>
              <a:rPr lang="sl-SI" sz="2400" b="1"/>
              <a:t>Zaščita: cepljenje v cepilnem programu in pri umazanih ranah.</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6249BB5-C838-473C-9815-73FB0AE70306}"/>
              </a:ext>
            </a:extLst>
          </p:cNvPr>
          <p:cNvSpPr>
            <a:spLocks noGrp="1" noRot="1" noChangeArrowheads="1"/>
          </p:cNvSpPr>
          <p:nvPr>
            <p:ph type="title"/>
          </p:nvPr>
        </p:nvSpPr>
        <p:spPr/>
        <p:txBody>
          <a:bodyPr/>
          <a:lstStyle/>
          <a:p>
            <a:pPr eaLnBrk="1" hangingPunct="1">
              <a:defRPr/>
            </a:pPr>
            <a:r>
              <a:rPr lang="sl-SI"/>
              <a:t>Botulizem</a:t>
            </a:r>
            <a:r>
              <a:rPr lang="sl-SI" i="1"/>
              <a:t> – Clostridium botulini</a:t>
            </a:r>
            <a:r>
              <a:rPr lang="sl-SI"/>
              <a:t> </a:t>
            </a:r>
          </a:p>
        </p:txBody>
      </p:sp>
      <p:pic>
        <p:nvPicPr>
          <p:cNvPr id="90115" name="Picture 3">
            <a:extLst>
              <a:ext uri="{FF2B5EF4-FFF2-40B4-BE49-F238E27FC236}">
                <a16:creationId xmlns:a16="http://schemas.microsoft.com/office/drawing/2014/main" id="{612DA577-F5C0-4873-BBA5-FBB5B619E2AC}"/>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CEF158DE-FC17-4144-A9EF-9863D762E6E9}"/>
              </a:ext>
            </a:extLst>
          </p:cNvPr>
          <p:cNvSpPr>
            <a:spLocks noGrp="1" noRot="1" noChangeArrowheads="1"/>
          </p:cNvSpPr>
          <p:nvPr>
            <p:ph type="body" idx="1"/>
          </p:nvPr>
        </p:nvSpPr>
        <p:spPr>
          <a:xfrm>
            <a:off x="468313" y="836613"/>
            <a:ext cx="8207375" cy="5256212"/>
          </a:xfrm>
        </p:spPr>
        <p:txBody>
          <a:bodyPr/>
          <a:lstStyle/>
          <a:p>
            <a:pPr eaLnBrk="1" hangingPunct="1">
              <a:lnSpc>
                <a:spcPct val="80000"/>
              </a:lnSpc>
              <a:defRPr/>
            </a:pPr>
            <a:r>
              <a:rPr lang="sl-SI" sz="1800"/>
              <a:t>Nevrotoksini A do G, v Sloveniji navadno B, Hrana se onesnaži s sporami, iz njih se razvijejo vegetativne celice, iz katerih se sprošča toksin, Pri novorojenčkih spore prehajajo v vegetativne oblike v črevesu (spore v medu).</a:t>
            </a:r>
          </a:p>
          <a:p>
            <a:pPr eaLnBrk="1" hangingPunct="1">
              <a:lnSpc>
                <a:spcPct val="80000"/>
              </a:lnSpc>
              <a:defRPr/>
            </a:pPr>
            <a:r>
              <a:rPr lang="sl-SI" sz="1800"/>
              <a:t>Spore lahko prehajajo v vegetativne oblike tudi v ranah, kjer se prav tako sprošča toksin (uživalci drog). Eden najmočnejših znanih strupov (bojni strup)</a:t>
            </a:r>
          </a:p>
          <a:p>
            <a:pPr eaLnBrk="1" hangingPunct="1">
              <a:lnSpc>
                <a:spcPct val="80000"/>
              </a:lnSpc>
              <a:defRPr/>
            </a:pPr>
            <a:r>
              <a:rPr lang="sl-SI" sz="1800"/>
              <a:t>- “domača hrana”, Toksin zavre sproščanje acetilholina v sinaptično špranjo, Inkubacija 6 ur do 8 dni. V začetku možne prebavne motnje. Simetrične ohromitve, ki se širijo navzdol:</a:t>
            </a:r>
          </a:p>
          <a:p>
            <a:pPr eaLnBrk="1" hangingPunct="1">
              <a:lnSpc>
                <a:spcPct val="80000"/>
              </a:lnSpc>
              <a:defRPr/>
            </a:pPr>
            <a:r>
              <a:rPr lang="sl-SI" sz="1800"/>
              <a:t>Pareza očesnih živcev: moten vid (akomodacija), diplopija, midriaza, nistagmus, ptoza vek, strabizemđsuhe sluznice</a:t>
            </a:r>
          </a:p>
          <a:p>
            <a:pPr eaLnBrk="1" hangingPunct="1">
              <a:lnSpc>
                <a:spcPct val="80000"/>
              </a:lnSpc>
              <a:defRPr/>
            </a:pPr>
            <a:r>
              <a:rPr lang="sl-SI" sz="1800"/>
              <a:t>-Težave s požiranjem</a:t>
            </a:r>
          </a:p>
          <a:p>
            <a:pPr eaLnBrk="1" hangingPunct="1">
              <a:lnSpc>
                <a:spcPct val="80000"/>
              </a:lnSpc>
              <a:defRPr/>
            </a:pPr>
            <a:r>
              <a:rPr lang="sl-SI" sz="1800"/>
              <a:t>-Otežen govor</a:t>
            </a:r>
          </a:p>
          <a:p>
            <a:pPr eaLnBrk="1" hangingPunct="1">
              <a:lnSpc>
                <a:spcPct val="80000"/>
              </a:lnSpc>
              <a:defRPr/>
            </a:pPr>
            <a:r>
              <a:rPr lang="sl-SI" sz="1800"/>
              <a:t>-Suhost sluznic</a:t>
            </a:r>
          </a:p>
          <a:p>
            <a:pPr eaLnBrk="1" hangingPunct="1">
              <a:lnSpc>
                <a:spcPct val="80000"/>
              </a:lnSpc>
              <a:defRPr/>
            </a:pPr>
            <a:r>
              <a:rPr lang="sl-SI" sz="1800"/>
              <a:t>-Pareze mišic udov</a:t>
            </a:r>
          </a:p>
          <a:p>
            <a:pPr eaLnBrk="1" hangingPunct="1">
              <a:lnSpc>
                <a:spcPct val="80000"/>
              </a:lnSpc>
              <a:defRPr/>
            </a:pPr>
            <a:r>
              <a:rPr lang="sl-SI" sz="1800"/>
              <a:t>- Obstipacija</a:t>
            </a:r>
          </a:p>
          <a:p>
            <a:pPr eaLnBrk="1" hangingPunct="1">
              <a:lnSpc>
                <a:spcPct val="80000"/>
              </a:lnSpc>
              <a:defRPr/>
            </a:pPr>
            <a:r>
              <a:rPr lang="sl-SI" sz="1800"/>
              <a:t>Pareza dihalne muskulature…- zadušitev!</a:t>
            </a:r>
          </a:p>
          <a:p>
            <a:pPr eaLnBrk="1" hangingPunct="1">
              <a:lnSpc>
                <a:spcPct val="80000"/>
              </a:lnSpc>
              <a:defRPr/>
            </a:pPr>
            <a:r>
              <a:rPr lang="sl-SI" sz="1800"/>
              <a:t>Vrtoglavica, ortostatska hipotenzija.</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A7EAE00-7B6F-4617-BFD0-5EB0F9E48F84}"/>
              </a:ext>
            </a:extLst>
          </p:cNvPr>
          <p:cNvSpPr>
            <a:spLocks noGrp="1" noRot="1" noChangeArrowheads="1"/>
          </p:cNvSpPr>
          <p:nvPr>
            <p:ph type="title"/>
          </p:nvPr>
        </p:nvSpPr>
        <p:spPr/>
        <p:txBody>
          <a:bodyPr/>
          <a:lstStyle/>
          <a:p>
            <a:pPr eaLnBrk="1" hangingPunct="1">
              <a:defRPr/>
            </a:pPr>
            <a:r>
              <a:rPr lang="sl-SI"/>
              <a:t>Okužbe osrednjega živčevja: </a:t>
            </a:r>
          </a:p>
        </p:txBody>
      </p:sp>
      <p:sp>
        <p:nvSpPr>
          <p:cNvPr id="53251" name="Rectangle 3">
            <a:extLst>
              <a:ext uri="{FF2B5EF4-FFF2-40B4-BE49-F238E27FC236}">
                <a16:creationId xmlns:a16="http://schemas.microsoft.com/office/drawing/2014/main" id="{49A8D15D-B281-430F-94B5-3FC8D31E15D8}"/>
              </a:ext>
            </a:extLst>
          </p:cNvPr>
          <p:cNvSpPr>
            <a:spLocks noGrp="1" noRot="1" noChangeArrowheads="1"/>
          </p:cNvSpPr>
          <p:nvPr>
            <p:ph type="body" idx="1"/>
          </p:nvPr>
        </p:nvSpPr>
        <p:spPr/>
        <p:txBody>
          <a:bodyPr/>
          <a:lstStyle/>
          <a:p>
            <a:pPr eaLnBrk="1" hangingPunct="1">
              <a:lnSpc>
                <a:spcPct val="80000"/>
              </a:lnSpc>
              <a:defRPr/>
            </a:pPr>
            <a:r>
              <a:rPr lang="sl-SI" sz="2000" b="1" i="1" u="sng"/>
              <a:t>Klinična slika meningitisa</a:t>
            </a:r>
            <a:endParaRPr lang="sl-SI" sz="2000"/>
          </a:p>
          <a:p>
            <a:pPr eaLnBrk="1" hangingPunct="1">
              <a:lnSpc>
                <a:spcPct val="80000"/>
              </a:lnSpc>
              <a:defRPr/>
            </a:pPr>
            <a:r>
              <a:rPr lang="sl-SI" sz="2000"/>
              <a:t>Glavobol, Navzea, bruhanje, Vročina, Meningealni znaki</a:t>
            </a:r>
            <a:endParaRPr lang="sl-SI" sz="2000" b="1" i="1" u="sng"/>
          </a:p>
          <a:p>
            <a:pPr eaLnBrk="1" hangingPunct="1">
              <a:lnSpc>
                <a:spcPct val="80000"/>
              </a:lnSpc>
              <a:defRPr/>
            </a:pPr>
            <a:r>
              <a:rPr lang="sl-SI" sz="2000" b="1" i="1" u="sng"/>
              <a:t>Klinična slika meningoencefalitisa</a:t>
            </a:r>
            <a:endParaRPr lang="sl-SI" sz="2000" u="sng"/>
          </a:p>
          <a:p>
            <a:pPr eaLnBrk="1" hangingPunct="1">
              <a:lnSpc>
                <a:spcPct val="80000"/>
              </a:lnSpc>
              <a:defRPr/>
            </a:pPr>
            <a:r>
              <a:rPr lang="sl-SI" sz="2000" u="sng"/>
              <a:t>Meningitis </a:t>
            </a:r>
            <a:r>
              <a:rPr lang="sl-SI" sz="2000" b="1" u="sng"/>
              <a:t>+</a:t>
            </a:r>
            <a:r>
              <a:rPr lang="sl-SI" sz="2000" u="sng"/>
              <a:t> Znaki okvare osrednjega živčevja (nevrološki “izpadi”)</a:t>
            </a:r>
            <a:endParaRPr lang="sl-SI" sz="2000"/>
          </a:p>
          <a:p>
            <a:pPr eaLnBrk="1" hangingPunct="1">
              <a:lnSpc>
                <a:spcPct val="80000"/>
              </a:lnSpc>
              <a:defRPr/>
            </a:pPr>
            <a:r>
              <a:rPr lang="sl-SI" sz="2000"/>
              <a:t>Npr: tremor pri klopnem meningoencefalitisu, motne zavesti, žariščni znaki kot je epilepsija…</a:t>
            </a:r>
            <a:endParaRPr lang="sl-SI" sz="2000" b="1" i="1" u="sng"/>
          </a:p>
          <a:p>
            <a:pPr eaLnBrk="1" hangingPunct="1">
              <a:lnSpc>
                <a:spcPct val="80000"/>
              </a:lnSpc>
              <a:defRPr/>
            </a:pPr>
            <a:r>
              <a:rPr lang="sl-SI" sz="2000" b="1" i="1" u="sng"/>
              <a:t>Gnojni meningitis</a:t>
            </a:r>
            <a:r>
              <a:rPr lang="sl-SI" sz="2000"/>
              <a:t> -</a:t>
            </a:r>
            <a:r>
              <a:rPr lang="sl-SI" sz="2000" b="1"/>
              <a:t> Povzročitelji: piogene bakterije</a:t>
            </a:r>
            <a:endParaRPr lang="sl-SI" sz="2000" i="1"/>
          </a:p>
          <a:p>
            <a:pPr eaLnBrk="1" hangingPunct="1">
              <a:lnSpc>
                <a:spcPct val="80000"/>
              </a:lnSpc>
              <a:defRPr/>
            </a:pPr>
            <a:r>
              <a:rPr lang="sl-SI" sz="2000" i="1"/>
              <a:t>Streptococcus pneumoniae</a:t>
            </a:r>
            <a:r>
              <a:rPr lang="sl-SI" sz="2000"/>
              <a:t> (vse starosti)</a:t>
            </a:r>
            <a:endParaRPr lang="sl-SI" sz="2000" i="1"/>
          </a:p>
          <a:p>
            <a:pPr eaLnBrk="1" hangingPunct="1">
              <a:lnSpc>
                <a:spcPct val="80000"/>
              </a:lnSpc>
              <a:defRPr/>
            </a:pPr>
            <a:r>
              <a:rPr lang="sl-SI" sz="2000" i="1"/>
              <a:t>Neisseria meningitidis</a:t>
            </a:r>
            <a:r>
              <a:rPr lang="sl-SI" sz="2000"/>
              <a:t> (mladostniki)</a:t>
            </a:r>
            <a:endParaRPr lang="sl-SI" sz="2000" i="1"/>
          </a:p>
          <a:p>
            <a:pPr eaLnBrk="1" hangingPunct="1">
              <a:lnSpc>
                <a:spcPct val="80000"/>
              </a:lnSpc>
              <a:defRPr/>
            </a:pPr>
            <a:r>
              <a:rPr lang="sl-SI" sz="2000" i="1"/>
              <a:t>Haemophilus influenzae</a:t>
            </a:r>
            <a:r>
              <a:rPr lang="sl-SI" sz="2000"/>
              <a:t> (otroci, cepljenje)</a:t>
            </a:r>
            <a:endParaRPr lang="sl-SI" sz="2000" i="1"/>
          </a:p>
          <a:p>
            <a:pPr eaLnBrk="1" hangingPunct="1">
              <a:lnSpc>
                <a:spcPct val="80000"/>
              </a:lnSpc>
              <a:defRPr/>
            </a:pPr>
            <a:r>
              <a:rPr lang="sl-SI" sz="2000" i="1"/>
              <a:t>Listeria monocytogenes</a:t>
            </a:r>
            <a:r>
              <a:rPr lang="sl-SI" sz="2000"/>
              <a:t> (skrajne starosti)</a:t>
            </a:r>
          </a:p>
          <a:p>
            <a:pPr eaLnBrk="1" hangingPunct="1">
              <a:lnSpc>
                <a:spcPct val="80000"/>
              </a:lnSpc>
              <a:defRPr/>
            </a:pPr>
            <a:r>
              <a:rPr lang="sl-SI" sz="2000"/>
              <a:t>Tudi druge bakterije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F38573AA-D1E6-45D6-ABE6-0FCD58756719}"/>
              </a:ext>
            </a:extLst>
          </p:cNvPr>
          <p:cNvSpPr>
            <a:spLocks noGrp="1" noRot="1" noChangeArrowheads="1"/>
          </p:cNvSpPr>
          <p:nvPr>
            <p:ph type="body" idx="1"/>
          </p:nvPr>
        </p:nvSpPr>
        <p:spPr>
          <a:xfrm>
            <a:off x="539750" y="765175"/>
            <a:ext cx="8007350" cy="4191000"/>
          </a:xfrm>
        </p:spPr>
        <p:txBody>
          <a:bodyPr/>
          <a:lstStyle/>
          <a:p>
            <a:pPr eaLnBrk="1" hangingPunct="1">
              <a:lnSpc>
                <a:spcPct val="80000"/>
              </a:lnSpc>
              <a:defRPr/>
            </a:pPr>
            <a:r>
              <a:rPr lang="sl-SI" sz="2000" b="1" i="1" u="sng"/>
              <a:t>Klinična slika gnojnega meningitisa</a:t>
            </a:r>
            <a:endParaRPr lang="sl-SI" sz="2000"/>
          </a:p>
          <a:p>
            <a:pPr eaLnBrk="1" hangingPunct="1">
              <a:lnSpc>
                <a:spcPct val="80000"/>
              </a:lnSpc>
              <a:defRPr/>
            </a:pPr>
            <a:r>
              <a:rPr lang="sl-SI" sz="2000"/>
              <a:t>Hiter, pogosto fulminanten potek </a:t>
            </a:r>
          </a:p>
          <a:p>
            <a:pPr eaLnBrk="1" hangingPunct="1">
              <a:lnSpc>
                <a:spcPct val="80000"/>
              </a:lnSpc>
              <a:defRPr/>
            </a:pPr>
            <a:r>
              <a:rPr lang="sl-SI" sz="2000"/>
              <a:t>Pogosto motnje zavesti </a:t>
            </a:r>
          </a:p>
          <a:p>
            <a:pPr eaLnBrk="1" hangingPunct="1">
              <a:lnSpc>
                <a:spcPct val="80000"/>
              </a:lnSpc>
              <a:defRPr/>
            </a:pPr>
            <a:r>
              <a:rPr lang="sl-SI" sz="2000"/>
              <a:t>Dojenčki: razdražljivost, krči, napeta fontanela </a:t>
            </a:r>
          </a:p>
          <a:p>
            <a:pPr eaLnBrk="1" hangingPunct="1">
              <a:lnSpc>
                <a:spcPct val="80000"/>
              </a:lnSpc>
              <a:defRPr/>
            </a:pPr>
            <a:r>
              <a:rPr lang="sl-SI" sz="2000"/>
              <a:t>Likvor: </a:t>
            </a:r>
          </a:p>
          <a:p>
            <a:pPr lvl="1" eaLnBrk="1" hangingPunct="1">
              <a:lnSpc>
                <a:spcPct val="80000"/>
              </a:lnSpc>
              <a:defRPr/>
            </a:pPr>
            <a:r>
              <a:rPr lang="sl-SI" sz="1800"/>
              <a:t>prašnat, moten ali gnojen </a:t>
            </a:r>
          </a:p>
          <a:p>
            <a:pPr lvl="1" eaLnBrk="1" hangingPunct="1">
              <a:lnSpc>
                <a:spcPct val="80000"/>
              </a:lnSpc>
              <a:defRPr/>
            </a:pPr>
            <a:r>
              <a:rPr lang="sl-SI" sz="1800"/>
              <a:t>Levkociti (nevtrofilci) &gt; 1000 x 106/L, glukoza , 40% krvne, beljakovine ↑ </a:t>
            </a:r>
          </a:p>
          <a:p>
            <a:pPr eaLnBrk="1" hangingPunct="1">
              <a:lnSpc>
                <a:spcPct val="80000"/>
              </a:lnSpc>
              <a:defRPr/>
            </a:pPr>
            <a:r>
              <a:rPr lang="sl-SI" sz="2000" b="1" i="1" u="sng"/>
              <a:t>Zdravljenje bolnika z gnojnim meningitisom</a:t>
            </a:r>
            <a:endParaRPr lang="sl-SI" sz="2000"/>
          </a:p>
          <a:p>
            <a:pPr eaLnBrk="1" hangingPunct="1">
              <a:lnSpc>
                <a:spcPct val="80000"/>
              </a:lnSpc>
              <a:defRPr/>
            </a:pPr>
            <a:r>
              <a:rPr lang="sl-SI" sz="2000"/>
              <a:t>Antibiotiki, Kortikosteroidi, Podporno zdravljenje</a:t>
            </a:r>
            <a:endParaRPr lang="sl-SI" sz="2000" b="1" i="1" u="sng"/>
          </a:p>
          <a:p>
            <a:pPr eaLnBrk="1" hangingPunct="1">
              <a:lnSpc>
                <a:spcPct val="80000"/>
              </a:lnSpc>
              <a:defRPr/>
            </a:pPr>
            <a:r>
              <a:rPr lang="sl-SI" sz="2000" b="1" i="1" u="sng"/>
              <a:t>Gnojni meningitis je nujno stanje!</a:t>
            </a:r>
            <a:endParaRPr lang="sl-SI" sz="2000" u="sng"/>
          </a:p>
          <a:p>
            <a:pPr eaLnBrk="1" hangingPunct="1">
              <a:lnSpc>
                <a:spcPct val="80000"/>
              </a:lnSpc>
              <a:defRPr/>
            </a:pPr>
            <a:r>
              <a:rPr lang="sl-SI" sz="2000" u="sng"/>
              <a:t>Bolnik naj prejme ustrezno zdravljenje v pol ure po sprejemu!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B69CAD5-818C-4B44-A21C-18A689E228F3}"/>
              </a:ext>
            </a:extLst>
          </p:cNvPr>
          <p:cNvSpPr>
            <a:spLocks noGrp="1" noRot="1" noChangeArrowheads="1"/>
          </p:cNvSpPr>
          <p:nvPr>
            <p:ph type="title"/>
          </p:nvPr>
        </p:nvSpPr>
        <p:spPr>
          <a:xfrm>
            <a:off x="755650" y="244475"/>
            <a:ext cx="8086725" cy="1312863"/>
          </a:xfrm>
        </p:spPr>
        <p:txBody>
          <a:bodyPr/>
          <a:lstStyle/>
          <a:p>
            <a:pPr algn="ctr" eaLnBrk="1" hangingPunct="1">
              <a:defRPr/>
            </a:pPr>
            <a:r>
              <a:rPr lang="sl-SI" sz="3200">
                <a:solidFill>
                  <a:srgbClr val="CC3399"/>
                </a:solidFill>
              </a:rPr>
              <a:t>POGOJI ZA NASTANEK NALEZLJIVE BOLEZNI</a:t>
            </a:r>
          </a:p>
        </p:txBody>
      </p:sp>
      <p:sp>
        <p:nvSpPr>
          <p:cNvPr id="66563" name="Rectangle 3">
            <a:extLst>
              <a:ext uri="{FF2B5EF4-FFF2-40B4-BE49-F238E27FC236}">
                <a16:creationId xmlns:a16="http://schemas.microsoft.com/office/drawing/2014/main" id="{A4EE7805-F301-4653-AFE1-A29913B0FE33}"/>
              </a:ext>
            </a:extLst>
          </p:cNvPr>
          <p:cNvSpPr>
            <a:spLocks noGrp="1" noRot="1" noChangeArrowheads="1"/>
          </p:cNvSpPr>
          <p:nvPr>
            <p:ph type="body" idx="1"/>
          </p:nvPr>
        </p:nvSpPr>
        <p:spPr>
          <a:xfrm>
            <a:off x="684213" y="1628775"/>
            <a:ext cx="8007350" cy="4191000"/>
          </a:xfrm>
        </p:spPr>
        <p:txBody>
          <a:bodyPr/>
          <a:lstStyle/>
          <a:p>
            <a:pPr eaLnBrk="1" hangingPunct="1">
              <a:lnSpc>
                <a:spcPct val="90000"/>
              </a:lnSpc>
              <a:defRPr/>
            </a:pPr>
            <a:r>
              <a:rPr lang="sl-SI" sz="2800"/>
              <a:t>Za nastanek nalezljive bolezni morajo biti izpolnjeni naslednji pogoji:</a:t>
            </a:r>
          </a:p>
          <a:p>
            <a:pPr eaLnBrk="1" hangingPunct="1">
              <a:lnSpc>
                <a:spcPct val="90000"/>
              </a:lnSpc>
              <a:buFont typeface="Wingdings" panose="05000000000000000000" pitchFamily="2" charset="2"/>
              <a:buNone/>
              <a:defRPr/>
            </a:pPr>
            <a:endParaRPr lang="sl-SI" sz="2800"/>
          </a:p>
          <a:p>
            <a:pPr eaLnBrk="1" hangingPunct="1">
              <a:lnSpc>
                <a:spcPct val="90000"/>
              </a:lnSpc>
              <a:defRPr/>
            </a:pPr>
            <a:r>
              <a:rPr lang="sl-SI" sz="2800"/>
              <a:t>1. </a:t>
            </a:r>
            <a:r>
              <a:rPr lang="sl-SI" sz="2800" b="1">
                <a:solidFill>
                  <a:schemeClr val="tx2"/>
                </a:solidFill>
              </a:rPr>
              <a:t>vir okužbe </a:t>
            </a:r>
          </a:p>
          <a:p>
            <a:pPr eaLnBrk="1" hangingPunct="1">
              <a:lnSpc>
                <a:spcPct val="90000"/>
              </a:lnSpc>
              <a:defRPr/>
            </a:pPr>
            <a:r>
              <a:rPr lang="sl-SI" sz="2800" b="1">
                <a:solidFill>
                  <a:schemeClr val="tx2"/>
                </a:solidFill>
              </a:rPr>
              <a:t>2. poti prenosa in širjenja okužb</a:t>
            </a:r>
          </a:p>
          <a:p>
            <a:pPr eaLnBrk="1" hangingPunct="1">
              <a:lnSpc>
                <a:spcPct val="90000"/>
              </a:lnSpc>
              <a:defRPr/>
            </a:pPr>
            <a:r>
              <a:rPr lang="sl-SI" sz="2800" b="1">
                <a:solidFill>
                  <a:schemeClr val="tx2"/>
                </a:solidFill>
              </a:rPr>
              <a:t>3. Vstopna mesta</a:t>
            </a:r>
          </a:p>
          <a:p>
            <a:pPr eaLnBrk="1" hangingPunct="1">
              <a:lnSpc>
                <a:spcPct val="90000"/>
              </a:lnSpc>
              <a:defRPr/>
            </a:pPr>
            <a:r>
              <a:rPr lang="sl-SI" sz="2800" b="1">
                <a:solidFill>
                  <a:schemeClr val="tx2"/>
                </a:solidFill>
              </a:rPr>
              <a:t>4. Količina in virulenca MO</a:t>
            </a:r>
          </a:p>
          <a:p>
            <a:pPr eaLnBrk="1" hangingPunct="1">
              <a:lnSpc>
                <a:spcPct val="90000"/>
              </a:lnSpc>
              <a:defRPr/>
            </a:pPr>
            <a:r>
              <a:rPr lang="sl-SI" sz="2800" b="1">
                <a:solidFill>
                  <a:schemeClr val="tx2"/>
                </a:solidFill>
              </a:rPr>
              <a:t>5. Nagnjenost gostitelja – dispozicija</a:t>
            </a:r>
          </a:p>
          <a:p>
            <a:pPr eaLnBrk="1" hangingPunct="1">
              <a:lnSpc>
                <a:spcPct val="90000"/>
              </a:lnSpc>
              <a:defRPr/>
            </a:pPr>
            <a:r>
              <a:rPr lang="sl-SI" sz="2800" b="1">
                <a:solidFill>
                  <a:schemeClr val="tx2"/>
                </a:solidFill>
              </a:rPr>
              <a:t>Če EN POGOJ manjka NI BOLEZNI! </a:t>
            </a:r>
          </a:p>
          <a:p>
            <a:pPr eaLnBrk="1" hangingPunct="1">
              <a:lnSpc>
                <a:spcPct val="90000"/>
              </a:lnSpc>
              <a:buFont typeface="Wingdings" panose="05000000000000000000" pitchFamily="2" charset="2"/>
              <a:buNone/>
              <a:defRPr/>
            </a:pPr>
            <a:endParaRPr lang="sl-SI" sz="2800" b="1">
              <a:solidFill>
                <a:schemeClr val="tx2"/>
              </a:solidFill>
            </a:endParaRPr>
          </a:p>
          <a:p>
            <a:pPr eaLnBrk="1" hangingPunct="1">
              <a:lnSpc>
                <a:spcPct val="90000"/>
              </a:lnSpc>
              <a:defRPr/>
            </a:pPr>
            <a:endParaRPr lang="sl-SI" sz="2800" b="1">
              <a:solidFill>
                <a:schemeClr val="tx2"/>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57335D7-86FF-4313-8520-771AE25430C9}"/>
              </a:ext>
            </a:extLst>
          </p:cNvPr>
          <p:cNvSpPr>
            <a:spLocks noGrp="1" noRot="1" noChangeArrowheads="1"/>
          </p:cNvSpPr>
          <p:nvPr>
            <p:ph type="title"/>
          </p:nvPr>
        </p:nvSpPr>
        <p:spPr/>
        <p:txBody>
          <a:bodyPr/>
          <a:lstStyle/>
          <a:p>
            <a:pPr eaLnBrk="1" hangingPunct="1">
              <a:defRPr/>
            </a:pPr>
            <a:r>
              <a:rPr lang="sl-SI" b="0"/>
              <a:t>Serozni meningitis </a:t>
            </a:r>
            <a:br>
              <a:rPr lang="sl-SI"/>
            </a:br>
            <a:endParaRPr lang="sl-SI"/>
          </a:p>
        </p:txBody>
      </p:sp>
      <p:sp>
        <p:nvSpPr>
          <p:cNvPr id="55299" name="Rectangle 3">
            <a:extLst>
              <a:ext uri="{FF2B5EF4-FFF2-40B4-BE49-F238E27FC236}">
                <a16:creationId xmlns:a16="http://schemas.microsoft.com/office/drawing/2014/main" id="{4923AF87-19C7-44BC-87A8-BD5F4D6A5EBB}"/>
              </a:ext>
            </a:extLst>
          </p:cNvPr>
          <p:cNvSpPr>
            <a:spLocks noGrp="1" noRot="1" noChangeArrowheads="1"/>
          </p:cNvSpPr>
          <p:nvPr>
            <p:ph type="body" idx="1"/>
          </p:nvPr>
        </p:nvSpPr>
        <p:spPr/>
        <p:txBody>
          <a:bodyPr/>
          <a:lstStyle/>
          <a:p>
            <a:pPr eaLnBrk="1" hangingPunct="1">
              <a:defRPr/>
            </a:pPr>
            <a:r>
              <a:rPr lang="sl-SI"/>
              <a:t>Povzročitelji:</a:t>
            </a:r>
          </a:p>
          <a:p>
            <a:pPr eaLnBrk="1" hangingPunct="1">
              <a:defRPr/>
            </a:pPr>
            <a:r>
              <a:rPr lang="sl-SI"/>
              <a:t>Enterovirusi (coxackie, echo…) </a:t>
            </a:r>
          </a:p>
          <a:p>
            <a:pPr eaLnBrk="1" hangingPunct="1">
              <a:defRPr/>
            </a:pPr>
            <a:r>
              <a:rPr lang="sl-SI"/>
              <a:t>Lymska borelioza </a:t>
            </a:r>
          </a:p>
          <a:p>
            <a:pPr eaLnBrk="1" hangingPunct="1">
              <a:defRPr/>
            </a:pPr>
            <a:r>
              <a:rPr lang="sl-SI"/>
              <a:t>TBC (znižana koncentracija glukoze v lq) </a:t>
            </a:r>
          </a:p>
          <a:p>
            <a:pPr eaLnBrk="1" hangingPunct="1">
              <a:defRPr/>
            </a:pPr>
            <a:r>
              <a:rPr lang="sl-SI"/>
              <a:t>Leptospire </a:t>
            </a:r>
          </a:p>
          <a:p>
            <a:pPr eaLnBrk="1" hangingPunct="1">
              <a:defRPr/>
            </a:pPr>
            <a:r>
              <a:rPr lang="sl-SI"/>
              <a:t>Brucele </a:t>
            </a:r>
          </a:p>
          <a:p>
            <a:pPr eaLnBrk="1" hangingPunct="1">
              <a:defRPr/>
            </a:pPr>
            <a:r>
              <a:rPr lang="sl-SI"/>
              <a:t>Zajedavci…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656F110-D8D4-4CD2-B741-1C51FDAFA9B8}"/>
              </a:ext>
            </a:extLst>
          </p:cNvPr>
          <p:cNvSpPr>
            <a:spLocks noGrp="1" noRot="1" noChangeArrowheads="1"/>
          </p:cNvSpPr>
          <p:nvPr>
            <p:ph type="title"/>
          </p:nvPr>
        </p:nvSpPr>
        <p:spPr/>
        <p:txBody>
          <a:bodyPr/>
          <a:lstStyle/>
          <a:p>
            <a:pPr eaLnBrk="1" hangingPunct="1">
              <a:defRPr/>
            </a:pPr>
            <a:r>
              <a:rPr lang="sl-SI"/>
              <a:t>Encefalitis</a:t>
            </a:r>
            <a:br>
              <a:rPr lang="sl-SI"/>
            </a:br>
            <a:r>
              <a:rPr lang="sl-SI"/>
              <a:t>(meningoencefalitis) </a:t>
            </a:r>
          </a:p>
        </p:txBody>
      </p:sp>
      <p:sp>
        <p:nvSpPr>
          <p:cNvPr id="56323" name="Rectangle 3">
            <a:extLst>
              <a:ext uri="{FF2B5EF4-FFF2-40B4-BE49-F238E27FC236}">
                <a16:creationId xmlns:a16="http://schemas.microsoft.com/office/drawing/2014/main" id="{0D8DEBBF-F3C7-428D-A72C-DDDED74C01E0}"/>
              </a:ext>
            </a:extLst>
          </p:cNvPr>
          <p:cNvSpPr>
            <a:spLocks noGrp="1" noRot="1" noChangeArrowheads="1"/>
          </p:cNvSpPr>
          <p:nvPr>
            <p:ph type="body" idx="1"/>
          </p:nvPr>
        </p:nvSpPr>
        <p:spPr/>
        <p:txBody>
          <a:bodyPr/>
          <a:lstStyle/>
          <a:p>
            <a:pPr eaLnBrk="1" hangingPunct="1">
              <a:defRPr/>
            </a:pPr>
            <a:r>
              <a:rPr lang="sl-SI"/>
              <a:t>Virus klopnega meningoencefalitis </a:t>
            </a:r>
          </a:p>
          <a:p>
            <a:pPr eaLnBrk="1" hangingPunct="1">
              <a:defRPr/>
            </a:pPr>
            <a:r>
              <a:rPr lang="sl-SI"/>
              <a:t>Številni različni virusi v različnih delih sveta (Ruski poletno pomladni, West Nile…) </a:t>
            </a:r>
          </a:p>
          <a:p>
            <a:pPr eaLnBrk="1" hangingPunct="1">
              <a:defRPr/>
            </a:pPr>
            <a:r>
              <a:rPr lang="sl-SI"/>
              <a:t>HSV (fokalni, hud potek, aciklovir) </a:t>
            </a:r>
          </a:p>
          <a:p>
            <a:pPr eaLnBrk="1" hangingPunct="1">
              <a:defRPr/>
            </a:pPr>
            <a:r>
              <a:rPr lang="sl-SI"/>
              <a:t>VZV, ošpice… </a:t>
            </a:r>
          </a:p>
          <a:p>
            <a:pPr eaLnBrk="1" hangingPunct="1">
              <a:defRPr/>
            </a:pPr>
            <a:r>
              <a:rPr lang="sl-SI"/>
              <a:t>Postinfekcijki encefelitis (ADEM)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11DB923-5142-4C14-889B-0BF5A8A0D7CB}"/>
              </a:ext>
            </a:extLst>
          </p:cNvPr>
          <p:cNvSpPr>
            <a:spLocks noGrp="1" noRot="1" noChangeArrowheads="1"/>
          </p:cNvSpPr>
          <p:nvPr>
            <p:ph type="title"/>
          </p:nvPr>
        </p:nvSpPr>
        <p:spPr/>
        <p:txBody>
          <a:bodyPr/>
          <a:lstStyle/>
          <a:p>
            <a:pPr eaLnBrk="1" hangingPunct="1">
              <a:defRPr/>
            </a:pPr>
            <a:r>
              <a:rPr lang="sl-SI" i="1" u="sng"/>
              <a:t>Klopni meningoencefalitis</a:t>
            </a:r>
            <a:r>
              <a:rPr lang="sl-SI"/>
              <a:t> </a:t>
            </a:r>
          </a:p>
        </p:txBody>
      </p:sp>
      <p:sp>
        <p:nvSpPr>
          <p:cNvPr id="57347" name="Rectangle 3">
            <a:extLst>
              <a:ext uri="{FF2B5EF4-FFF2-40B4-BE49-F238E27FC236}">
                <a16:creationId xmlns:a16="http://schemas.microsoft.com/office/drawing/2014/main" id="{9CD8B943-73C1-4A95-92BD-726EAD6B01AD}"/>
              </a:ext>
            </a:extLst>
          </p:cNvPr>
          <p:cNvSpPr>
            <a:spLocks noGrp="1" noRot="1" noChangeArrowheads="1"/>
          </p:cNvSpPr>
          <p:nvPr>
            <p:ph type="body" idx="1"/>
          </p:nvPr>
        </p:nvSpPr>
        <p:spPr/>
        <p:txBody>
          <a:bodyPr/>
          <a:lstStyle/>
          <a:p>
            <a:pPr eaLnBrk="1" hangingPunct="1">
              <a:lnSpc>
                <a:spcPct val="80000"/>
              </a:lnSpc>
              <a:defRPr/>
            </a:pPr>
            <a:r>
              <a:rPr lang="sl-SI" sz="2000"/>
              <a:t>Trikotnik: Jesenice-Postojna-Kočevje-Celje-Hrvaška, verjetno se širi </a:t>
            </a:r>
          </a:p>
          <a:p>
            <a:pPr eaLnBrk="1" hangingPunct="1">
              <a:lnSpc>
                <a:spcPct val="80000"/>
              </a:lnSpc>
              <a:defRPr/>
            </a:pPr>
            <a:r>
              <a:rPr lang="sl-SI" sz="2000"/>
              <a:t>Prenašajo klopi, lahko z okuženim mlekom </a:t>
            </a:r>
          </a:p>
          <a:p>
            <a:pPr eaLnBrk="1" hangingPunct="1">
              <a:lnSpc>
                <a:spcPct val="80000"/>
              </a:lnSpc>
              <a:defRPr/>
            </a:pPr>
            <a:r>
              <a:rPr lang="sl-SI" sz="2000"/>
              <a:t>Inkubacija: 3 dni do 28 dni (navadno 7 do 14) </a:t>
            </a:r>
          </a:p>
          <a:p>
            <a:pPr eaLnBrk="1" hangingPunct="1">
              <a:lnSpc>
                <a:spcPct val="80000"/>
              </a:lnSpc>
              <a:defRPr/>
            </a:pPr>
            <a:r>
              <a:rPr lang="sl-SI" sz="2000"/>
              <a:t>Lahko prva faza: febrilno stanje, lahko kot angina </a:t>
            </a:r>
          </a:p>
          <a:p>
            <a:pPr eaLnBrk="1" hangingPunct="1">
              <a:lnSpc>
                <a:spcPct val="80000"/>
              </a:lnSpc>
              <a:defRPr/>
            </a:pPr>
            <a:r>
              <a:rPr lang="sl-SI" sz="2000"/>
              <a:t>Prost interval </a:t>
            </a:r>
          </a:p>
          <a:p>
            <a:pPr eaLnBrk="1" hangingPunct="1">
              <a:lnSpc>
                <a:spcPct val="80000"/>
              </a:lnSpc>
              <a:defRPr/>
            </a:pPr>
            <a:r>
              <a:rPr lang="sl-SI" sz="2000"/>
              <a:t>Faza meningoencefalitisa </a:t>
            </a:r>
          </a:p>
          <a:p>
            <a:pPr eaLnBrk="1" hangingPunct="1">
              <a:lnSpc>
                <a:spcPct val="80000"/>
              </a:lnSpc>
              <a:defRPr/>
            </a:pPr>
            <a:r>
              <a:rPr lang="sl-SI" sz="2000"/>
              <a:t>Tremor </a:t>
            </a:r>
          </a:p>
          <a:p>
            <a:pPr eaLnBrk="1" hangingPunct="1">
              <a:lnSpc>
                <a:spcPct val="80000"/>
              </a:lnSpc>
              <a:defRPr/>
            </a:pPr>
            <a:r>
              <a:rPr lang="sl-SI" sz="2000"/>
              <a:t>Posledice v 23% </a:t>
            </a:r>
          </a:p>
          <a:p>
            <a:pPr eaLnBrk="1" hangingPunct="1">
              <a:lnSpc>
                <a:spcPct val="80000"/>
              </a:lnSpc>
              <a:defRPr/>
            </a:pPr>
            <a:r>
              <a:rPr lang="sl-SI" sz="2000"/>
              <a:t>Pareze, paralize v 2% </a:t>
            </a:r>
          </a:p>
          <a:p>
            <a:pPr eaLnBrk="1" hangingPunct="1">
              <a:lnSpc>
                <a:spcPct val="80000"/>
              </a:lnSpc>
              <a:defRPr/>
            </a:pPr>
            <a:r>
              <a:rPr lang="sl-SI" sz="2000"/>
              <a:t>Smrtnost 0,2 do 0,97% </a:t>
            </a:r>
          </a:p>
          <a:p>
            <a:pPr eaLnBrk="1" hangingPunct="1">
              <a:lnSpc>
                <a:spcPct val="80000"/>
              </a:lnSpc>
              <a:defRPr/>
            </a:pPr>
            <a:r>
              <a:rPr lang="sl-SI" sz="2000"/>
              <a:t>Lahko preprečimo s cepljenjem! </a:t>
            </a:r>
          </a:p>
          <a:p>
            <a:pPr algn="ctr" eaLnBrk="1" hangingPunct="1">
              <a:lnSpc>
                <a:spcPct val="80000"/>
              </a:lnSpc>
              <a:defRPr/>
            </a:pPr>
            <a:r>
              <a:rPr lang="sl-SI" sz="2000"/>
              <a:t>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5EFCA20-4D5A-4E5D-BED0-E5CEBA9FE11F}"/>
              </a:ext>
            </a:extLst>
          </p:cNvPr>
          <p:cNvSpPr>
            <a:spLocks noGrp="1" noRot="1" noChangeArrowheads="1"/>
          </p:cNvSpPr>
          <p:nvPr>
            <p:ph type="title"/>
          </p:nvPr>
        </p:nvSpPr>
        <p:spPr>
          <a:xfrm>
            <a:off x="684213" y="244475"/>
            <a:ext cx="8158162" cy="1023938"/>
          </a:xfrm>
        </p:spPr>
        <p:txBody>
          <a:bodyPr/>
          <a:lstStyle/>
          <a:p>
            <a:pPr eaLnBrk="1" hangingPunct="1">
              <a:defRPr/>
            </a:pPr>
            <a:r>
              <a:rPr lang="sl-SI"/>
              <a:t>LUMBALNA punkcija</a:t>
            </a:r>
          </a:p>
        </p:txBody>
      </p:sp>
      <p:pic>
        <p:nvPicPr>
          <p:cNvPr id="97283" name="Picture 3">
            <a:extLst>
              <a:ext uri="{FF2B5EF4-FFF2-40B4-BE49-F238E27FC236}">
                <a16:creationId xmlns:a16="http://schemas.microsoft.com/office/drawing/2014/main" id="{45C4076D-3696-454D-9DFA-A51F51AD0D04}"/>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4673F66-0EA7-4D33-ABB6-B108234BCC99}"/>
              </a:ext>
            </a:extLst>
          </p:cNvPr>
          <p:cNvSpPr>
            <a:spLocks noGrp="1" noRot="1" noChangeArrowheads="1"/>
          </p:cNvSpPr>
          <p:nvPr>
            <p:ph type="title"/>
          </p:nvPr>
        </p:nvSpPr>
        <p:spPr>
          <a:xfrm>
            <a:off x="755650" y="244475"/>
            <a:ext cx="8086725" cy="1023938"/>
          </a:xfrm>
        </p:spPr>
        <p:txBody>
          <a:bodyPr/>
          <a:lstStyle/>
          <a:p>
            <a:pPr eaLnBrk="1" hangingPunct="1">
              <a:defRPr/>
            </a:pPr>
            <a:r>
              <a:rPr lang="sl-SI"/>
              <a:t>Lumbalan punkcija</a:t>
            </a:r>
          </a:p>
        </p:txBody>
      </p:sp>
      <p:sp>
        <p:nvSpPr>
          <p:cNvPr id="59395" name="Rectangle 3">
            <a:extLst>
              <a:ext uri="{FF2B5EF4-FFF2-40B4-BE49-F238E27FC236}">
                <a16:creationId xmlns:a16="http://schemas.microsoft.com/office/drawing/2014/main" id="{ED5C5CE2-FD6D-462D-B066-8169ACDC8355}"/>
              </a:ext>
            </a:extLst>
          </p:cNvPr>
          <p:cNvSpPr>
            <a:spLocks noGrp="1" noRot="1" noChangeArrowheads="1"/>
          </p:cNvSpPr>
          <p:nvPr>
            <p:ph type="body" idx="1"/>
          </p:nvPr>
        </p:nvSpPr>
        <p:spPr/>
        <p:txBody>
          <a:bodyPr/>
          <a:lstStyle/>
          <a:p>
            <a:pPr eaLnBrk="1" hangingPunct="1">
              <a:lnSpc>
                <a:spcPct val="80000"/>
              </a:lnSpc>
              <a:defRPr/>
            </a:pPr>
            <a:r>
              <a:rPr lang="sl-SI" sz="2400"/>
              <a:t>Praviloma medvretenčni prostor L4-L5</a:t>
            </a:r>
          </a:p>
          <a:p>
            <a:pPr eaLnBrk="1" hangingPunct="1">
              <a:lnSpc>
                <a:spcPct val="80000"/>
              </a:lnSpc>
              <a:defRPr/>
            </a:pPr>
            <a:r>
              <a:rPr lang="sl-SI" sz="2400"/>
              <a:t>Hrbtenjača sega do L2!</a:t>
            </a:r>
            <a:endParaRPr lang="sl-SI" sz="2400" b="1"/>
          </a:p>
          <a:p>
            <a:pPr eaLnBrk="1" hangingPunct="1">
              <a:lnSpc>
                <a:spcPct val="80000"/>
              </a:lnSpc>
              <a:defRPr/>
            </a:pPr>
            <a:r>
              <a:rPr lang="sl-SI" sz="2400" b="1"/>
              <a:t>Kontraindikacije:</a:t>
            </a:r>
            <a:endParaRPr lang="sl-SI" sz="2400"/>
          </a:p>
          <a:p>
            <a:pPr eaLnBrk="1" hangingPunct="1">
              <a:lnSpc>
                <a:spcPct val="80000"/>
              </a:lnSpc>
              <a:defRPr/>
            </a:pPr>
            <a:r>
              <a:rPr lang="sl-SI" sz="2400"/>
              <a:t>Expanzivni proces v glavi (CT pred LP!): herniacija možganov, smrt! </a:t>
            </a:r>
          </a:p>
          <a:p>
            <a:pPr eaLnBrk="1" hangingPunct="1">
              <a:lnSpc>
                <a:spcPct val="80000"/>
              </a:lnSpc>
              <a:defRPr/>
            </a:pPr>
            <a:r>
              <a:rPr lang="sl-SI" sz="2400"/>
              <a:t>Motnje strjevanja krvi (tudi zdravila!) </a:t>
            </a:r>
          </a:p>
          <a:p>
            <a:pPr eaLnBrk="1" hangingPunct="1">
              <a:lnSpc>
                <a:spcPct val="80000"/>
              </a:lnSpc>
              <a:defRPr/>
            </a:pPr>
            <a:r>
              <a:rPr lang="sl-SI" sz="2400"/>
              <a:t>Vnetje na mestu punkcije </a:t>
            </a:r>
          </a:p>
          <a:p>
            <a:pPr eaLnBrk="1" hangingPunct="1">
              <a:lnSpc>
                <a:spcPct val="80000"/>
              </a:lnSpc>
              <a:defRPr/>
            </a:pPr>
            <a:r>
              <a:rPr lang="sl-SI" sz="2400"/>
              <a:t>Igla poteka v medvretenčnem prostoru nekoliko kraniokavdalno, navadno dosežemolivkorski prostor s polovico igle</a:t>
            </a:r>
          </a:p>
          <a:p>
            <a:pPr eaLnBrk="1" hangingPunct="1">
              <a:lnSpc>
                <a:spcPct val="80000"/>
              </a:lnSpc>
              <a:defRPr/>
            </a:pPr>
            <a:r>
              <a:rPr lang="sl-SI" sz="2400"/>
              <a:t>Pomembno, kako bolnik sedi oz. leži!</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932133C-B4A0-4F60-AA08-05EAC3553321}"/>
              </a:ext>
            </a:extLst>
          </p:cNvPr>
          <p:cNvSpPr>
            <a:spLocks noGrp="1" noRot="1" noChangeArrowheads="1"/>
          </p:cNvSpPr>
          <p:nvPr>
            <p:ph type="title"/>
          </p:nvPr>
        </p:nvSpPr>
        <p:spPr>
          <a:xfrm>
            <a:off x="827088" y="244475"/>
            <a:ext cx="8015287" cy="1023938"/>
          </a:xfrm>
        </p:spPr>
        <p:txBody>
          <a:bodyPr/>
          <a:lstStyle/>
          <a:p>
            <a:pPr eaLnBrk="1" hangingPunct="1">
              <a:defRPr/>
            </a:pPr>
            <a:r>
              <a:rPr lang="sl-SI" b="0"/>
              <a:t>Lymska borelioza</a:t>
            </a:r>
          </a:p>
        </p:txBody>
      </p:sp>
      <p:sp>
        <p:nvSpPr>
          <p:cNvPr id="60419" name="Rectangle 3">
            <a:extLst>
              <a:ext uri="{FF2B5EF4-FFF2-40B4-BE49-F238E27FC236}">
                <a16:creationId xmlns:a16="http://schemas.microsoft.com/office/drawing/2014/main" id="{35B176C5-ED8B-4388-823B-DC6A16E0C536}"/>
              </a:ext>
            </a:extLst>
          </p:cNvPr>
          <p:cNvSpPr>
            <a:spLocks noGrp="1" noRot="1" noChangeArrowheads="1"/>
          </p:cNvSpPr>
          <p:nvPr>
            <p:ph type="body" idx="1"/>
          </p:nvPr>
        </p:nvSpPr>
        <p:spPr>
          <a:xfrm>
            <a:off x="539750" y="1557338"/>
            <a:ext cx="8007350" cy="4191000"/>
          </a:xfrm>
        </p:spPr>
        <p:txBody>
          <a:bodyPr/>
          <a:lstStyle/>
          <a:p>
            <a:pPr eaLnBrk="1" hangingPunct="1">
              <a:lnSpc>
                <a:spcPct val="80000"/>
              </a:lnSpc>
              <a:buFont typeface="Wingdings" panose="05000000000000000000" pitchFamily="2" charset="2"/>
              <a:buNone/>
              <a:defRPr/>
            </a:pPr>
            <a:endParaRPr lang="sl-SI" sz="2400" i="1"/>
          </a:p>
          <a:p>
            <a:pPr eaLnBrk="1" hangingPunct="1">
              <a:lnSpc>
                <a:spcPct val="80000"/>
              </a:lnSpc>
              <a:defRPr/>
            </a:pPr>
            <a:r>
              <a:rPr lang="sl-SI" sz="2400" i="1"/>
              <a:t>Borrelia burgdorferi</a:t>
            </a:r>
            <a:endParaRPr lang="sl-SI" sz="2400"/>
          </a:p>
          <a:p>
            <a:pPr eaLnBrk="1" hangingPunct="1">
              <a:lnSpc>
                <a:spcPct val="80000"/>
              </a:lnSpc>
              <a:defRPr/>
            </a:pPr>
            <a:r>
              <a:rPr lang="sl-SI" sz="2400"/>
              <a:t>Prenašalec klop </a:t>
            </a:r>
            <a:r>
              <a:rPr lang="sl-SI" sz="2400" i="1"/>
              <a:t>Ixodes ricinus, </a:t>
            </a:r>
            <a:r>
              <a:rPr lang="sl-SI" sz="2400"/>
              <a:t>rezervoar razl domače in divje živali </a:t>
            </a:r>
          </a:p>
          <a:p>
            <a:pPr eaLnBrk="1" hangingPunct="1">
              <a:lnSpc>
                <a:spcPct val="80000"/>
              </a:lnSpc>
              <a:defRPr/>
            </a:pPr>
            <a:r>
              <a:rPr lang="sl-SI" sz="2400"/>
              <a:t>Bolezen je endemična v vsej Sloveniji, okuženih od 11 do 82% klopov</a:t>
            </a:r>
            <a:r>
              <a:rPr lang="sl-SI" sz="2400" i="1"/>
              <a:t> </a:t>
            </a:r>
            <a:endParaRPr lang="sl-SI" sz="2400"/>
          </a:p>
          <a:p>
            <a:pPr eaLnBrk="1" hangingPunct="1">
              <a:lnSpc>
                <a:spcPct val="80000"/>
              </a:lnSpc>
              <a:defRPr/>
            </a:pPr>
            <a:r>
              <a:rPr lang="sl-SI" sz="2400" b="1" i="1" u="sng"/>
              <a:t>Klinična slika Lymske borelioze:</a:t>
            </a:r>
            <a:endParaRPr lang="sl-SI" sz="2400"/>
          </a:p>
          <a:p>
            <a:pPr eaLnBrk="1" hangingPunct="1">
              <a:lnSpc>
                <a:spcPct val="80000"/>
              </a:lnSpc>
              <a:defRPr/>
            </a:pPr>
            <a:r>
              <a:rPr lang="sl-SI" sz="2400"/>
              <a:t>1.stadij: erytema migrans,borelijski limfocitom,multipli eritemi,nevroborelioza </a:t>
            </a:r>
          </a:p>
          <a:p>
            <a:pPr eaLnBrk="1" hangingPunct="1">
              <a:lnSpc>
                <a:spcPct val="80000"/>
              </a:lnSpc>
              <a:defRPr/>
            </a:pPr>
            <a:r>
              <a:rPr lang="sl-SI" sz="2400"/>
              <a:t>2.stadij: prizadetost srca in sklepov </a:t>
            </a:r>
          </a:p>
          <a:p>
            <a:pPr eaLnBrk="1" hangingPunct="1">
              <a:lnSpc>
                <a:spcPct val="80000"/>
              </a:lnSpc>
              <a:defRPr/>
            </a:pPr>
            <a:r>
              <a:rPr lang="sl-SI" sz="2400"/>
              <a:t>3.stadij: kronična prizadetost sklepov, živčenja in kože </a:t>
            </a:r>
          </a:p>
          <a:p>
            <a:pPr eaLnBrk="1" hangingPunct="1">
              <a:lnSpc>
                <a:spcPct val="80000"/>
              </a:lnSpc>
              <a:defRPr/>
            </a:pPr>
            <a:endParaRPr lang="sl-SI" sz="24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30E419C-03E8-4C05-9701-32EF76236105}"/>
              </a:ext>
            </a:extLst>
          </p:cNvPr>
          <p:cNvSpPr>
            <a:spLocks noGrp="1" noRot="1" noChangeArrowheads="1"/>
          </p:cNvSpPr>
          <p:nvPr>
            <p:ph type="title"/>
          </p:nvPr>
        </p:nvSpPr>
        <p:spPr/>
        <p:txBody>
          <a:bodyPr/>
          <a:lstStyle/>
          <a:p>
            <a:pPr eaLnBrk="1" hangingPunct="1">
              <a:defRPr/>
            </a:pPr>
            <a:endParaRPr lang="sl-SI"/>
          </a:p>
        </p:txBody>
      </p:sp>
      <p:sp>
        <p:nvSpPr>
          <p:cNvPr id="61443" name="Rectangle 3">
            <a:extLst>
              <a:ext uri="{FF2B5EF4-FFF2-40B4-BE49-F238E27FC236}">
                <a16:creationId xmlns:a16="http://schemas.microsoft.com/office/drawing/2014/main" id="{63C6BD08-3D96-4BFA-9571-AA181A21673A}"/>
              </a:ext>
            </a:extLst>
          </p:cNvPr>
          <p:cNvSpPr>
            <a:spLocks noGrp="1" noRot="1" noChangeArrowheads="1"/>
          </p:cNvSpPr>
          <p:nvPr>
            <p:ph type="body" idx="1"/>
          </p:nvPr>
        </p:nvSpPr>
        <p:spPr/>
        <p:txBody>
          <a:bodyPr/>
          <a:lstStyle/>
          <a:p>
            <a:pPr eaLnBrk="1" hangingPunct="1">
              <a:defRPr/>
            </a:pPr>
            <a:r>
              <a:rPr lang="sl-SI" b="1" i="1" u="sng"/>
              <a:t>Zdravljenje in preprečevanje lymske borelioze</a:t>
            </a:r>
            <a:endParaRPr lang="sl-SI"/>
          </a:p>
          <a:p>
            <a:pPr eaLnBrk="1" hangingPunct="1">
              <a:defRPr/>
            </a:pPr>
            <a:r>
              <a:rPr lang="sl-SI"/>
              <a:t>Obramba pred pikom klopov </a:t>
            </a:r>
          </a:p>
          <a:p>
            <a:pPr eaLnBrk="1" hangingPunct="1">
              <a:defRPr/>
            </a:pPr>
            <a:r>
              <a:rPr lang="sl-SI"/>
              <a:t>Antibiotično zdravljenje </a:t>
            </a:r>
          </a:p>
          <a:p>
            <a:pPr eaLnBrk="1" hangingPunct="1">
              <a:defRPr/>
            </a:pPr>
            <a:r>
              <a:rPr lang="sl-SI"/>
              <a:t>Cepiva (še) ni </a:t>
            </a:r>
          </a:p>
          <a:p>
            <a:pPr eaLnBrk="1" hangingPunct="1">
              <a:defRPr/>
            </a:pPr>
            <a:endParaRPr lang="sl-SI"/>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B907EE9-7D22-4DCF-879B-46BB69255401}"/>
              </a:ext>
            </a:extLst>
          </p:cNvPr>
          <p:cNvSpPr>
            <a:spLocks noGrp="1" noRot="1" noChangeArrowheads="1"/>
          </p:cNvSpPr>
          <p:nvPr>
            <p:ph type="title"/>
          </p:nvPr>
        </p:nvSpPr>
        <p:spPr/>
        <p:txBody>
          <a:bodyPr/>
          <a:lstStyle/>
          <a:p>
            <a:pPr eaLnBrk="1" hangingPunct="1">
              <a:defRPr/>
            </a:pPr>
            <a:r>
              <a:rPr lang="sl-SI"/>
              <a:t>Glivice</a:t>
            </a:r>
          </a:p>
        </p:txBody>
      </p:sp>
      <p:pic>
        <p:nvPicPr>
          <p:cNvPr id="101379" name="Picture 3">
            <a:extLst>
              <a:ext uri="{FF2B5EF4-FFF2-40B4-BE49-F238E27FC236}">
                <a16:creationId xmlns:a16="http://schemas.microsoft.com/office/drawing/2014/main" id="{37EA4B4C-C046-4EE1-AFDB-A257F2E93154}"/>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1087997-6155-4CE8-B195-7E0195BA3461}"/>
              </a:ext>
            </a:extLst>
          </p:cNvPr>
          <p:cNvSpPr>
            <a:spLocks noGrp="1" noRot="1" noChangeArrowheads="1"/>
          </p:cNvSpPr>
          <p:nvPr>
            <p:ph type="title"/>
          </p:nvPr>
        </p:nvSpPr>
        <p:spPr/>
        <p:txBody>
          <a:bodyPr/>
          <a:lstStyle/>
          <a:p>
            <a:pPr eaLnBrk="1" hangingPunct="1">
              <a:defRPr/>
            </a:pPr>
            <a:endParaRPr lang="sl-SI"/>
          </a:p>
        </p:txBody>
      </p:sp>
      <p:pic>
        <p:nvPicPr>
          <p:cNvPr id="102403" name="Picture 3">
            <a:extLst>
              <a:ext uri="{FF2B5EF4-FFF2-40B4-BE49-F238E27FC236}">
                <a16:creationId xmlns:a16="http://schemas.microsoft.com/office/drawing/2014/main" id="{1948D31D-89D5-4E7B-82F3-AEE93385EA8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38200" y="1905000"/>
            <a:ext cx="6829425" cy="3575050"/>
          </a:xfrm>
        </p:spPr>
      </p:pic>
    </p:spTree>
  </p:cSld>
  <p:clrMapOvr>
    <a:masterClrMapping/>
  </p:clrMapOvr>
</p:sld>
</file>

<file path=ppt/theme/theme1.xml><?xml version="1.0" encoding="utf-8"?>
<a:theme xmlns:a="http://schemas.openxmlformats.org/drawingml/2006/main" name="Plasti stekla">
  <a:themeElements>
    <a:clrScheme name="Plasti stekla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Plasti stekla">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sti stekla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Plasti stekla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Plasti stekla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Plasti stekla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Plasti stekla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Plasti stekla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Plasti stekla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Plasti stekla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Glass Layers</Template>
  <TotalTime>0</TotalTime>
  <Words>5228</Words>
  <Application>Microsoft Office PowerPoint</Application>
  <PresentationFormat>On-screen Show (4:3)</PresentationFormat>
  <Paragraphs>681</Paragraphs>
  <Slides>98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98</vt:i4>
      </vt:variant>
    </vt:vector>
  </HeadingPairs>
  <TitlesOfParts>
    <vt:vector size="103" baseType="lpstr">
      <vt:lpstr>Arial</vt:lpstr>
      <vt:lpstr>Arial Black</vt:lpstr>
      <vt:lpstr>Wingdings</vt:lpstr>
      <vt:lpstr>Calibri</vt:lpstr>
      <vt:lpstr>Plasti stekla</vt:lpstr>
      <vt:lpstr>VIRI IN POTA ŠIRJENJA OKUŽB</vt:lpstr>
      <vt:lpstr>PowerPoint Presentation</vt:lpstr>
      <vt:lpstr>PowerPoint Presentation</vt:lpstr>
      <vt:lpstr>PowerPoint Presentation</vt:lpstr>
      <vt:lpstr>PowerPoint Presentation</vt:lpstr>
      <vt:lpstr>PowerPoint Presentation</vt:lpstr>
      <vt:lpstr>Bolezni pa lahko nastopajo: </vt:lpstr>
      <vt:lpstr>POTEK NB</vt:lpstr>
      <vt:lpstr>POGOJI ZA NASTANEK NALEZLJIVE BOLEZNI</vt:lpstr>
      <vt:lpstr>     VOGRALIKOVA VERIGA  </vt:lpstr>
      <vt:lpstr>PowerPoint Presentation</vt:lpstr>
      <vt:lpstr>PowerPoint Presentation</vt:lpstr>
      <vt:lpstr>PowerPoint Presentation</vt:lpstr>
      <vt:lpstr>      POTI PRENOSA IN ŠIRJENJE MO     </vt:lpstr>
      <vt:lpstr>PowerPoint Presentation</vt:lpstr>
      <vt:lpstr>Pota širjenja </vt:lpstr>
      <vt:lpstr>PowerPoint Presentation</vt:lpstr>
      <vt:lpstr>Posredni vnos</vt:lpstr>
      <vt:lpstr>POTI VSTOPANJA MO – vhodna vrata so odvisna od vrste klic</vt:lpstr>
      <vt:lpstr>Število in virulenca klic</vt:lpstr>
      <vt:lpstr>Za nastanek določene bolezni je potrebno:</vt:lpstr>
      <vt:lpstr>KLINIČNA SLIKA IN DIAGNOSTIKA NALEZLJIVIH BOLEZNI</vt:lpstr>
      <vt:lpstr>PowerPoint Presentation</vt:lpstr>
      <vt:lpstr>PowerPoint Presentation</vt:lpstr>
      <vt:lpstr>PowerPoint Presentation</vt:lpstr>
      <vt:lpstr>Vrste izpuščajev</vt:lpstr>
      <vt:lpstr>PowerPoint Presentation</vt:lpstr>
      <vt:lpstr>PowerPoint Presentation</vt:lpstr>
      <vt:lpstr>PowerPoint Presentation</vt:lpstr>
      <vt:lpstr>PowerPoint Presentation</vt:lpstr>
      <vt:lpstr>Opazovanje izpuščaja</vt:lpstr>
      <vt:lpstr>DIAGNOSTIKA NALEZLJIVIH BOLEZENI</vt:lpstr>
      <vt:lpstr>Zdravljenje nalezljivih bolezni</vt:lpstr>
      <vt:lpstr>PREPREČEVANJE IN OBVLADOVANJE NB</vt:lpstr>
      <vt:lpstr>PowerPoint Presentation</vt:lpstr>
      <vt:lpstr>PowerPoint Presentation</vt:lpstr>
      <vt:lpstr>PRIJAVLJANJE NB V SLOVENIJI str. 22-23</vt:lpstr>
      <vt:lpstr>Osamitev -IZOLACIJA</vt:lpstr>
      <vt:lpstr>PowerPoint Presentation</vt:lpstr>
      <vt:lpstr>PowerPoint Presentation</vt:lpstr>
      <vt:lpstr>AEROGENA IZOLACIJA</vt:lpstr>
      <vt:lpstr>PowerPoint Presentation</vt:lpstr>
      <vt:lpstr>Kapljična izolacija</vt:lpstr>
      <vt:lpstr>PowerPoint Presentation</vt:lpstr>
      <vt:lpstr>Kontaktna izolacija</vt:lpstr>
      <vt:lpstr>PowerPoint Presentation</vt:lpstr>
      <vt:lpstr>KARANTENA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Rdečke (german measles, rubella) </vt:lpstr>
      <vt:lpstr>PowerPoint Presentation</vt:lpstr>
      <vt:lpstr>PowerPoint Presentation</vt:lpstr>
      <vt:lpstr>Škrlatinka (scarlatina, scarlet fever)  </vt:lpstr>
      <vt:lpstr>PowerPoint Presentation</vt:lpstr>
      <vt:lpstr>Okužbe s herpes virusi  Herpes virusi, HSV 1 in 2, VZV, CMV, EBV, HHV-6, HHV-7, HHV-8</vt:lpstr>
      <vt:lpstr>Infekcijska mononukleoza - Pfeiferjeva angina </vt:lpstr>
      <vt:lpstr>Prenos s tesnim stikom (kissing disease)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Okužbe prebavil  </vt:lpstr>
      <vt:lpstr>Alimentarne toksikoinfekcije </vt:lpstr>
      <vt:lpstr>PowerPoint Presentation</vt:lpstr>
      <vt:lpstr>PowerPoint Presentation</vt:lpstr>
      <vt:lpstr>PowerPoint Presentation</vt:lpstr>
      <vt:lpstr>PowerPoint Presentation</vt:lpstr>
      <vt:lpstr>PowerPoint Presentation</vt:lpstr>
      <vt:lpstr>Bolezni, ki jih povzročajo bakterijski toksini: </vt:lpstr>
      <vt:lpstr>Clostridium tetani -TETANUS</vt:lpstr>
      <vt:lpstr>PowerPoint Presentation</vt:lpstr>
      <vt:lpstr>Botulizem – Clostridium botulini </vt:lpstr>
      <vt:lpstr>PowerPoint Presentation</vt:lpstr>
      <vt:lpstr>Okužbe osrednjega živčevja: </vt:lpstr>
      <vt:lpstr>PowerPoint Presentation</vt:lpstr>
      <vt:lpstr>Serozni meningitis  </vt:lpstr>
      <vt:lpstr>Encefalitis (meningoencefalitis) </vt:lpstr>
      <vt:lpstr>Klopni meningoencefalitis </vt:lpstr>
      <vt:lpstr>LUMBALNA punkcija</vt:lpstr>
      <vt:lpstr>Lumbalan punkcija</vt:lpstr>
      <vt:lpstr>Lymska borelioza</vt:lpstr>
      <vt:lpstr>PowerPoint Presentation</vt:lpstr>
      <vt:lpstr>Glivice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2019-06-03T09:13:42Z</dcterms:created>
  <dcterms:modified xsi:type="dcterms:W3CDTF">2019-06-03T09:13:42Z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