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>
            <a:extLst>
              <a:ext uri="{FF2B5EF4-FFF2-40B4-BE49-F238E27FC236}">
                <a16:creationId xmlns:a16="http://schemas.microsoft.com/office/drawing/2014/main" id="{228AA3DC-4E22-4942-A7B0-ACF6C7423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96411-E2EE-4663-AC9C-05DD47A20D4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Segnaposto piè di pagina 18">
            <a:extLst>
              <a:ext uri="{FF2B5EF4-FFF2-40B4-BE49-F238E27FC236}">
                <a16:creationId xmlns:a16="http://schemas.microsoft.com/office/drawing/2014/main" id="{B3778851-E382-4D9D-A853-22EE8B6D7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egnaposto numero diapositiva 26">
            <a:extLst>
              <a:ext uri="{FF2B5EF4-FFF2-40B4-BE49-F238E27FC236}">
                <a16:creationId xmlns:a16="http://schemas.microsoft.com/office/drawing/2014/main" id="{1F91FDA6-95A0-4A16-A259-976418CC1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80AD6DC3-A672-4724-ADA0-13FE7595BF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77654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>
            <a:extLst>
              <a:ext uri="{FF2B5EF4-FFF2-40B4-BE49-F238E27FC236}">
                <a16:creationId xmlns:a16="http://schemas.microsoft.com/office/drawing/2014/main" id="{BA31D300-3185-4C80-87CD-8EF8F24B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21D51-F113-4140-8838-9882B46D4F3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Segnaposto piè di pagina 21">
            <a:extLst>
              <a:ext uri="{FF2B5EF4-FFF2-40B4-BE49-F238E27FC236}">
                <a16:creationId xmlns:a16="http://schemas.microsoft.com/office/drawing/2014/main" id="{518181D6-B4C7-448B-AF95-E811CE1E6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egnaposto numero diapositiva 17">
            <a:extLst>
              <a:ext uri="{FF2B5EF4-FFF2-40B4-BE49-F238E27FC236}">
                <a16:creationId xmlns:a16="http://schemas.microsoft.com/office/drawing/2014/main" id="{3C05D161-6353-4AF2-8627-87B79AB3B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D2444-FBC4-43C1-9E11-9F1B160F3CA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845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>
            <a:extLst>
              <a:ext uri="{FF2B5EF4-FFF2-40B4-BE49-F238E27FC236}">
                <a16:creationId xmlns:a16="http://schemas.microsoft.com/office/drawing/2014/main" id="{0CD28EF7-E6CC-4621-AAF4-27CF9691F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2E284-F6CA-4B2C-B981-A34BF2E8E93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Segnaposto piè di pagina 21">
            <a:extLst>
              <a:ext uri="{FF2B5EF4-FFF2-40B4-BE49-F238E27FC236}">
                <a16:creationId xmlns:a16="http://schemas.microsoft.com/office/drawing/2014/main" id="{CEB7AB58-0AEA-4B3B-A809-600F144E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egnaposto numero diapositiva 17">
            <a:extLst>
              <a:ext uri="{FF2B5EF4-FFF2-40B4-BE49-F238E27FC236}">
                <a16:creationId xmlns:a16="http://schemas.microsoft.com/office/drawing/2014/main" id="{1BA0130F-28E4-4726-B79C-FA9C96F8D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A6AF0-8BAF-409D-BBC0-337E86CAF0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3667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>
            <a:extLst>
              <a:ext uri="{FF2B5EF4-FFF2-40B4-BE49-F238E27FC236}">
                <a16:creationId xmlns:a16="http://schemas.microsoft.com/office/drawing/2014/main" id="{D0DF2B89-8B85-4E0F-B956-526511F0C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36518-8E88-4AA2-A668-2AC181C8826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Segnaposto piè di pagina 21">
            <a:extLst>
              <a:ext uri="{FF2B5EF4-FFF2-40B4-BE49-F238E27FC236}">
                <a16:creationId xmlns:a16="http://schemas.microsoft.com/office/drawing/2014/main" id="{6514790B-C6D7-4139-9319-1BA9F890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egnaposto numero diapositiva 17">
            <a:extLst>
              <a:ext uri="{FF2B5EF4-FFF2-40B4-BE49-F238E27FC236}">
                <a16:creationId xmlns:a16="http://schemas.microsoft.com/office/drawing/2014/main" id="{EE773FCB-EAB3-4F42-B3CE-C3FF63AB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29556-C5A5-4A34-A130-64B3D43CB6A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9254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345C2C-D8E8-4480-8AE6-D75CEBCD8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76B4B-4E54-4F49-B896-AE2EFCF7DAA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AF9D7C-A7B5-4414-B92E-4D263A87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3848EB-955F-4FE0-A98C-739099358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AA89088-AC0B-4F4D-BA53-F983EDD6D9A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0328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9">
            <a:extLst>
              <a:ext uri="{FF2B5EF4-FFF2-40B4-BE49-F238E27FC236}">
                <a16:creationId xmlns:a16="http://schemas.microsoft.com/office/drawing/2014/main" id="{3DBADDDE-CC9E-4909-BE04-98D999117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44ACE-91CF-46E4-B217-5BC69BAA3E3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egnaposto piè di pagina 21">
            <a:extLst>
              <a:ext uri="{FF2B5EF4-FFF2-40B4-BE49-F238E27FC236}">
                <a16:creationId xmlns:a16="http://schemas.microsoft.com/office/drawing/2014/main" id="{9D978586-32CE-412A-8DFE-C7008C948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egnaposto numero diapositiva 17">
            <a:extLst>
              <a:ext uri="{FF2B5EF4-FFF2-40B4-BE49-F238E27FC236}">
                <a16:creationId xmlns:a16="http://schemas.microsoft.com/office/drawing/2014/main" id="{FDF8D98A-D60A-4FE0-A1BE-36E34AF3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D7563-91D1-46AF-B37C-E78897A5B1C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9160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9">
            <a:extLst>
              <a:ext uri="{FF2B5EF4-FFF2-40B4-BE49-F238E27FC236}">
                <a16:creationId xmlns:a16="http://schemas.microsoft.com/office/drawing/2014/main" id="{EC6AFD81-EC29-4094-98DA-352370B77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4BBC6-DD07-4BF2-B7D2-E2568A8BB03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Segnaposto piè di pagina 21">
            <a:extLst>
              <a:ext uri="{FF2B5EF4-FFF2-40B4-BE49-F238E27FC236}">
                <a16:creationId xmlns:a16="http://schemas.microsoft.com/office/drawing/2014/main" id="{3C4D5C08-4E9B-4922-BA5C-C6CEAF4A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egnaposto numero diapositiva 17">
            <a:extLst>
              <a:ext uri="{FF2B5EF4-FFF2-40B4-BE49-F238E27FC236}">
                <a16:creationId xmlns:a16="http://schemas.microsoft.com/office/drawing/2014/main" id="{AC866A76-2550-4C53-81B8-A112ACD70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3B07D-5F70-4415-9D52-1B190B77FB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949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9">
            <a:extLst>
              <a:ext uri="{FF2B5EF4-FFF2-40B4-BE49-F238E27FC236}">
                <a16:creationId xmlns:a16="http://schemas.microsoft.com/office/drawing/2014/main" id="{7E8DCB4B-259B-4DD5-B039-BB18CA2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E26DF-69D5-4549-B9B6-273F9F8722A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Segnaposto piè di pagina 21">
            <a:extLst>
              <a:ext uri="{FF2B5EF4-FFF2-40B4-BE49-F238E27FC236}">
                <a16:creationId xmlns:a16="http://schemas.microsoft.com/office/drawing/2014/main" id="{02C8B076-2232-40C4-A214-BAC8D791C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egnaposto numero diapositiva 17">
            <a:extLst>
              <a:ext uri="{FF2B5EF4-FFF2-40B4-BE49-F238E27FC236}">
                <a16:creationId xmlns:a16="http://schemas.microsoft.com/office/drawing/2014/main" id="{09FD8906-6727-4FD1-BD83-D0B220C1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6E45D-D64F-4C5C-B2DE-579C153B5C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4715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>
            <a:extLst>
              <a:ext uri="{FF2B5EF4-FFF2-40B4-BE49-F238E27FC236}">
                <a16:creationId xmlns:a16="http://schemas.microsoft.com/office/drawing/2014/main" id="{DB7CF6F3-8A5E-4B82-8A7E-128294A1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6519D-DA5F-4707-93D6-AB3DB0BAA01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Segnaposto piè di pagina 21">
            <a:extLst>
              <a:ext uri="{FF2B5EF4-FFF2-40B4-BE49-F238E27FC236}">
                <a16:creationId xmlns:a16="http://schemas.microsoft.com/office/drawing/2014/main" id="{D5CA7AC0-89F6-4770-8D4B-E99619667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egnaposto numero diapositiva 17">
            <a:extLst>
              <a:ext uri="{FF2B5EF4-FFF2-40B4-BE49-F238E27FC236}">
                <a16:creationId xmlns:a16="http://schemas.microsoft.com/office/drawing/2014/main" id="{3D6AF034-F82C-4ED4-BD10-7D4B45EF0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00E43-3912-4FF2-AA4D-AB950FB62B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233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9">
            <a:extLst>
              <a:ext uri="{FF2B5EF4-FFF2-40B4-BE49-F238E27FC236}">
                <a16:creationId xmlns:a16="http://schemas.microsoft.com/office/drawing/2014/main" id="{1AC1CDD2-E5F8-4315-BEFC-37D5C7EBA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FC849-6AA3-433D-BC1C-EA3C82069F2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egnaposto piè di pagina 21">
            <a:extLst>
              <a:ext uri="{FF2B5EF4-FFF2-40B4-BE49-F238E27FC236}">
                <a16:creationId xmlns:a16="http://schemas.microsoft.com/office/drawing/2014/main" id="{8EFFB338-72A7-49B0-8719-5BE757C0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egnaposto numero diapositiva 17">
            <a:extLst>
              <a:ext uri="{FF2B5EF4-FFF2-40B4-BE49-F238E27FC236}">
                <a16:creationId xmlns:a16="http://schemas.microsoft.com/office/drawing/2014/main" id="{ED9ED59E-85FA-439F-B983-E66064FB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33FFA-7FA8-46D5-AA7D-7C5B9D2F8F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976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8">
            <a:extLst>
              <a:ext uri="{FF2B5EF4-FFF2-40B4-BE49-F238E27FC236}">
                <a16:creationId xmlns:a16="http://schemas.microsoft.com/office/drawing/2014/main" id="{0C0748C9-3115-4C91-AF5C-76AFC997FB1F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olo rettangolo 11">
            <a:extLst>
              <a:ext uri="{FF2B5EF4-FFF2-40B4-BE49-F238E27FC236}">
                <a16:creationId xmlns:a16="http://schemas.microsoft.com/office/drawing/2014/main" id="{1D6A7C79-1F16-4864-AC27-1D7D5D816C41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igura a mano libera 9">
            <a:extLst>
              <a:ext uri="{FF2B5EF4-FFF2-40B4-BE49-F238E27FC236}">
                <a16:creationId xmlns:a16="http://schemas.microsoft.com/office/drawing/2014/main" id="{8CE308E8-6339-48AB-996F-BE4ECCB427F1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10">
            <a:extLst>
              <a:ext uri="{FF2B5EF4-FFF2-40B4-BE49-F238E27FC236}">
                <a16:creationId xmlns:a16="http://schemas.microsoft.com/office/drawing/2014/main" id="{15CCEDC3-B486-4D44-A47E-BC1FF2C7EBF7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>
            <a:extLst>
              <a:ext uri="{FF2B5EF4-FFF2-40B4-BE49-F238E27FC236}">
                <a16:creationId xmlns:a16="http://schemas.microsoft.com/office/drawing/2014/main" id="{A83A9533-4E96-4D2D-9C3B-5F2F29FB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6DBF6-0775-4B7B-BC6A-6E932891855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Segnaposto piè di pagina 5">
            <a:extLst>
              <a:ext uri="{FF2B5EF4-FFF2-40B4-BE49-F238E27FC236}">
                <a16:creationId xmlns:a16="http://schemas.microsoft.com/office/drawing/2014/main" id="{3927877A-BC3A-43FD-9169-F5BA126E3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egnaposto numero diapositiva 6">
            <a:extLst>
              <a:ext uri="{FF2B5EF4-FFF2-40B4-BE49-F238E27FC236}">
                <a16:creationId xmlns:a16="http://schemas.microsoft.com/office/drawing/2014/main" id="{FFA2079B-0F75-43D0-BDA0-85775AAFE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BD24F416-D454-4EAC-A0B7-9E59E16CEC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9873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>
            <a:extLst>
              <a:ext uri="{FF2B5EF4-FFF2-40B4-BE49-F238E27FC236}">
                <a16:creationId xmlns:a16="http://schemas.microsoft.com/office/drawing/2014/main" id="{955EE627-AC0A-4D71-9382-5D6D73139619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>
            <a:extLst>
              <a:ext uri="{FF2B5EF4-FFF2-40B4-BE49-F238E27FC236}">
                <a16:creationId xmlns:a16="http://schemas.microsoft.com/office/drawing/2014/main" id="{A1D0D61A-7125-4F70-8F1F-F5DCE7EA7ACC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egnaposto titolo 8">
            <a:extLst>
              <a:ext uri="{FF2B5EF4-FFF2-40B4-BE49-F238E27FC236}">
                <a16:creationId xmlns:a16="http://schemas.microsoft.com/office/drawing/2014/main" id="{903EC1E5-3241-42C1-A37E-AE3D88D9B28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sl-SI"/>
              <a:t>Fare clic per modificare lo stile del titolo</a:t>
            </a:r>
            <a:endParaRPr lang="en-US" altLang="sl-SI"/>
          </a:p>
        </p:txBody>
      </p:sp>
      <p:sp>
        <p:nvSpPr>
          <p:cNvPr id="1029" name="Segnaposto testo 29">
            <a:extLst>
              <a:ext uri="{FF2B5EF4-FFF2-40B4-BE49-F238E27FC236}">
                <a16:creationId xmlns:a16="http://schemas.microsoft.com/office/drawing/2014/main" id="{C65EA99A-84E7-4EE5-99EE-D3EC4CF0F1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sl-SI"/>
              <a:t>Fare clic per modificare stili del testo dello schema</a:t>
            </a:r>
          </a:p>
          <a:p>
            <a:pPr lvl="1"/>
            <a:r>
              <a:rPr lang="it-IT" altLang="sl-SI"/>
              <a:t>Secondo livello</a:t>
            </a:r>
          </a:p>
          <a:p>
            <a:pPr lvl="2"/>
            <a:r>
              <a:rPr lang="it-IT" altLang="sl-SI"/>
              <a:t>Terzo livello</a:t>
            </a:r>
          </a:p>
          <a:p>
            <a:pPr lvl="3"/>
            <a:r>
              <a:rPr lang="it-IT" altLang="sl-SI"/>
              <a:t>Quarto livello</a:t>
            </a:r>
          </a:p>
          <a:p>
            <a:pPr lvl="4"/>
            <a:r>
              <a:rPr lang="it-IT" altLang="sl-SI"/>
              <a:t>Quinto livello</a:t>
            </a:r>
            <a:endParaRPr lang="en-US" altLang="sl-SI"/>
          </a:p>
        </p:txBody>
      </p:sp>
      <p:sp>
        <p:nvSpPr>
          <p:cNvPr id="10" name="Segnaposto data 9">
            <a:extLst>
              <a:ext uri="{FF2B5EF4-FFF2-40B4-BE49-F238E27FC236}">
                <a16:creationId xmlns:a16="http://schemas.microsoft.com/office/drawing/2014/main" id="{AA8CAD7C-DAB7-483E-8C25-E05158AF3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996680-25DA-4128-B2C6-5B71184346F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2" name="Segnaposto piè di pagina 21">
            <a:extLst>
              <a:ext uri="{FF2B5EF4-FFF2-40B4-BE49-F238E27FC236}">
                <a16:creationId xmlns:a16="http://schemas.microsoft.com/office/drawing/2014/main" id="{107DB064-57A4-4201-96EB-0161F48B0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Segnaposto numero diapositiva 17">
            <a:extLst>
              <a:ext uri="{FF2B5EF4-FFF2-40B4-BE49-F238E27FC236}">
                <a16:creationId xmlns:a16="http://schemas.microsoft.com/office/drawing/2014/main" id="{6A6B4104-D8A3-4336-8A4D-DE0505714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648484B5-4483-493F-8D94-F1D27F0339D1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033" name="Gruppo 1">
            <a:extLst>
              <a:ext uri="{FF2B5EF4-FFF2-40B4-BE49-F238E27FC236}">
                <a16:creationId xmlns:a16="http://schemas.microsoft.com/office/drawing/2014/main" id="{7525E94D-1DEF-4150-B90F-6E6360DF173E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>
              <a:extLst>
                <a:ext uri="{FF2B5EF4-FFF2-40B4-BE49-F238E27FC236}">
                  <a16:creationId xmlns:a16="http://schemas.microsoft.com/office/drawing/2014/main" id="{FDC1B76B-7B50-40F3-B2B8-6F94665E8B05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igura a mano libera 12">
              <a:extLst>
                <a:ext uri="{FF2B5EF4-FFF2-40B4-BE49-F238E27FC236}">
                  <a16:creationId xmlns:a16="http://schemas.microsoft.com/office/drawing/2014/main" id="{AD45F37B-FE9C-45A0-A343-3519C477F00B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BDC11F-2CFA-4DB3-A63B-3D471BA752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Zdravo življenje nosečnice</a:t>
            </a:r>
          </a:p>
        </p:txBody>
      </p:sp>
      <p:sp>
        <p:nvSpPr>
          <p:cNvPr id="5123" name="Sottotitolo 2">
            <a:extLst>
              <a:ext uri="{FF2B5EF4-FFF2-40B4-BE49-F238E27FC236}">
                <a16:creationId xmlns:a16="http://schemas.microsoft.com/office/drawing/2014/main" id="{B3875234-52B0-48D5-A869-33B33735D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sl-SI" altLang="sl-SI"/>
              <a:t>Zdravstvena nega nosečnice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>
            <a:extLst>
              <a:ext uri="{FF2B5EF4-FFF2-40B4-BE49-F238E27FC236}">
                <a16:creationId xmlns:a16="http://schemas.microsoft.com/office/drawing/2014/main" id="{B8CF23C9-0771-48F4-981E-918EBD947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Osebna higiena in urejenost</a:t>
            </a:r>
          </a:p>
        </p:txBody>
      </p:sp>
      <p:sp>
        <p:nvSpPr>
          <p:cNvPr id="6147" name="Segnaposto contenuto 2">
            <a:extLst>
              <a:ext uri="{FF2B5EF4-FFF2-40B4-BE49-F238E27FC236}">
                <a16:creationId xmlns:a16="http://schemas.microsoft.com/office/drawing/2014/main" id="{AC06012D-927C-4B7B-B057-72018DCB2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Nega kože in sluznic naj bo intenzivnejša zaradi pospešenega potenja </a:t>
            </a:r>
          </a:p>
          <a:p>
            <a:r>
              <a:rPr lang="sl-SI" altLang="sl-SI"/>
              <a:t>Intimna nega večkrat na dan, pogosta menjava spodnjega perila</a:t>
            </a:r>
          </a:p>
          <a:p>
            <a:r>
              <a:rPr lang="sl-SI" altLang="sl-SI"/>
              <a:t>Kožo na trebuhu, dojkah in stegnih mažemo s posebnimi kremami za preventivo ragad</a:t>
            </a:r>
          </a:p>
          <a:p>
            <a:r>
              <a:rPr lang="sl-SI" altLang="sl-SI"/>
              <a:t>Nega zob naj bo temeljita, večkrat na dan, priporočene so pogostejše kontrole pri zobozdravniku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magine 4" descr="071030_richie_vmed_7p_widec.jpg">
            <a:extLst>
              <a:ext uri="{FF2B5EF4-FFF2-40B4-BE49-F238E27FC236}">
                <a16:creationId xmlns:a16="http://schemas.microsoft.com/office/drawing/2014/main" id="{AFFF9134-F42C-4118-8D47-4946AA038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0" y="2724150"/>
            <a:ext cx="283845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olo 1">
            <a:extLst>
              <a:ext uri="{FF2B5EF4-FFF2-40B4-BE49-F238E27FC236}">
                <a16:creationId xmlns:a16="http://schemas.microsoft.com/office/drawing/2014/main" id="{99D25A4A-8077-4066-A619-DE12AF9C0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Obleka in obutev</a:t>
            </a:r>
          </a:p>
        </p:txBody>
      </p:sp>
      <p:sp>
        <p:nvSpPr>
          <p:cNvPr id="7172" name="Segnaposto contenuto 2">
            <a:extLst>
              <a:ext uri="{FF2B5EF4-FFF2-40B4-BE49-F238E27FC236}">
                <a16:creationId xmlns:a16="http://schemas.microsoft.com/office/drawing/2014/main" id="{FACAD58A-3805-4270-A96F-80202511B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Priporoča se bombažna oblačila, ali iz drugih naravnih vlaken, dovolj ohlapna, brez elastičnih pasov preko trebuha</a:t>
            </a:r>
          </a:p>
          <a:p>
            <a:r>
              <a:rPr lang="sl-SI" altLang="sl-SI"/>
              <a:t>Visoke pete niso priporočene,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    ker še dodatno obremenijo hrbtenico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magine 5" descr="sadjex.png">
            <a:extLst>
              <a:ext uri="{FF2B5EF4-FFF2-40B4-BE49-F238E27FC236}">
                <a16:creationId xmlns:a16="http://schemas.microsoft.com/office/drawing/2014/main" id="{36ECAAAE-B931-4FE5-8C9F-9044500218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841500"/>
            <a:ext cx="6215062" cy="451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olo 1">
            <a:extLst>
              <a:ext uri="{FF2B5EF4-FFF2-40B4-BE49-F238E27FC236}">
                <a16:creationId xmlns:a16="http://schemas.microsoft.com/office/drawing/2014/main" id="{1E3B87B0-B893-4747-9C40-D881A66B7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Prehrana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C25A00-DF2A-4508-9650-276B315FA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Pestra, raznolika hrana, bogata z svežim sadjem in zelenjavo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Beljakovin potrebuje nekoliko več – od 1,2 do 1,5 g na kg telesne teže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V drugi polovici nosečnosti okoli 2000 </a:t>
            </a:r>
            <a:r>
              <a:rPr lang="sl-SI" dirty="0" err="1"/>
              <a:t>Kj</a:t>
            </a:r>
            <a:r>
              <a:rPr lang="sl-SI" dirty="0"/>
              <a:t> več, kot so njene normalne energijske potrebe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Do 3 l tekočine (voda, nesladkan čaj, razredčen sadni sok)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Mleka do 1 l zaradi povečanih potreb po Ca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Nemastne vrste mesa, ribe zaradi pokrivanja potreb po železu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Dovolj (30g) vlaknin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Nosečnice naj bi že 3 mesece pred zanositvijo in v nosečnosti uživale dodatek folne kisline (preventiva anomalij </a:t>
            </a:r>
            <a:r>
              <a:rPr lang="sl-SI" dirty="0" err="1"/>
              <a:t>nevralne</a:t>
            </a:r>
            <a:r>
              <a:rPr lang="sl-SI" dirty="0"/>
              <a:t> cevi) in po potrebi dodatek železa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magine 3" descr="nosecnica_telovadi4.jpg">
            <a:extLst>
              <a:ext uri="{FF2B5EF4-FFF2-40B4-BE49-F238E27FC236}">
                <a16:creationId xmlns:a16="http://schemas.microsoft.com/office/drawing/2014/main" id="{59E694A7-292A-4B36-8EDA-E5748300B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4572000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olo 1">
            <a:extLst>
              <a:ext uri="{FF2B5EF4-FFF2-40B4-BE49-F238E27FC236}">
                <a16:creationId xmlns:a16="http://schemas.microsoft.com/office/drawing/2014/main" id="{695E52E4-86DF-425E-B9A6-163986BA7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Gibanje in delo</a:t>
            </a:r>
          </a:p>
        </p:txBody>
      </p:sp>
      <p:sp>
        <p:nvSpPr>
          <p:cNvPr id="9220" name="Segnaposto contenuto 2">
            <a:extLst>
              <a:ext uri="{FF2B5EF4-FFF2-40B4-BE49-F238E27FC236}">
                <a16:creationId xmlns:a16="http://schemas.microsoft.com/office/drawing/2014/main" id="{D210CEFF-F004-4326-9CDB-829DA2DCE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Nosečnica lahko normalno dela, razen v primeru nočnega dela, ali dela v slabih razmerah, ko ginekolog priporoči začasno spremembo delovnega mesta</a:t>
            </a:r>
          </a:p>
          <a:p>
            <a:r>
              <a:rPr lang="sl-SI" altLang="sl-SI"/>
              <a:t>Nosečnica se mora gibati, sprehodi ali nosečniška telovadba</a:t>
            </a:r>
          </a:p>
          <a:p>
            <a:r>
              <a:rPr lang="sl-SI" altLang="sl-SI"/>
              <a:t>Proti koncu nosečnosti malo več počitka</a:t>
            </a:r>
          </a:p>
          <a:p>
            <a:r>
              <a:rPr lang="sl-SI" altLang="sl-SI"/>
              <a:t>Spolne odnose se odsvetuje zadnje 3 tedne pred porodom</a:t>
            </a:r>
          </a:p>
          <a:p>
            <a:r>
              <a:rPr lang="sl-SI" altLang="sl-SI"/>
              <a:t>Porodniški dopust nastopi 28 dni pred terminom poroda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>
            <a:extLst>
              <a:ext uri="{FF2B5EF4-FFF2-40B4-BE49-F238E27FC236}">
                <a16:creationId xmlns:a16="http://schemas.microsoft.com/office/drawing/2014/main" id="{207CE909-4AE7-4AE3-B44A-823AD2EEE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Izogibanje nevarnostim v okolju</a:t>
            </a:r>
          </a:p>
        </p:txBody>
      </p:sp>
      <p:sp>
        <p:nvSpPr>
          <p:cNvPr id="10243" name="Segnaposto contenuto 2">
            <a:extLst>
              <a:ext uri="{FF2B5EF4-FFF2-40B4-BE49-F238E27FC236}">
                <a16:creationId xmlns:a16="http://schemas.microsoft.com/office/drawing/2014/main" id="{A917D8D0-BF35-41F3-A548-77E00693E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Nosečnica naj se izogiba prostorov z veliko ljudi zlasti malim otrokom zardi prenosa okužb </a:t>
            </a:r>
          </a:p>
          <a:p>
            <a:r>
              <a:rPr lang="sl-SI" altLang="sl-SI"/>
              <a:t>Nevarna so sevanja, zato ne na rentgensko slikanje ali drugo vrsto sevanj</a:t>
            </a:r>
          </a:p>
          <a:p>
            <a:r>
              <a:rPr lang="sl-SI" altLang="sl-SI"/>
              <a:t>Nevarna so težka fizična dela in športi pri katerih lahko pride do poškodb (jahanje, športi z žogo, gorsko kolesarjenje…)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>
            <a:extLst>
              <a:ext uri="{FF2B5EF4-FFF2-40B4-BE49-F238E27FC236}">
                <a16:creationId xmlns:a16="http://schemas.microsoft.com/office/drawing/2014/main" id="{BF39C89A-EB17-4E9C-9F0D-92D6F190F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Psihična priprava na porod</a:t>
            </a:r>
          </a:p>
        </p:txBody>
      </p:sp>
      <p:sp>
        <p:nvSpPr>
          <p:cNvPr id="11267" name="Segnaposto contenuto 2">
            <a:extLst>
              <a:ext uri="{FF2B5EF4-FFF2-40B4-BE49-F238E27FC236}">
                <a16:creationId xmlns:a16="http://schemas.microsoft.com/office/drawing/2014/main" id="{CE1862B8-DFEB-4B22-A9DA-E6F540658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Nosečnica se izogiba stresu, pri tem ji pomaga cela družina</a:t>
            </a:r>
          </a:p>
          <a:p>
            <a:r>
              <a:rPr lang="sl-SI" altLang="sl-SI"/>
              <a:t>Partner mora biti prisoten pri obiskih v materinski šoli, pripravi na porod, nosečnici nudi oporo in pogum</a:t>
            </a:r>
          </a:p>
          <a:p>
            <a:r>
              <a:rPr lang="sl-SI" altLang="sl-SI"/>
              <a:t>Zaželeno je da je partner tudi pri porodu, vendar le če je obiskoval pripravo na porod</a:t>
            </a:r>
          </a:p>
          <a:p>
            <a:r>
              <a:rPr lang="sl-SI" altLang="sl-SI"/>
              <a:t>V zaželenih nosečnostih je manj težav in komplikacij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595DDB8AE4C864F979B0A95FB25F796" ma:contentTypeVersion="0" ma:contentTypeDescription="Ustvari nov dokument." ma:contentTypeScope="" ma:versionID="3d63c13b4b89c89609303f06c9bf0ee4">
  <xsd:schema xmlns:xsd="http://www.w3.org/2001/XMLSchema" xmlns:p="http://schemas.microsoft.com/office/2006/metadata/properties" targetNamespace="http://schemas.microsoft.com/office/2006/metadata/properties" ma:root="true" ma:fieldsID="39711e9ed18f316b2c1db8133f49da5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 ma:readOnly="tru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483DF50-1403-4BC0-92F1-564AA94814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301624-94B8-4F2C-94A3-9C8C212C8D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370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Equinozio</vt:lpstr>
      <vt:lpstr>Zdravo življenje nosečnice</vt:lpstr>
      <vt:lpstr>Osebna higiena in urejenost</vt:lpstr>
      <vt:lpstr>Obleka in obutev</vt:lpstr>
      <vt:lpstr>Prehrana </vt:lpstr>
      <vt:lpstr>Gibanje in delo</vt:lpstr>
      <vt:lpstr>Izogibanje nevarnostim v okolju</vt:lpstr>
      <vt:lpstr>Psihična priprava na porod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2019-06-03T09:13:45Z</dcterms:created>
  <dcterms:modified xsi:type="dcterms:W3CDTF">2019-06-03T09:13:45Z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